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320" r:id="rId5"/>
    <p:sldId id="321" r:id="rId6"/>
    <p:sldId id="322" r:id="rId7"/>
    <p:sldId id="323" r:id="rId8"/>
    <p:sldId id="324" r:id="rId9"/>
    <p:sldId id="305" r:id="rId10"/>
    <p:sldId id="306" r:id="rId11"/>
    <p:sldId id="307" r:id="rId12"/>
    <p:sldId id="308" r:id="rId13"/>
    <p:sldId id="325" r:id="rId14"/>
    <p:sldId id="319" r:id="rId15"/>
    <p:sldId id="311" r:id="rId16"/>
    <p:sldId id="326" r:id="rId17"/>
    <p:sldId id="328" r:id="rId18"/>
    <p:sldId id="327" r:id="rId19"/>
    <p:sldId id="329" r:id="rId20"/>
    <p:sldId id="330" r:id="rId21"/>
    <p:sldId id="331" r:id="rId22"/>
    <p:sldId id="332" r:id="rId23"/>
    <p:sldId id="334" r:id="rId24"/>
    <p:sldId id="335" r:id="rId25"/>
    <p:sldId id="336" r:id="rId26"/>
    <p:sldId id="337" r:id="rId27"/>
    <p:sldId id="338" r:id="rId28"/>
    <p:sldId id="339" r:id="rId2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9" autoAdjust="0"/>
  </p:normalViewPr>
  <p:slideViewPr>
    <p:cSldViewPr>
      <p:cViewPr varScale="1">
        <p:scale>
          <a:sx n="60" d="100"/>
          <a:sy n="60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CF56587-A484-4630-AAFB-9047B2AC3065}" type="datetimeFigureOut">
              <a:rPr lang="en-US" altLang="ja-JP"/>
              <a:pPr>
                <a:defRPr/>
              </a:pPr>
              <a:t>1/27/2015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4B6FED1-B328-41E1-A625-AE1899A4B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both figures</a:t>
            </a:r>
            <a:r>
              <a:rPr lang="en-US" baseline="0" dirty="0" smtClean="0"/>
              <a:t> in detail.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A3E6-AC12-4D45-BE58-B7A0A2ED94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2A3E6-AC12-4D45-BE58-B7A0A2ED94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B395-C1B6-4171-8EF6-8FC6B5F851F2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63A6-5B32-418E-BE9D-D300CD6831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4C11-70F9-401E-B92C-53CDC9195D8A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AFCA-E089-44F4-9C84-C9C8D3C880D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290A-BBAF-4D0A-92FE-CE7A5A959CBE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4CFD-F399-49CB-B098-8A68B17C06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346"/>
            <a:ext cx="8964488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4725888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Ø"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00B050"/>
              </a:buClr>
              <a:buFont typeface="Wingdings" pitchFamily="2" charset="2"/>
              <a:buChar char="Ø"/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Ø"/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FFC000"/>
              </a:buClr>
              <a:buFont typeface="Wingdings" pitchFamily="2" charset="2"/>
              <a:buChar char="Ø"/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buFont typeface="Wingdings" pitchFamily="2" charset="2"/>
              <a:buChar char="Ø"/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kumimoji="1" smtClean="0"/>
            </a:lvl1pPr>
          </a:lstStyle>
          <a:p>
            <a:pPr>
              <a:defRPr/>
            </a:pPr>
            <a:fld id="{4B4AC4BC-7030-4FFA-8A3D-BB09E051E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kumimoji="1" smtClean="0"/>
            </a:lvl1pPr>
          </a:lstStyle>
          <a:p>
            <a:pPr>
              <a:defRPr/>
            </a:pPr>
            <a:fld id="{FF8B8AED-0190-4F46-A4FE-0733A99E80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kumimoji="1" smtClean="0"/>
            </a:lvl1pPr>
          </a:lstStyle>
          <a:p>
            <a:pPr>
              <a:defRPr/>
            </a:pPr>
            <a:fld id="{EB950CBB-7ED0-4F7A-BDD2-F553580FA7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724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836712"/>
            <a:ext cx="7772400" cy="503068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kumimoji="1" smtClean="0"/>
            </a:lvl1pPr>
          </a:lstStyle>
          <a:p>
            <a:pPr>
              <a:defRPr/>
            </a:pPr>
            <a:fld id="{CFAF78FC-EB37-440F-93A0-09BADEDC52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64A65-5E94-4401-A0ED-56EA72FD6B3C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1416-9F3D-41FA-AC99-051DD6039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DFC7-AD45-463D-BE86-68B55384A919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4BC8-C230-417E-946F-276E26DEAB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A392-7010-4CEF-AF2F-AB4B8EB34D3C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B53A-6693-4822-9DC7-5FF9FCBD9B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3C3E-231A-485A-A133-5D0F2BBF3DA0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3928-600E-49B7-B39C-AA4DD4512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F82E-B9FE-42D2-8E55-F8550D42FB02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188A-1313-4267-B6C6-A430967C038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87D8-AFA5-4995-A6D1-3F031BE7FBDA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CE21-4254-4ECD-9B02-9529546E428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9DC7-5365-4375-8BD3-BD291B3E2711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FE4E-9064-46D3-8EE6-278D7056E9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EB06-AD56-49D2-82A1-BE9BE5AD4AB0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5C27-ABCF-4B1D-AAAE-6C4551E37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8357-9F9E-4CDD-BEE3-2DFE48F2F4BD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0191-C9BC-4C77-A305-DB48BE2ED51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F325324-FB61-4AB7-A8E4-804F9EE28477}" type="datetimeFigureOut">
              <a:rPr lang="ja-JP" altLang="en-US"/>
              <a:pPr>
                <a:defRPr/>
              </a:pPr>
              <a:t>2015/1/27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134116-64AE-4A3C-A167-9D7586751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553200"/>
            <a:ext cx="2133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8D75A07-2B94-425E-B0AE-86CA39731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3" name="Line 5"/>
          <p:cNvSpPr>
            <a:spLocks noChangeShapeType="1"/>
          </p:cNvSpPr>
          <p:nvPr userDrawn="1"/>
        </p:nvSpPr>
        <p:spPr bwMode="auto">
          <a:xfrm>
            <a:off x="304800" y="762000"/>
            <a:ext cx="8458200" cy="0"/>
          </a:xfrm>
          <a:prstGeom prst="line">
            <a:avLst/>
          </a:prstGeom>
          <a:noFill/>
          <a:ln w="25400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ists-ioc-goos.org/goos-strategic-mapping-graphi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1196975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600" b="1"/>
              <a:t>Select US and International Programs Flux-Related Programs </a:t>
            </a:r>
            <a:endParaRPr kumimoji="0" lang="en-US" altLang="ja-JP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62000" y="2492375"/>
            <a:ext cx="7772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2000" b="1">
                <a:solidFill>
                  <a:srgbClr val="000000"/>
                </a:solidFill>
                <a:cs typeface="Arial" charset="0"/>
              </a:rPr>
              <a:t>Mark Bourassa</a:t>
            </a:r>
          </a:p>
          <a:p>
            <a:pPr algn="ctr"/>
            <a:r>
              <a:rPr kumimoji="0" lang="en-US" altLang="ja-JP" sz="1600" b="1">
                <a:solidFill>
                  <a:srgbClr val="000000"/>
                </a:solidFill>
                <a:cs typeface="Arial" charset="0"/>
              </a:rPr>
              <a:t>COAPS, EOAS and GFDI, Florida State University</a:t>
            </a:r>
          </a:p>
          <a:p>
            <a:pPr algn="ctr"/>
            <a:r>
              <a:rPr kumimoji="0" lang="en-US" altLang="ja-JP" sz="1600" b="1" i="1">
                <a:solidFill>
                  <a:srgbClr val="000000"/>
                </a:solidFill>
                <a:cs typeface="Arial" charset="0"/>
              </a:rPr>
              <a:t>Co-chair of the Ocean Observation Panel for Climate</a:t>
            </a:r>
          </a:p>
          <a:p>
            <a:pPr algn="ctr"/>
            <a:endParaRPr kumimoji="0" lang="en-US" altLang="ja-JP" sz="2000" b="1" i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kumimoji="0" lang="en-US" altLang="ja-JP" sz="2000" b="1" i="1">
                <a:solidFill>
                  <a:srgbClr val="000000"/>
                </a:solidFill>
                <a:cs typeface="Arial" charset="0"/>
              </a:rPr>
              <a:t>With input from</a:t>
            </a:r>
          </a:p>
          <a:p>
            <a:pPr algn="ctr"/>
            <a:r>
              <a:rPr kumimoji="0" lang="en-US" altLang="ja-JP" sz="2000" b="1" i="1">
                <a:solidFill>
                  <a:srgbClr val="000000"/>
                </a:solidFill>
                <a:cs typeface="Arial" charset="0"/>
              </a:rPr>
              <a:t>Albert Fischer, Katy Hill</a:t>
            </a:r>
          </a:p>
          <a:p>
            <a:pPr algn="ctr"/>
            <a:endParaRPr kumimoji="0" lang="en-US" altLang="ja-JP" sz="1400" i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Links from Applications to EOVs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38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729" t="11458" r="5840" b="3125"/>
          <a:stretch>
            <a:fillRect/>
          </a:stretch>
        </p:blipFill>
        <p:spPr bwMode="auto">
          <a:xfrm>
            <a:off x="0" y="914400"/>
            <a:ext cx="91582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Observation Network Link to ECV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38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 l="729" t="11458" r="5840" b="3125"/>
          <a:stretch>
            <a:fillRect/>
          </a:stretch>
        </p:blipFill>
        <p:spPr bwMode="auto">
          <a:xfrm>
            <a:off x="0" y="83820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Need to Make the Case for Surface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issues</a:t>
            </a:r>
          </a:p>
          <a:p>
            <a:r>
              <a:rPr lang="en-US" dirty="0" smtClean="0"/>
              <a:t>Societal benefits</a:t>
            </a:r>
          </a:p>
          <a:p>
            <a:r>
              <a:rPr lang="en-US" dirty="0" smtClean="0"/>
              <a:t>Accuracy requirements</a:t>
            </a:r>
          </a:p>
          <a:p>
            <a:pPr lvl="1"/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Random error (on a specific space and time scale, not per observation)</a:t>
            </a:r>
          </a:p>
          <a:p>
            <a:pPr lvl="1"/>
            <a:r>
              <a:rPr lang="en-US" dirty="0" smtClean="0"/>
              <a:t>Sampling constraints</a:t>
            </a:r>
          </a:p>
          <a:p>
            <a:r>
              <a:rPr lang="en-US" dirty="0" smtClean="0"/>
              <a:t>A plan to achieve the above</a:t>
            </a:r>
          </a:p>
          <a:p>
            <a:pPr lvl="1"/>
            <a:r>
              <a:rPr lang="en-US" dirty="0" smtClean="0"/>
              <a:t>If it is not feasible no sane agency will pay for it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Flux </a:t>
            </a:r>
            <a:r>
              <a:rPr lang="en-US" sz="4000" dirty="0" smtClean="0"/>
              <a:t>(and </a:t>
            </a:r>
            <a:r>
              <a:rPr lang="en-US" sz="4000" dirty="0"/>
              <a:t>Wind </a:t>
            </a:r>
            <a:r>
              <a:rPr lang="en-US" sz="4000" dirty="0" smtClean="0"/>
              <a:t>Accuracies)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Desired for Various Applications</a:t>
            </a:r>
          </a:p>
        </p:txBody>
      </p:sp>
      <p:sp>
        <p:nvSpPr>
          <p:cNvPr id="29699" name="Line 77"/>
          <p:cNvSpPr>
            <a:spLocks noChangeShapeType="1"/>
          </p:cNvSpPr>
          <p:nvPr/>
        </p:nvSpPr>
        <p:spPr bwMode="auto">
          <a:xfrm>
            <a:off x="1828800" y="16002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78"/>
          <p:cNvSpPr>
            <a:spLocks noChangeShapeType="1"/>
          </p:cNvSpPr>
          <p:nvPr/>
        </p:nvSpPr>
        <p:spPr bwMode="auto">
          <a:xfrm flipH="1">
            <a:off x="1828800" y="6172200"/>
            <a:ext cx="640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79"/>
          <p:cNvSpPr>
            <a:spLocks noChangeShapeType="1"/>
          </p:cNvSpPr>
          <p:nvPr/>
        </p:nvSpPr>
        <p:spPr bwMode="auto">
          <a:xfrm>
            <a:off x="27432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80"/>
          <p:cNvSpPr>
            <a:spLocks noChangeShapeType="1"/>
          </p:cNvSpPr>
          <p:nvPr/>
        </p:nvSpPr>
        <p:spPr bwMode="auto">
          <a:xfrm>
            <a:off x="36576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1"/>
          <p:cNvSpPr>
            <a:spLocks noChangeShapeType="1"/>
          </p:cNvSpPr>
          <p:nvPr/>
        </p:nvSpPr>
        <p:spPr bwMode="auto">
          <a:xfrm>
            <a:off x="45720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2"/>
          <p:cNvSpPr>
            <a:spLocks noChangeShapeType="1"/>
          </p:cNvSpPr>
          <p:nvPr/>
        </p:nvSpPr>
        <p:spPr bwMode="auto">
          <a:xfrm>
            <a:off x="54864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83"/>
          <p:cNvSpPr>
            <a:spLocks noChangeShapeType="1"/>
          </p:cNvSpPr>
          <p:nvPr/>
        </p:nvSpPr>
        <p:spPr bwMode="auto">
          <a:xfrm>
            <a:off x="64008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84"/>
          <p:cNvSpPr>
            <a:spLocks noChangeShapeType="1"/>
          </p:cNvSpPr>
          <p:nvPr/>
        </p:nvSpPr>
        <p:spPr bwMode="auto">
          <a:xfrm>
            <a:off x="73152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85"/>
          <p:cNvSpPr>
            <a:spLocks noChangeShapeType="1"/>
          </p:cNvSpPr>
          <p:nvPr/>
        </p:nvSpPr>
        <p:spPr bwMode="auto">
          <a:xfrm>
            <a:off x="8229600" y="5943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86"/>
          <p:cNvSpPr>
            <a:spLocks noChangeShapeType="1"/>
          </p:cNvSpPr>
          <p:nvPr/>
        </p:nvSpPr>
        <p:spPr bwMode="auto">
          <a:xfrm>
            <a:off x="1828800" y="541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87"/>
          <p:cNvSpPr>
            <a:spLocks noChangeShapeType="1"/>
          </p:cNvSpPr>
          <p:nvPr/>
        </p:nvSpPr>
        <p:spPr bwMode="auto">
          <a:xfrm>
            <a:off x="1828800" y="4648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88"/>
          <p:cNvSpPr>
            <a:spLocks noChangeShapeType="1"/>
          </p:cNvSpPr>
          <p:nvPr/>
        </p:nvSpPr>
        <p:spPr bwMode="auto">
          <a:xfrm>
            <a:off x="18288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89"/>
          <p:cNvSpPr>
            <a:spLocks noChangeShapeType="1"/>
          </p:cNvSpPr>
          <p:nvPr/>
        </p:nvSpPr>
        <p:spPr bwMode="auto">
          <a:xfrm>
            <a:off x="1828800" y="3124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90"/>
          <p:cNvSpPr>
            <a:spLocks noChangeShapeType="1"/>
          </p:cNvSpPr>
          <p:nvPr/>
        </p:nvSpPr>
        <p:spPr bwMode="auto">
          <a:xfrm>
            <a:off x="1828800" y="1600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Text Box 91"/>
          <p:cNvSpPr txBox="1">
            <a:spLocks noChangeArrowheads="1"/>
          </p:cNvSpPr>
          <p:nvPr/>
        </p:nvSpPr>
        <p:spPr bwMode="auto">
          <a:xfrm>
            <a:off x="1447800" y="6172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10m       100m      1km        10km      100km  10</a:t>
            </a:r>
            <a:r>
              <a:rPr lang="en-US" baseline="30000"/>
              <a:t>3</a:t>
            </a:r>
            <a:r>
              <a:rPr lang="en-US"/>
              <a:t>km    10</a:t>
            </a:r>
            <a:r>
              <a:rPr lang="en-US" baseline="30000"/>
              <a:t>4</a:t>
            </a:r>
            <a:r>
              <a:rPr lang="en-US"/>
              <a:t>km   10</a:t>
            </a:r>
            <a:r>
              <a:rPr lang="en-US" baseline="30000"/>
              <a:t>5</a:t>
            </a:r>
            <a:r>
              <a:rPr lang="en-US"/>
              <a:t>km</a:t>
            </a:r>
          </a:p>
        </p:txBody>
      </p:sp>
      <p:sp>
        <p:nvSpPr>
          <p:cNvPr id="29714" name="Line 92"/>
          <p:cNvSpPr>
            <a:spLocks noChangeShapeType="1"/>
          </p:cNvSpPr>
          <p:nvPr/>
        </p:nvSpPr>
        <p:spPr bwMode="auto">
          <a:xfrm>
            <a:off x="1828800" y="2362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93"/>
          <p:cNvSpPr txBox="1">
            <a:spLocks noChangeArrowheads="1"/>
          </p:cNvSpPr>
          <p:nvPr/>
        </p:nvSpPr>
        <p:spPr bwMode="auto">
          <a:xfrm>
            <a:off x="881063" y="596582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hour</a:t>
            </a:r>
          </a:p>
        </p:txBody>
      </p:sp>
      <p:sp>
        <p:nvSpPr>
          <p:cNvPr id="29716" name="Text Box 94"/>
          <p:cNvSpPr txBox="1">
            <a:spLocks noChangeArrowheads="1"/>
          </p:cNvSpPr>
          <p:nvPr/>
        </p:nvSpPr>
        <p:spPr bwMode="auto">
          <a:xfrm>
            <a:off x="1011238" y="5195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day</a:t>
            </a:r>
          </a:p>
        </p:txBody>
      </p:sp>
      <p:sp>
        <p:nvSpPr>
          <p:cNvPr id="29717" name="Text Box 95"/>
          <p:cNvSpPr txBox="1">
            <a:spLocks noChangeArrowheads="1"/>
          </p:cNvSpPr>
          <p:nvPr/>
        </p:nvSpPr>
        <p:spPr bwMode="auto">
          <a:xfrm>
            <a:off x="869950" y="4419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week</a:t>
            </a:r>
          </a:p>
        </p:txBody>
      </p:sp>
      <p:sp>
        <p:nvSpPr>
          <p:cNvPr id="29718" name="Text Box 96"/>
          <p:cNvSpPr txBox="1">
            <a:spLocks noChangeArrowheads="1"/>
          </p:cNvSpPr>
          <p:nvPr/>
        </p:nvSpPr>
        <p:spPr bwMode="auto">
          <a:xfrm>
            <a:off x="650875" y="3657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month</a:t>
            </a:r>
          </a:p>
        </p:txBody>
      </p:sp>
      <p:sp>
        <p:nvSpPr>
          <p:cNvPr id="29719" name="Text Box 97"/>
          <p:cNvSpPr txBox="1">
            <a:spLocks noChangeArrowheads="1"/>
          </p:cNvSpPr>
          <p:nvPr/>
        </p:nvSpPr>
        <p:spPr bwMode="auto">
          <a:xfrm>
            <a:off x="792163" y="294322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 year</a:t>
            </a:r>
          </a:p>
        </p:txBody>
      </p:sp>
      <p:sp>
        <p:nvSpPr>
          <p:cNvPr id="29720" name="Text Box 98"/>
          <p:cNvSpPr txBox="1">
            <a:spLocks noChangeArrowheads="1"/>
          </p:cNvSpPr>
          <p:nvPr/>
        </p:nvSpPr>
        <p:spPr bwMode="auto">
          <a:xfrm>
            <a:off x="563563" y="21653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10 years</a:t>
            </a:r>
          </a:p>
        </p:txBody>
      </p:sp>
      <p:sp>
        <p:nvSpPr>
          <p:cNvPr id="29721" name="Text Box 99"/>
          <p:cNvSpPr txBox="1">
            <a:spLocks noChangeArrowheads="1"/>
          </p:cNvSpPr>
          <p:nvPr/>
        </p:nvSpPr>
        <p:spPr bwMode="auto">
          <a:xfrm>
            <a:off x="565150" y="14033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100 years</a:t>
            </a:r>
          </a:p>
        </p:txBody>
      </p:sp>
      <p:sp>
        <p:nvSpPr>
          <p:cNvPr id="29722" name="Text Box 100"/>
          <p:cNvSpPr txBox="1">
            <a:spLocks noChangeArrowheads="1"/>
          </p:cNvSpPr>
          <p:nvPr/>
        </p:nvSpPr>
        <p:spPr bwMode="auto">
          <a:xfrm>
            <a:off x="4446588" y="5667375"/>
            <a:ext cx="620712" cy="457200"/>
          </a:xfrm>
          <a:prstGeom prst="rect">
            <a:avLst/>
          </a:prstGeom>
          <a:solidFill>
            <a:srgbClr val="0000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NWP High Impact</a:t>
            </a:r>
            <a:br>
              <a:rPr lang="en-US" sz="1000"/>
            </a:br>
            <a:r>
              <a:rPr lang="en-US" sz="1000"/>
              <a:t>Weather</a:t>
            </a:r>
          </a:p>
        </p:txBody>
      </p:sp>
      <p:sp>
        <p:nvSpPr>
          <p:cNvPr id="29723" name="Oval 103"/>
          <p:cNvSpPr>
            <a:spLocks noChangeArrowheads="1"/>
          </p:cNvSpPr>
          <p:nvPr/>
        </p:nvSpPr>
        <p:spPr bwMode="auto">
          <a:xfrm rot="3702921">
            <a:off x="3879850" y="5316538"/>
            <a:ext cx="457200" cy="1066800"/>
          </a:xfrm>
          <a:prstGeom prst="ellipse">
            <a:avLst/>
          </a:prstGeom>
          <a:solidFill>
            <a:srgbClr val="0000FF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104"/>
          <p:cNvSpPr txBox="1">
            <a:spLocks noChangeArrowheads="1"/>
          </p:cNvSpPr>
          <p:nvPr/>
        </p:nvSpPr>
        <p:spPr bwMode="auto">
          <a:xfrm>
            <a:off x="3609975" y="5638800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   Conv.    Clouds &amp;</a:t>
            </a:r>
            <a:br>
              <a:rPr lang="en-US" sz="1000"/>
            </a:br>
            <a:r>
              <a:rPr lang="en-US" sz="1000"/>
              <a:t>Precip  </a:t>
            </a:r>
          </a:p>
        </p:txBody>
      </p:sp>
      <p:sp>
        <p:nvSpPr>
          <p:cNvPr id="29725" name="Text Box 127"/>
          <p:cNvSpPr txBox="1">
            <a:spLocks noChangeArrowheads="1"/>
          </p:cNvSpPr>
          <p:nvPr/>
        </p:nvSpPr>
        <p:spPr bwMode="auto">
          <a:xfrm>
            <a:off x="2286000" y="1295400"/>
            <a:ext cx="1524000" cy="274638"/>
          </a:xfrm>
          <a:prstGeom prst="rect">
            <a:avLst/>
          </a:prstGeom>
          <a:solidFill>
            <a:srgbClr val="0000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50 Wm</a:t>
            </a:r>
            <a:r>
              <a:rPr lang="en-US" sz="1200" baseline="30000"/>
              <a:t>-2 </a:t>
            </a:r>
            <a:r>
              <a:rPr lang="en-US" sz="1200"/>
              <a:t> (1 ms</a:t>
            </a:r>
            <a:r>
              <a:rPr lang="en-US" sz="1200" baseline="30000"/>
              <a:t>-1</a:t>
            </a:r>
            <a:r>
              <a:rPr lang="en-US" sz="1200"/>
              <a:t>)  </a:t>
            </a:r>
          </a:p>
        </p:txBody>
      </p:sp>
      <p:sp>
        <p:nvSpPr>
          <p:cNvPr id="29726" name="Text Box 128"/>
          <p:cNvSpPr txBox="1">
            <a:spLocks noChangeArrowheads="1"/>
          </p:cNvSpPr>
          <p:nvPr/>
        </p:nvSpPr>
        <p:spPr bwMode="auto">
          <a:xfrm>
            <a:off x="2286000" y="1600200"/>
            <a:ext cx="1524000" cy="274638"/>
          </a:xfrm>
          <a:prstGeom prst="rect">
            <a:avLst/>
          </a:prstGeom>
          <a:solidFill>
            <a:srgbClr val="00CC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10 Wm</a:t>
            </a:r>
            <a:r>
              <a:rPr lang="en-US" sz="1200" baseline="30000"/>
              <a:t>-2</a:t>
            </a:r>
            <a:r>
              <a:rPr lang="en-US" sz="1100"/>
              <a:t> </a:t>
            </a:r>
            <a:r>
              <a:rPr lang="en-US" sz="1200"/>
              <a:t>(1 ms</a:t>
            </a:r>
            <a:r>
              <a:rPr lang="en-US" sz="1200" baseline="30000"/>
              <a:t>-1</a:t>
            </a:r>
            <a:r>
              <a:rPr lang="en-US" sz="1200"/>
              <a:t>)</a:t>
            </a:r>
          </a:p>
        </p:txBody>
      </p:sp>
      <p:sp>
        <p:nvSpPr>
          <p:cNvPr id="29727" name="Text Box 129"/>
          <p:cNvSpPr txBox="1">
            <a:spLocks noChangeArrowheads="1"/>
          </p:cNvSpPr>
          <p:nvPr/>
        </p:nvSpPr>
        <p:spPr bwMode="auto">
          <a:xfrm>
            <a:off x="2286000" y="2209800"/>
            <a:ext cx="1524000" cy="274638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1 Wm</a:t>
            </a:r>
            <a:r>
              <a:rPr lang="en-US" sz="1200" baseline="30000"/>
              <a:t>-2</a:t>
            </a:r>
            <a:r>
              <a:rPr lang="en-US" sz="1200"/>
              <a:t> (0.1 ms</a:t>
            </a:r>
            <a:r>
              <a:rPr lang="en-US" sz="1200" baseline="30000"/>
              <a:t>-1</a:t>
            </a:r>
            <a:r>
              <a:rPr lang="en-US" sz="1200"/>
              <a:t>) </a:t>
            </a:r>
          </a:p>
        </p:txBody>
      </p:sp>
      <p:sp>
        <p:nvSpPr>
          <p:cNvPr id="29728" name="Text Box 130"/>
          <p:cNvSpPr txBox="1">
            <a:spLocks noChangeArrowheads="1"/>
          </p:cNvSpPr>
          <p:nvPr/>
        </p:nvSpPr>
        <p:spPr bwMode="auto">
          <a:xfrm>
            <a:off x="2286000" y="2514600"/>
            <a:ext cx="1524000" cy="274638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0.1 Wm</a:t>
            </a:r>
            <a:r>
              <a:rPr lang="en-US" sz="1200" baseline="30000"/>
              <a:t>-2</a:t>
            </a:r>
            <a:r>
              <a:rPr lang="en-US" sz="1200"/>
              <a:t> (0.01 ms</a:t>
            </a:r>
            <a:r>
              <a:rPr lang="en-US" sz="1200" baseline="30000"/>
              <a:t>-1</a:t>
            </a:r>
            <a:r>
              <a:rPr lang="en-US" sz="1200"/>
              <a:t>) </a:t>
            </a:r>
          </a:p>
        </p:txBody>
      </p:sp>
      <p:sp>
        <p:nvSpPr>
          <p:cNvPr id="29729" name="Text Box 131"/>
          <p:cNvSpPr txBox="1">
            <a:spLocks noChangeArrowheads="1"/>
          </p:cNvSpPr>
          <p:nvPr/>
        </p:nvSpPr>
        <p:spPr bwMode="auto">
          <a:xfrm>
            <a:off x="2286000" y="2819400"/>
            <a:ext cx="1524000" cy="274638"/>
          </a:xfrm>
          <a:prstGeom prst="rect">
            <a:avLst/>
          </a:prstGeom>
          <a:solidFill>
            <a:srgbClr val="800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0.01 Nm</a:t>
            </a:r>
            <a:r>
              <a:rPr lang="en-US" sz="1200" baseline="30000"/>
              <a:t>-2 </a:t>
            </a:r>
            <a:r>
              <a:rPr lang="en-US" sz="1200"/>
              <a:t> (2 ms</a:t>
            </a:r>
            <a:r>
              <a:rPr lang="en-US" sz="1200" baseline="30000"/>
              <a:t>-1</a:t>
            </a:r>
            <a:r>
              <a:rPr lang="en-US" sz="1200"/>
              <a:t>) </a:t>
            </a:r>
          </a:p>
        </p:txBody>
      </p:sp>
      <p:sp>
        <p:nvSpPr>
          <p:cNvPr id="29730" name="Text Box 134"/>
          <p:cNvSpPr txBox="1">
            <a:spLocks noChangeArrowheads="1"/>
          </p:cNvSpPr>
          <p:nvPr/>
        </p:nvSpPr>
        <p:spPr bwMode="auto">
          <a:xfrm>
            <a:off x="2286000" y="1905000"/>
            <a:ext cx="1524000" cy="274638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5 Wm</a:t>
            </a:r>
            <a:r>
              <a:rPr lang="en-US" sz="1200" baseline="30000"/>
              <a:t>-2</a:t>
            </a:r>
            <a:r>
              <a:rPr lang="en-US" sz="1200"/>
              <a:t> (0.5 ms</a:t>
            </a:r>
            <a:r>
              <a:rPr lang="en-US" sz="1200" baseline="30000"/>
              <a:t>-1</a:t>
            </a:r>
            <a:r>
              <a:rPr lang="en-US" sz="1200"/>
              <a:t>) </a:t>
            </a:r>
          </a:p>
        </p:txBody>
      </p:sp>
      <p:sp>
        <p:nvSpPr>
          <p:cNvPr id="29731" name="Oval 167"/>
          <p:cNvSpPr>
            <a:spLocks noChangeArrowheads="1"/>
          </p:cNvSpPr>
          <p:nvPr/>
        </p:nvSpPr>
        <p:spPr bwMode="auto">
          <a:xfrm>
            <a:off x="1828800" y="3276600"/>
            <a:ext cx="3733800" cy="2209800"/>
          </a:xfrm>
          <a:prstGeom prst="ellipse">
            <a:avLst/>
          </a:prstGeom>
          <a:solidFill>
            <a:srgbClr val="FFFF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Oval 168"/>
          <p:cNvSpPr>
            <a:spLocks noChangeArrowheads="1"/>
          </p:cNvSpPr>
          <p:nvPr/>
        </p:nvSpPr>
        <p:spPr bwMode="auto">
          <a:xfrm>
            <a:off x="3352800" y="5181600"/>
            <a:ext cx="2133600" cy="457200"/>
          </a:xfrm>
          <a:prstGeom prst="ellipse">
            <a:avLst/>
          </a:prstGeom>
          <a:solidFill>
            <a:srgbClr val="80008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Text Box 169"/>
          <p:cNvSpPr txBox="1">
            <a:spLocks noChangeArrowheads="1"/>
          </p:cNvSpPr>
          <p:nvPr/>
        </p:nvSpPr>
        <p:spPr bwMode="auto">
          <a:xfrm>
            <a:off x="3886200" y="5257800"/>
            <a:ext cx="1143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Inertial Forcing</a:t>
            </a:r>
          </a:p>
        </p:txBody>
      </p:sp>
      <p:sp>
        <p:nvSpPr>
          <p:cNvPr id="29734" name="Oval 170"/>
          <p:cNvSpPr>
            <a:spLocks noChangeArrowheads="1"/>
          </p:cNvSpPr>
          <p:nvPr/>
        </p:nvSpPr>
        <p:spPr bwMode="auto">
          <a:xfrm>
            <a:off x="3581400" y="3124200"/>
            <a:ext cx="1905000" cy="2286000"/>
          </a:xfrm>
          <a:prstGeom prst="ellipse">
            <a:avLst/>
          </a:prstGeom>
          <a:solidFill>
            <a:srgbClr val="80008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Oval 171"/>
          <p:cNvSpPr>
            <a:spLocks noChangeArrowheads="1"/>
          </p:cNvSpPr>
          <p:nvPr/>
        </p:nvSpPr>
        <p:spPr bwMode="auto">
          <a:xfrm>
            <a:off x="3962400" y="4419600"/>
            <a:ext cx="838200" cy="4572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Text Box 172"/>
          <p:cNvSpPr txBox="1">
            <a:spLocks noChangeArrowheads="1"/>
          </p:cNvSpPr>
          <p:nvPr/>
        </p:nvSpPr>
        <p:spPr bwMode="auto">
          <a:xfrm>
            <a:off x="4067175" y="4521200"/>
            <a:ext cx="609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Polynyas</a:t>
            </a:r>
            <a:r>
              <a:rPr lang="en-US" sz="1400"/>
              <a:t> </a:t>
            </a:r>
          </a:p>
        </p:txBody>
      </p:sp>
      <p:sp>
        <p:nvSpPr>
          <p:cNvPr id="29737" name="Oval 173"/>
          <p:cNvSpPr>
            <a:spLocks noChangeArrowheads="1"/>
          </p:cNvSpPr>
          <p:nvPr/>
        </p:nvSpPr>
        <p:spPr bwMode="auto">
          <a:xfrm>
            <a:off x="6781800" y="1828800"/>
            <a:ext cx="9144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Text Box 174"/>
          <p:cNvSpPr txBox="1">
            <a:spLocks noChangeArrowheads="1"/>
          </p:cNvSpPr>
          <p:nvPr/>
        </p:nvSpPr>
        <p:spPr bwMode="auto">
          <a:xfrm>
            <a:off x="6858000" y="1920875"/>
            <a:ext cx="990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Climate Change</a:t>
            </a:r>
            <a:r>
              <a:rPr lang="en-US" sz="1400"/>
              <a:t> </a:t>
            </a:r>
          </a:p>
        </p:txBody>
      </p:sp>
      <p:sp>
        <p:nvSpPr>
          <p:cNvPr id="29739" name="Oval 175"/>
          <p:cNvSpPr>
            <a:spLocks noChangeArrowheads="1"/>
          </p:cNvSpPr>
          <p:nvPr/>
        </p:nvSpPr>
        <p:spPr bwMode="auto">
          <a:xfrm>
            <a:off x="4267200" y="4191000"/>
            <a:ext cx="838200" cy="5334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Text Box 176"/>
          <p:cNvSpPr txBox="1">
            <a:spLocks noChangeArrowheads="1"/>
          </p:cNvSpPr>
          <p:nvPr/>
        </p:nvSpPr>
        <p:spPr bwMode="auto">
          <a:xfrm>
            <a:off x="4114800" y="42513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Ocean Eddies and Fronts</a:t>
            </a:r>
          </a:p>
        </p:txBody>
      </p:sp>
      <p:sp>
        <p:nvSpPr>
          <p:cNvPr id="29741" name="Oval 177"/>
          <p:cNvSpPr>
            <a:spLocks noChangeArrowheads="1"/>
          </p:cNvSpPr>
          <p:nvPr/>
        </p:nvSpPr>
        <p:spPr bwMode="auto">
          <a:xfrm>
            <a:off x="4648200" y="3657600"/>
            <a:ext cx="838200" cy="6858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Text Box 178"/>
          <p:cNvSpPr txBox="1">
            <a:spLocks noChangeArrowheads="1"/>
          </p:cNvSpPr>
          <p:nvPr/>
        </p:nvSpPr>
        <p:spPr bwMode="auto">
          <a:xfrm>
            <a:off x="4524375" y="3794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Dense Water Formation</a:t>
            </a:r>
          </a:p>
        </p:txBody>
      </p:sp>
      <p:sp>
        <p:nvSpPr>
          <p:cNvPr id="29743" name="Oval 179"/>
          <p:cNvSpPr>
            <a:spLocks noChangeArrowheads="1"/>
          </p:cNvSpPr>
          <p:nvPr/>
        </p:nvSpPr>
        <p:spPr bwMode="auto">
          <a:xfrm>
            <a:off x="3810000" y="4724400"/>
            <a:ext cx="838200" cy="3810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Text Box 180"/>
          <p:cNvSpPr txBox="1">
            <a:spLocks noChangeArrowheads="1"/>
          </p:cNvSpPr>
          <p:nvPr/>
        </p:nvSpPr>
        <p:spPr bwMode="auto">
          <a:xfrm>
            <a:off x="3876675" y="47053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Shelf Processes</a:t>
            </a:r>
          </a:p>
        </p:txBody>
      </p:sp>
      <p:sp>
        <p:nvSpPr>
          <p:cNvPr id="29745" name="Oval 181"/>
          <p:cNvSpPr>
            <a:spLocks noChangeArrowheads="1"/>
          </p:cNvSpPr>
          <p:nvPr/>
        </p:nvSpPr>
        <p:spPr bwMode="auto">
          <a:xfrm>
            <a:off x="4724400" y="4419600"/>
            <a:ext cx="914400" cy="533400"/>
          </a:xfrm>
          <a:prstGeom prst="ellipse">
            <a:avLst/>
          </a:prstGeom>
          <a:solidFill>
            <a:srgbClr val="FF990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Text Box 182"/>
          <p:cNvSpPr txBox="1">
            <a:spLocks noChangeArrowheads="1"/>
          </p:cNvSpPr>
          <p:nvPr/>
        </p:nvSpPr>
        <p:spPr bwMode="auto">
          <a:xfrm>
            <a:off x="4800600" y="4495800"/>
            <a:ext cx="83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Ice Breakup</a:t>
            </a:r>
          </a:p>
        </p:txBody>
      </p:sp>
      <p:sp>
        <p:nvSpPr>
          <p:cNvPr id="29747" name="Oval 183"/>
          <p:cNvSpPr>
            <a:spLocks noChangeArrowheads="1"/>
          </p:cNvSpPr>
          <p:nvPr/>
        </p:nvSpPr>
        <p:spPr bwMode="auto">
          <a:xfrm>
            <a:off x="4953000" y="4191000"/>
            <a:ext cx="1143000" cy="3810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Text Box 184"/>
          <p:cNvSpPr txBox="1">
            <a:spLocks noChangeArrowheads="1"/>
          </p:cNvSpPr>
          <p:nvPr/>
        </p:nvSpPr>
        <p:spPr bwMode="auto">
          <a:xfrm>
            <a:off x="5029200" y="42037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Atm. Rossby Wave Breaking</a:t>
            </a:r>
          </a:p>
        </p:txBody>
      </p:sp>
      <p:sp>
        <p:nvSpPr>
          <p:cNvPr id="29749" name="Oval 185"/>
          <p:cNvSpPr>
            <a:spLocks noChangeArrowheads="1"/>
          </p:cNvSpPr>
          <p:nvPr/>
        </p:nvSpPr>
        <p:spPr bwMode="auto">
          <a:xfrm>
            <a:off x="5257800" y="3429000"/>
            <a:ext cx="1447800" cy="304800"/>
          </a:xfrm>
          <a:prstGeom prst="ellipse">
            <a:avLst/>
          </a:prstGeom>
          <a:solidFill>
            <a:srgbClr val="00CC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Text Box 186"/>
          <p:cNvSpPr txBox="1">
            <a:spLocks noChangeArrowheads="1"/>
          </p:cNvSpPr>
          <p:nvPr/>
        </p:nvSpPr>
        <p:spPr bwMode="auto">
          <a:xfrm>
            <a:off x="5410200" y="3381375"/>
            <a:ext cx="1143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/>
              <a:t>Upper Ocean Heat Content &amp; NH Hurricane Activity</a:t>
            </a:r>
          </a:p>
        </p:txBody>
      </p:sp>
      <p:sp>
        <p:nvSpPr>
          <p:cNvPr id="29751" name="Oval 187"/>
          <p:cNvSpPr>
            <a:spLocks noChangeArrowheads="1"/>
          </p:cNvSpPr>
          <p:nvPr/>
        </p:nvSpPr>
        <p:spPr bwMode="auto">
          <a:xfrm>
            <a:off x="5334000" y="3733800"/>
            <a:ext cx="1447800" cy="381000"/>
          </a:xfrm>
          <a:prstGeom prst="ellipse">
            <a:avLst/>
          </a:prstGeom>
          <a:solidFill>
            <a:srgbClr val="800080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Text Box 188"/>
          <p:cNvSpPr txBox="1">
            <a:spLocks noChangeArrowheads="1"/>
          </p:cNvSpPr>
          <p:nvPr/>
        </p:nvSpPr>
        <p:spPr bwMode="auto">
          <a:xfrm>
            <a:off x="5686425" y="37147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Stress for CO</a:t>
            </a:r>
            <a:r>
              <a:rPr lang="en-US" sz="1000" baseline="-25000"/>
              <a:t>2</a:t>
            </a:r>
            <a:r>
              <a:rPr lang="en-US" sz="1000"/>
              <a:t> Fluxes</a:t>
            </a:r>
          </a:p>
        </p:txBody>
      </p:sp>
      <p:sp>
        <p:nvSpPr>
          <p:cNvPr id="29753" name="Oval 189"/>
          <p:cNvSpPr>
            <a:spLocks noChangeArrowheads="1"/>
          </p:cNvSpPr>
          <p:nvPr/>
        </p:nvSpPr>
        <p:spPr bwMode="auto">
          <a:xfrm>
            <a:off x="6934200" y="3048000"/>
            <a:ext cx="1219200" cy="2286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Text Box 190"/>
          <p:cNvSpPr txBox="1">
            <a:spLocks noChangeArrowheads="1"/>
          </p:cNvSpPr>
          <p:nvPr/>
        </p:nvSpPr>
        <p:spPr bwMode="auto">
          <a:xfrm>
            <a:off x="7162800" y="29654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Annual Ocean Heat Flux</a:t>
            </a:r>
          </a:p>
        </p:txBody>
      </p:sp>
      <p:sp>
        <p:nvSpPr>
          <p:cNvPr id="29755" name="Oval 191"/>
          <p:cNvSpPr>
            <a:spLocks noChangeArrowheads="1"/>
          </p:cNvSpPr>
          <p:nvPr/>
        </p:nvSpPr>
        <p:spPr bwMode="auto">
          <a:xfrm>
            <a:off x="6248400" y="1600200"/>
            <a:ext cx="914400" cy="2133600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6" name="Text Box 192"/>
          <p:cNvSpPr txBox="1">
            <a:spLocks noChangeArrowheads="1"/>
          </p:cNvSpPr>
          <p:nvPr/>
        </p:nvSpPr>
        <p:spPr bwMode="auto">
          <a:xfrm>
            <a:off x="63246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Ice Sheet Evolution</a:t>
            </a:r>
          </a:p>
        </p:txBody>
      </p:sp>
      <p:sp>
        <p:nvSpPr>
          <p:cNvPr id="29757" name="Oval 193"/>
          <p:cNvSpPr>
            <a:spLocks noChangeArrowheads="1"/>
          </p:cNvSpPr>
          <p:nvPr/>
        </p:nvSpPr>
        <p:spPr bwMode="auto">
          <a:xfrm>
            <a:off x="5867400" y="3200400"/>
            <a:ext cx="990600" cy="3048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Text Box 194"/>
          <p:cNvSpPr txBox="1">
            <a:spLocks noChangeArrowheads="1"/>
          </p:cNvSpPr>
          <p:nvPr/>
        </p:nvSpPr>
        <p:spPr bwMode="auto">
          <a:xfrm>
            <a:off x="6019800" y="3140075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Open Ocean Upwelling</a:t>
            </a:r>
          </a:p>
        </p:txBody>
      </p:sp>
      <p:sp>
        <p:nvSpPr>
          <p:cNvPr id="29759" name="Oval 195"/>
          <p:cNvSpPr>
            <a:spLocks noChangeArrowheads="1"/>
          </p:cNvSpPr>
          <p:nvPr/>
        </p:nvSpPr>
        <p:spPr bwMode="auto">
          <a:xfrm>
            <a:off x="7010400" y="2667000"/>
            <a:ext cx="685800" cy="304800"/>
          </a:xfrm>
          <a:prstGeom prst="ellipse">
            <a:avLst/>
          </a:prstGeom>
          <a:solidFill>
            <a:srgbClr val="FFFF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Text Box 196"/>
          <p:cNvSpPr txBox="1">
            <a:spLocks noChangeArrowheads="1"/>
          </p:cNvSpPr>
          <p:nvPr/>
        </p:nvSpPr>
        <p:spPr bwMode="auto">
          <a:xfrm>
            <a:off x="7010400" y="26670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Annual Ice Mass Budget</a:t>
            </a:r>
          </a:p>
        </p:txBody>
      </p:sp>
      <p:sp>
        <p:nvSpPr>
          <p:cNvPr id="29761" name="Text Box 197"/>
          <p:cNvSpPr txBox="1">
            <a:spLocks noChangeArrowheads="1"/>
          </p:cNvSpPr>
          <p:nvPr/>
        </p:nvSpPr>
        <p:spPr bwMode="auto">
          <a:xfrm>
            <a:off x="4191000" y="312420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Coastal Upwelling</a:t>
            </a:r>
          </a:p>
        </p:txBody>
      </p:sp>
      <p:sp>
        <p:nvSpPr>
          <p:cNvPr id="29762" name="Oval 198"/>
          <p:cNvSpPr>
            <a:spLocks noChangeArrowheads="1"/>
          </p:cNvSpPr>
          <p:nvPr/>
        </p:nvSpPr>
        <p:spPr bwMode="auto">
          <a:xfrm>
            <a:off x="5715000" y="2743200"/>
            <a:ext cx="990600" cy="304800"/>
          </a:xfrm>
          <a:prstGeom prst="ellipse">
            <a:avLst/>
          </a:prstGeom>
          <a:solidFill>
            <a:srgbClr val="00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3" name="Text Box 199"/>
          <p:cNvSpPr txBox="1">
            <a:spLocks noChangeArrowheads="1"/>
          </p:cNvSpPr>
          <p:nvPr/>
        </p:nvSpPr>
        <p:spPr bwMode="auto">
          <a:xfrm>
            <a:off x="5791200" y="2765425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ENSO</a:t>
            </a:r>
          </a:p>
        </p:txBody>
      </p:sp>
      <p:sp>
        <p:nvSpPr>
          <p:cNvPr id="29764" name="Text Box 200"/>
          <p:cNvSpPr txBox="1">
            <a:spLocks noChangeArrowheads="1"/>
          </p:cNvSpPr>
          <p:nvPr/>
        </p:nvSpPr>
        <p:spPr bwMode="auto">
          <a:xfrm>
            <a:off x="2209800" y="3962400"/>
            <a:ext cx="1219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Mesoscale and</a:t>
            </a:r>
            <a:br>
              <a:rPr lang="en-US" sz="1100"/>
            </a:br>
            <a:r>
              <a:rPr lang="en-US" sz="1100"/>
              <a:t>shorter scale</a:t>
            </a:r>
            <a:br>
              <a:rPr lang="en-US" sz="1100"/>
            </a:br>
            <a:r>
              <a:rPr lang="en-US" sz="1100"/>
              <a:t>physical-biological</a:t>
            </a:r>
            <a:br>
              <a:rPr lang="en-US" sz="1100"/>
            </a:br>
            <a:r>
              <a:rPr lang="en-US" sz="1100"/>
              <a:t>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Surface Temperature Processes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208963" cy="4725987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914400" y="990600"/>
            <a:ext cx="7696200" cy="5486400"/>
            <a:chOff x="0" y="0"/>
            <a:chExt cx="4953000" cy="3352800"/>
          </a:xfrm>
        </p:grpSpPr>
        <p:pic>
          <p:nvPicPr>
            <p:cNvPr id="21509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53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 rot="1687944">
              <a:off x="3050369" y="1530890"/>
              <a:ext cx="329096" cy="1055467"/>
            </a:xfrm>
            <a:prstGeom prst="ellipse">
              <a:avLst/>
            </a:prstGeom>
            <a:solidFill>
              <a:srgbClr val="008000"/>
            </a:solidFill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 rot="3894902">
              <a:off x="3384482" y="1053245"/>
              <a:ext cx="329096" cy="1147605"/>
            </a:xfrm>
            <a:prstGeom prst="ellipse">
              <a:avLst/>
            </a:prstGeom>
            <a:solidFill>
              <a:srgbClr val="3366FF"/>
            </a:solidFill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 rot="3037777">
              <a:off x="3319692" y="24192"/>
              <a:ext cx="329096" cy="1325741"/>
            </a:xfrm>
            <a:prstGeom prst="ellipse">
              <a:avLst/>
            </a:prstGeom>
            <a:solidFill>
              <a:srgbClr val="660066"/>
            </a:solidFill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13" name="TextBox 12"/>
            <p:cNvSpPr txBox="1">
              <a:spLocks noChangeArrowheads="1"/>
            </p:cNvSpPr>
            <p:nvPr/>
          </p:nvSpPr>
          <p:spPr bwMode="auto">
            <a:xfrm>
              <a:off x="2747010" y="2478405"/>
              <a:ext cx="1108075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kumimoji="0" lang="en-GB" sz="10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Diurnal Variability</a:t>
              </a:r>
              <a:endParaRPr kumimoji="0" lang="en-US">
                <a:cs typeface="Arial" charset="0"/>
              </a:endParaRPr>
            </a:p>
          </p:txBody>
        </p:sp>
        <p:sp>
          <p:nvSpPr>
            <p:cNvPr id="21514" name="TextBox 14"/>
            <p:cNvSpPr txBox="1">
              <a:spLocks noChangeArrowheads="1"/>
            </p:cNvSpPr>
            <p:nvPr/>
          </p:nvSpPr>
          <p:spPr bwMode="auto">
            <a:xfrm>
              <a:off x="3527425" y="1962785"/>
              <a:ext cx="924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kumimoji="0" lang="en-GB" sz="100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Seasonal cycle</a:t>
              </a:r>
              <a:endParaRPr kumimoji="0" lang="en-US">
                <a:cs typeface="Arial" charset="0"/>
              </a:endParaRPr>
            </a:p>
          </p:txBody>
        </p:sp>
        <p:sp>
          <p:nvSpPr>
            <p:cNvPr id="21515" name="TextBox 15"/>
            <p:cNvSpPr txBox="1">
              <a:spLocks noChangeArrowheads="1"/>
            </p:cNvSpPr>
            <p:nvPr/>
          </p:nvSpPr>
          <p:spPr bwMode="auto">
            <a:xfrm>
              <a:off x="1022841" y="1655140"/>
              <a:ext cx="109779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kumimoji="0" lang="en-GB" sz="1000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Mesoscale &amp; sub-mesoscale variability</a:t>
              </a:r>
              <a:endParaRPr kumimoji="0" lang="en-US">
                <a:cs typeface="Arial" charset="0"/>
              </a:endParaRPr>
            </a:p>
          </p:txBody>
        </p:sp>
        <p:sp>
          <p:nvSpPr>
            <p:cNvPr id="21516" name="TextBox 16"/>
            <p:cNvSpPr txBox="1">
              <a:spLocks noChangeArrowheads="1"/>
            </p:cNvSpPr>
            <p:nvPr/>
          </p:nvSpPr>
          <p:spPr bwMode="auto">
            <a:xfrm>
              <a:off x="3431540" y="1111885"/>
              <a:ext cx="13182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kumimoji="0" lang="en-GB" sz="1000">
                  <a:solidFill>
                    <a:srgbClr val="000090"/>
                  </a:solidFill>
                  <a:latin typeface="Calibri" pitchFamily="34" charset="0"/>
                  <a:cs typeface="Arial" charset="0"/>
                </a:rPr>
                <a:t>Interannual variability</a:t>
              </a:r>
              <a:endParaRPr kumimoji="0" lang="en-US">
                <a:cs typeface="Arial" charset="0"/>
              </a:endParaRPr>
            </a:p>
          </p:txBody>
        </p:sp>
        <p:sp>
          <p:nvSpPr>
            <p:cNvPr id="21517" name="TextBox 17"/>
            <p:cNvSpPr txBox="1">
              <a:spLocks noChangeArrowheads="1"/>
            </p:cNvSpPr>
            <p:nvPr/>
          </p:nvSpPr>
          <p:spPr bwMode="auto">
            <a:xfrm>
              <a:off x="3986865" y="1411112"/>
              <a:ext cx="4738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kumimoji="0" lang="en-GB" sz="100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ENSO</a:t>
              </a:r>
              <a:endParaRPr kumimoji="0" lang="en-US">
                <a:cs typeface="Arial" charset="0"/>
              </a:endParaRPr>
            </a:p>
          </p:txBody>
        </p:sp>
        <p:sp>
          <p:nvSpPr>
            <p:cNvPr id="21518" name="TextBox 18"/>
            <p:cNvSpPr txBox="1">
              <a:spLocks noChangeArrowheads="1"/>
            </p:cNvSpPr>
            <p:nvPr/>
          </p:nvSpPr>
          <p:spPr bwMode="auto">
            <a:xfrm>
              <a:off x="3819525" y="518160"/>
              <a:ext cx="111252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kumimoji="0" lang="en-GB" sz="1000">
                  <a:solidFill>
                    <a:srgbClr val="660066"/>
                  </a:solidFill>
                  <a:latin typeface="Calibri" pitchFamily="34" charset="0"/>
                  <a:cs typeface="Arial" charset="0"/>
                </a:rPr>
                <a:t>Climate variability</a:t>
              </a:r>
              <a:endParaRPr kumimoji="0" lang="en-US">
                <a:cs typeface="Arial" charset="0"/>
              </a:endParaRPr>
            </a:p>
          </p:txBody>
        </p:sp>
        <p:sp>
          <p:nvSpPr>
            <p:cNvPr id="21519" name="Oval 13"/>
            <p:cNvSpPr>
              <a:spLocks noChangeArrowheads="1"/>
            </p:cNvSpPr>
            <p:nvPr/>
          </p:nvSpPr>
          <p:spPr bwMode="auto">
            <a:xfrm rot="2780353">
              <a:off x="2894860" y="862411"/>
              <a:ext cx="329096" cy="979156"/>
            </a:xfrm>
            <a:prstGeom prst="ellipse">
              <a:avLst/>
            </a:prstGeom>
            <a:solidFill>
              <a:srgbClr val="000090"/>
            </a:solidFill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20" name="Oval 14"/>
            <p:cNvSpPr>
              <a:spLocks noChangeArrowheads="1"/>
            </p:cNvSpPr>
            <p:nvPr/>
          </p:nvSpPr>
          <p:spPr bwMode="auto">
            <a:xfrm rot="3619402">
              <a:off x="1999165" y="1063939"/>
              <a:ext cx="329096" cy="2014435"/>
            </a:xfrm>
            <a:prstGeom prst="ellipse">
              <a:avLst/>
            </a:prstGeom>
            <a:solidFill>
              <a:srgbClr val="FF6600"/>
            </a:solidFill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21" name="Oval 15"/>
            <p:cNvSpPr>
              <a:spLocks noChangeArrowheads="1"/>
            </p:cNvSpPr>
            <p:nvPr/>
          </p:nvSpPr>
          <p:spPr bwMode="auto">
            <a:xfrm rot="4990227">
              <a:off x="1919187" y="1708221"/>
              <a:ext cx="329096" cy="1638090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7344" r="19761" b="4282"/>
          <a:stretch>
            <a:fillRect/>
          </a:stretch>
        </p:blipFill>
        <p:spPr bwMode="auto">
          <a:xfrm>
            <a:off x="0" y="-1"/>
            <a:ext cx="9144000" cy="671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6360" r="18373" b="1938"/>
          <a:stretch>
            <a:fillRect/>
          </a:stretch>
        </p:blipFill>
        <p:spPr bwMode="auto">
          <a:xfrm>
            <a:off x="0" y="-1"/>
            <a:ext cx="9144000" cy="683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6360" r="18373" b="3907"/>
          <a:stretch>
            <a:fillRect/>
          </a:stretch>
        </p:blipFill>
        <p:spPr bwMode="auto">
          <a:xfrm>
            <a:off x="0" y="-1"/>
            <a:ext cx="9144000" cy="66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6360" r="18373" b="954"/>
          <a:stretch>
            <a:fillRect/>
          </a:stretch>
        </p:blipFill>
        <p:spPr bwMode="auto">
          <a:xfrm>
            <a:off x="0" y="0"/>
            <a:ext cx="9144000" cy="69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12"/>
          </a:xfrm>
        </p:spPr>
        <p:txBody>
          <a:bodyPr/>
          <a:lstStyle/>
          <a:p>
            <a:pPr algn="ctr"/>
            <a:r>
              <a:rPr lang="en-US" dirty="0" smtClean="0"/>
              <a:t>Seasonal Results</a:t>
            </a:r>
            <a:endParaRPr lang="en-US" dirty="0"/>
          </a:p>
        </p:txBody>
      </p:sp>
      <p:pic>
        <p:nvPicPr>
          <p:cNvPr id="3" name="Picture 2" descr="C:\Users\SteffenJ\Desktop\JGR Oceans\Figures\seasonal_plots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42" y="1066800"/>
            <a:ext cx="8725115" cy="37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064204"/>
            <a:ext cx="883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2002 – 2003 seasonal average differences in SHF (left), LHF (middle), and wind stress (right) for DJF (top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row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MAM (2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row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JJA (3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row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and SON (bottom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row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Sensible Heat Flux	Latent Heat Flux	        Stress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80067" y="2253733"/>
            <a:ext cx="3962400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Fall   Summer  Spring  Winter</a:t>
            </a:r>
            <a:endParaRPr lang="en-US" dirty="0"/>
          </a:p>
        </p:txBody>
      </p:sp>
      <p:pic>
        <p:nvPicPr>
          <p:cNvPr id="7" name="Picture 6" descr="C:\Users\SteffenJ\Desktop\JGR Oceans\Figures\seasonal_plots2.png"/>
          <p:cNvPicPr>
            <a:picLocks noChangeAspect="1"/>
          </p:cNvPicPr>
          <p:nvPr/>
        </p:nvPicPr>
        <p:blipFill>
          <a:blip r:embed="rId2" cstate="print"/>
          <a:srcRect l="37773" t="88471"/>
          <a:stretch>
            <a:fillRect/>
          </a:stretch>
        </p:blipFill>
        <p:spPr bwMode="auto">
          <a:xfrm>
            <a:off x="366866" y="4343400"/>
            <a:ext cx="87200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altLang="ja-JP" smtClean="0">
                <a:latin typeface="Arial" charset="0"/>
                <a:ea typeface="ＭＳ Ｐゴシック" pitchFamily="34" charset="-128"/>
              </a:rPr>
              <a:t>Outline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147050" cy="5221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Recognized Relevance of Fluxes by National and International Programs</a:t>
            </a:r>
          </a:p>
          <a:p>
            <a:pPr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Upcoming Activities that are critically dependent on fluxes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Earth Systems Modeling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Grand Challenges</a:t>
            </a:r>
          </a:p>
          <a:p>
            <a:pPr>
              <a:lnSpc>
                <a:spcPct val="80000"/>
              </a:lnSpc>
            </a:pPr>
            <a:endParaRPr lang="en-US" altLang="ja-JP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International groups that focus on observational requirements for climate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Many groups (3 or 4 letter acronyms) want to establish requirements 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As of yet, there are few requirements on surface fluxes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Most flux-related bulk variables are considered, but not for fluxes</a:t>
            </a:r>
          </a:p>
          <a:p>
            <a:pPr>
              <a:lnSpc>
                <a:spcPct val="80000"/>
              </a:lnSpc>
            </a:pPr>
            <a:endParaRPr lang="en-US" altLang="ja-JP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A new Implementation Plan for the Global Climate Observing System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To be drafted late 2016</a:t>
            </a:r>
          </a:p>
          <a:p>
            <a:pPr lvl="1">
              <a:lnSpc>
                <a:spcPct val="80000"/>
              </a:lnSpc>
            </a:pPr>
            <a:r>
              <a:rPr lang="en-US" altLang="ja-JP" smtClean="0">
                <a:ea typeface="ＭＳ Ｐゴシック" pitchFamily="34" charset="-128"/>
              </a:rPr>
              <a:t>We are considering adding surface fluxes and Essential Climate Variables</a:t>
            </a:r>
          </a:p>
          <a:p>
            <a:pPr>
              <a:lnSpc>
                <a:spcPct val="80000"/>
              </a:lnSpc>
            </a:pPr>
            <a:endParaRPr lang="en-US" altLang="ja-JP" sz="1800" smtClean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altLang="ja-JP" sz="18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12"/>
          </a:xfrm>
        </p:spPr>
        <p:txBody>
          <a:bodyPr/>
          <a:lstStyle/>
          <a:p>
            <a:pPr algn="ctr"/>
            <a:r>
              <a:rPr lang="en-US" dirty="0" smtClean="0"/>
              <a:t>Seasonal SHF</a:t>
            </a:r>
            <a:endParaRPr lang="en-US" dirty="0"/>
          </a:p>
        </p:txBody>
      </p:sp>
      <p:pic>
        <p:nvPicPr>
          <p:cNvPr id="31746" name="Picture 2" descr="C:\Users\SteffenJ\Desktop\Thesis\Seasonal\shf_gulf.png"/>
          <p:cNvPicPr>
            <a:picLocks noChangeAspect="1" noChangeArrowheads="1"/>
          </p:cNvPicPr>
          <p:nvPr/>
        </p:nvPicPr>
        <p:blipFill>
          <a:blip r:embed="rId3" cstate="print"/>
          <a:srcRect t="7317"/>
          <a:stretch>
            <a:fillRect/>
          </a:stretch>
        </p:blipFill>
        <p:spPr bwMode="auto">
          <a:xfrm>
            <a:off x="228600" y="1066800"/>
            <a:ext cx="4165601" cy="2895600"/>
          </a:xfrm>
          <a:prstGeom prst="rect">
            <a:avLst/>
          </a:prstGeom>
          <a:noFill/>
        </p:spPr>
      </p:pic>
      <p:pic>
        <p:nvPicPr>
          <p:cNvPr id="31747" name="Picture 3" descr="C:\Users\SteffenJ\Desktop\Thesis\Seasonal\shf_season_box_gulf.png"/>
          <p:cNvPicPr>
            <a:picLocks noChangeAspect="1" noChangeArrowheads="1"/>
          </p:cNvPicPr>
          <p:nvPr/>
        </p:nvPicPr>
        <p:blipFill>
          <a:blip r:embed="rId4" cstate="print"/>
          <a:srcRect t="6880"/>
          <a:stretch>
            <a:fillRect/>
          </a:stretch>
        </p:blipFill>
        <p:spPr bwMode="auto">
          <a:xfrm>
            <a:off x="4713817" y="1066800"/>
            <a:ext cx="4430183" cy="30940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925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2002-2003 </a:t>
            </a:r>
            <a:r>
              <a:rPr lang="en-US" b="1" dirty="0" smtClean="0"/>
              <a:t>seasonal PDF’s of SHF </a:t>
            </a:r>
            <a:r>
              <a:rPr lang="en-US" dirty="0" smtClean="0"/>
              <a:t>difference over the Gulf Stream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925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2002-2003 </a:t>
            </a:r>
            <a:r>
              <a:rPr lang="en-US" b="1" dirty="0" smtClean="0"/>
              <a:t>seasonal box plots of SHF </a:t>
            </a:r>
            <a:r>
              <a:rPr lang="en-US" dirty="0" smtClean="0"/>
              <a:t>difference over the Gulf Stream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PDFs show seasonally averaged values from each grid point in the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12"/>
          </a:xfrm>
        </p:spPr>
        <p:txBody>
          <a:bodyPr/>
          <a:lstStyle/>
          <a:p>
            <a:pPr algn="ctr"/>
            <a:r>
              <a:rPr lang="en-US" dirty="0" smtClean="0"/>
              <a:t>Seasonal LHF</a:t>
            </a:r>
            <a:endParaRPr lang="en-US" dirty="0"/>
          </a:p>
        </p:txBody>
      </p:sp>
      <p:pic>
        <p:nvPicPr>
          <p:cNvPr id="32770" name="Picture 2" descr="C:\Users\SteffenJ\Desktop\Thesis\Seasonal\lhf_gulf.png"/>
          <p:cNvPicPr>
            <a:picLocks noChangeAspect="1" noChangeArrowheads="1"/>
          </p:cNvPicPr>
          <p:nvPr/>
        </p:nvPicPr>
        <p:blipFill>
          <a:blip r:embed="rId2" cstate="print"/>
          <a:srcRect t="7408"/>
          <a:stretch>
            <a:fillRect/>
          </a:stretch>
        </p:blipFill>
        <p:spPr bwMode="auto">
          <a:xfrm>
            <a:off x="228600" y="1066800"/>
            <a:ext cx="4169664" cy="2895600"/>
          </a:xfrm>
          <a:prstGeom prst="rect">
            <a:avLst/>
          </a:prstGeom>
          <a:noFill/>
        </p:spPr>
      </p:pic>
      <p:pic>
        <p:nvPicPr>
          <p:cNvPr id="32771" name="Picture 3" descr="C:\Users\SteffenJ\Desktop\Thesis\Seasonal\lhf_season_box_gulf.png"/>
          <p:cNvPicPr>
            <a:picLocks noChangeAspect="1" noChangeArrowheads="1"/>
          </p:cNvPicPr>
          <p:nvPr/>
        </p:nvPicPr>
        <p:blipFill>
          <a:blip r:embed="rId3" cstate="print"/>
          <a:srcRect t="6887"/>
          <a:stretch>
            <a:fillRect/>
          </a:stretch>
        </p:blipFill>
        <p:spPr bwMode="auto">
          <a:xfrm>
            <a:off x="4718304" y="1066800"/>
            <a:ext cx="4425696" cy="3090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925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2002-2003 seasonal PDF’s of </a:t>
            </a:r>
            <a:r>
              <a:rPr lang="en-US" b="1" dirty="0" smtClean="0"/>
              <a:t>LHF difference </a:t>
            </a:r>
            <a:r>
              <a:rPr lang="en-US" dirty="0" smtClean="0"/>
              <a:t>over the Gulf Stream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925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2002-2003 seasonal box plots of </a:t>
            </a:r>
            <a:r>
              <a:rPr lang="en-US" b="1" dirty="0" smtClean="0"/>
              <a:t>LHF difference </a:t>
            </a:r>
            <a:r>
              <a:rPr lang="en-US" dirty="0" smtClean="0"/>
              <a:t>over the Gulf Stream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PDFs show seasonally averaged values from each grid point in the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12"/>
          </a:xfrm>
        </p:spPr>
        <p:txBody>
          <a:bodyPr/>
          <a:lstStyle/>
          <a:p>
            <a:pPr algn="ctr"/>
            <a:r>
              <a:rPr lang="en-US" dirty="0" smtClean="0"/>
              <a:t>Monthly Box Plots</a:t>
            </a:r>
            <a:endParaRPr lang="en-US" dirty="0"/>
          </a:p>
        </p:txBody>
      </p:sp>
      <p:pic>
        <p:nvPicPr>
          <p:cNvPr id="3" name="Picture 2" descr="C:\Users\SteffenJ\Desktop\JGR Oceans\Figures\months_boxes.png"/>
          <p:cNvPicPr/>
          <p:nvPr/>
        </p:nvPicPr>
        <p:blipFill>
          <a:blip r:embed="rId2" cstate="print"/>
          <a:srcRect b="33622"/>
          <a:stretch>
            <a:fillRect/>
          </a:stretch>
        </p:blipFill>
        <p:spPr bwMode="auto">
          <a:xfrm>
            <a:off x="0" y="83820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553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Dec. 2002 – Nov. 2003 monthly box plots of SHF (top) and LHF (bottom) difference over the Gulf Stream (left) and Kuroshio Extension (right)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914400"/>
            <a:ext cx="2514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000" dirty="0" smtClean="0"/>
              <a:t>Monthly averaged turbulent flux differences are more sensitive to the background environment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More spatial variability than seasonal averages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Annual cycle is better resolved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12"/>
          </a:xfrm>
        </p:spPr>
        <p:txBody>
          <a:bodyPr/>
          <a:lstStyle/>
          <a:p>
            <a:pPr algn="ctr"/>
            <a:r>
              <a:rPr lang="en-US" dirty="0" smtClean="0"/>
              <a:t>Daily Results</a:t>
            </a:r>
            <a:endParaRPr lang="en-US" dirty="0"/>
          </a:p>
        </p:txBody>
      </p:sp>
      <p:pic>
        <p:nvPicPr>
          <p:cNvPr id="3" name="Picture 2" descr="C:\Users\SteffenJ\Desktop\JGR Oceans\Figures\daily_pdf.png"/>
          <p:cNvPicPr>
            <a:picLocks noChangeAspect="1"/>
          </p:cNvPicPr>
          <p:nvPr/>
        </p:nvPicPr>
        <p:blipFill>
          <a:blip r:embed="rId3" cstate="print"/>
          <a:srcRect b="33894"/>
          <a:stretch>
            <a:fillRect/>
          </a:stretch>
        </p:blipFill>
        <p:spPr bwMode="auto">
          <a:xfrm>
            <a:off x="0" y="823040"/>
            <a:ext cx="5861942" cy="44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532507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Daily PDF’s of SHF (top) and LHF (bottom) difference over the Gulf Stream (left) and Kuroshio Extension (right) during selected high wind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990600"/>
            <a:ext cx="289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Snapshots in the life cycle of individual synoptic-scale events that can impact storm evolution and upper oceanic properties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Despite the same physical process taking place over the Gulf Stream and Kuroshio Extension, PDF shapes are different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 Gradients For Upwelling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52600"/>
          </a:xfrm>
        </p:spPr>
        <p:txBody>
          <a:bodyPr/>
          <a:lstStyle/>
          <a:p>
            <a:r>
              <a:rPr lang="en-US" dirty="0" smtClean="0"/>
              <a:t>There are substantial SST gradients over most of the ocean</a:t>
            </a:r>
            <a:endParaRPr lang="en-US" dirty="0"/>
          </a:p>
        </p:txBody>
      </p:sp>
      <p:pic>
        <p:nvPicPr>
          <p:cNvPr id="4" name="Picture 14" descr="http://coaps.fsu.edu/~hughes/Public/dissertation/IOVWST_2014/fig_ekman_a02bfsv05_pertile_gradT_djf2003.gif"/>
          <p:cNvPicPr>
            <a:picLocks noChangeAspect="1" noChangeArrowheads="1"/>
          </p:cNvPicPr>
          <p:nvPr/>
        </p:nvPicPr>
        <p:blipFill>
          <a:blip r:embed="rId2" cstate="print"/>
          <a:srcRect l="500" t="31022" r="4180" b="22279"/>
          <a:stretch>
            <a:fillRect/>
          </a:stretch>
        </p:blipFill>
        <p:spPr bwMode="auto">
          <a:xfrm>
            <a:off x="0" y="914400"/>
            <a:ext cx="9136380" cy="335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56648" y="4278868"/>
            <a:ext cx="798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0.2       0.4      0.6      0.8       1.0      1.2      1.4      1.6      1.8       2.0     2.2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C/100km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Ekman</a:t>
            </a:r>
            <a:r>
              <a:rPr lang="en-US" dirty="0" smtClean="0"/>
              <a:t> 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990600"/>
            <a:ext cx="2209800" cy="5334000"/>
          </a:xfrm>
        </p:spPr>
        <p:txBody>
          <a:bodyPr/>
          <a:lstStyle/>
          <a:p>
            <a:r>
              <a:rPr lang="en-US" dirty="0" err="1" smtClean="0"/>
              <a:t>Baroclinic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410" t="3438" r="10256" b="42075"/>
          <a:stretch>
            <a:fillRect/>
          </a:stretch>
        </p:blipFill>
        <p:spPr>
          <a:xfrm>
            <a:off x="228600" y="838200"/>
            <a:ext cx="7010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Ekman</a:t>
            </a:r>
            <a:r>
              <a:rPr lang="en-US" dirty="0" smtClean="0"/>
              <a:t> Upwelling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610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Changes in </a:t>
            </a:r>
            <a:r>
              <a:rPr lang="en-US" dirty="0" err="1" smtClean="0"/>
              <a:t>Ekman</a:t>
            </a:r>
            <a:r>
              <a:rPr lang="en-US" dirty="0" smtClean="0"/>
              <a:t> Upwelling (</a:t>
            </a:r>
            <a:r>
              <a:rPr lang="en-US" dirty="0" err="1" smtClean="0"/>
              <a:t>Baroclinic</a:t>
            </a:r>
            <a:r>
              <a:rPr lang="en-US" dirty="0" smtClean="0"/>
              <a:t> case – control)</a:t>
            </a:r>
          </a:p>
          <a:p>
            <a:pPr lvl="1"/>
            <a:r>
              <a:rPr lang="en-US" dirty="0" smtClean="0"/>
              <a:t>These are an order (1) impact</a:t>
            </a:r>
          </a:p>
          <a:p>
            <a:pPr lvl="1"/>
            <a:r>
              <a:rPr lang="en-US" dirty="0" smtClean="0"/>
              <a:t>Many areas with &gt;30% changes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410" t="57925" r="10256" b="14658"/>
          <a:stretch>
            <a:fillRect/>
          </a:stretch>
        </p:blipFill>
        <p:spPr>
          <a:xfrm>
            <a:off x="381000" y="990600"/>
            <a:ext cx="8001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Band-Pass Filtered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14400"/>
            <a:ext cx="3505200" cy="5410200"/>
          </a:xfrm>
        </p:spPr>
        <p:txBody>
          <a:bodyPr/>
          <a:lstStyle/>
          <a:p>
            <a:r>
              <a:rPr lang="en-US" dirty="0" smtClean="0"/>
              <a:t>Biggest changes are on scales poorly captured in weather models</a:t>
            </a:r>
          </a:p>
          <a:p>
            <a:r>
              <a:rPr lang="en-US" dirty="0" smtClean="0"/>
              <a:t>Need finer resolution models with better boundary-layers</a:t>
            </a:r>
          </a:p>
          <a:p>
            <a:r>
              <a:rPr lang="en-US" dirty="0" smtClean="0"/>
              <a:t>Note that spatial scale of upwelling areas is smaller than that of </a:t>
            </a:r>
            <a:r>
              <a:rPr lang="en-US" dirty="0" err="1" smtClean="0"/>
              <a:t>downwelling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We need to couple models on ‘fine’ spatial scales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821" t="2448" r="7692" b="12354"/>
          <a:stretch>
            <a:fillRect/>
          </a:stretch>
        </p:blipFill>
        <p:spPr>
          <a:xfrm>
            <a:off x="381000" y="838200"/>
            <a:ext cx="48006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1447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 to 200 km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495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200 to 300 km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4860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300 to 400 km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552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400 to 500 km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6196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500 to 600 km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altLang="ja-JP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Recognized Relevance of Fluxes </a:t>
            </a:r>
            <a:br>
              <a:rPr lang="en-US" altLang="ja-JP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208963" cy="54006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National Programs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NASA NEWS – NASA Energy and Water Cycle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Contributions to the Energy and Water Cycle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NOAA Climate Observing Division  (COD)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National Ocean Forecasting Agencies</a:t>
            </a:r>
          </a:p>
          <a:p>
            <a:r>
              <a:rPr lang="en-US" smtClean="0">
                <a:ea typeface="ＭＳ Ｐゴシック" pitchFamily="34" charset="-128"/>
              </a:rPr>
              <a:t>International Programs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TIE-OHC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Seaflux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WCRP – World Climate Research Program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GEWEX – Global Energy and Water EXchanges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CLIVAR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Research Coordination Network (RCN)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Global Ocean Observing System (GOOS)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Global Climate Observing System (GCOS)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US National Programs – Potential for collaboration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208963" cy="4725987"/>
          </a:xfrm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NASA NEWS – NASA Energy and Water Cycle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Contributions to the Energy and Water Cycle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 new team was put together  in late 2014 and early 2015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A plausible group for collaboration</a:t>
            </a:r>
          </a:p>
          <a:p>
            <a:r>
              <a:rPr lang="en-US" b="1" smtClean="0">
                <a:ea typeface="ＭＳ Ｐゴシック" pitchFamily="34" charset="-128"/>
              </a:rPr>
              <a:t>NOAA Climate Observing Division  (COD)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Researchers identified surface fluxes as the leading cause of error</a:t>
            </a:r>
          </a:p>
          <a:p>
            <a:r>
              <a:rPr lang="en-US" b="1" smtClean="0">
                <a:ea typeface="ＭＳ Ｐゴシック" pitchFamily="34" charset="-128"/>
              </a:rPr>
              <a:t>National Ocean Forecasting Agencies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For example, the US Naval  Research Laboratory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Some of these have strong programs on satellite remote sensing and on surface fluxes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High Level International Programs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9750" y="735013"/>
            <a:ext cx="8208963" cy="57903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WCRP – World Climate Research Program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Trying to understand the water and energy cycle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Climate Variability in the Oceans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WCRP, ECMWF, and NCAR are all moving forward or planning to move forward with </a:t>
            </a:r>
            <a:r>
              <a:rPr lang="en-US" b="1" dirty="0" smtClean="0">
                <a:ea typeface="ＭＳ Ｐゴシック" pitchFamily="34" charset="-128"/>
              </a:rPr>
              <a:t>Earth Systems Modeling</a:t>
            </a:r>
          </a:p>
          <a:p>
            <a:pPr lvl="2"/>
            <a:r>
              <a:rPr lang="en-US" dirty="0" smtClean="0"/>
              <a:t>Surface fluxes will become of greater importance for validation of processes</a:t>
            </a:r>
            <a:endParaRPr lang="en-US" b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Research Coordination Network (RCN)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Supported by US National Science Foundation, IGARSS, others?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Crosses disciplines and geographical boundaries</a:t>
            </a:r>
          </a:p>
          <a:p>
            <a:r>
              <a:rPr lang="en-US" dirty="0" smtClean="0">
                <a:ea typeface="ＭＳ Ｐゴシック" pitchFamily="34" charset="-128"/>
              </a:rPr>
              <a:t>Global Ocean Observing System (GOOS)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Folks that Brought us the Framework for Ocean Observations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Brings together physical, biogeochemical, and biological programs</a:t>
            </a:r>
          </a:p>
          <a:p>
            <a:r>
              <a:rPr lang="en-US" dirty="0" smtClean="0">
                <a:ea typeface="ＭＳ Ｐゴシック" pitchFamily="34" charset="-128"/>
              </a:rPr>
              <a:t>Global Climate Observing System (GCOS)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Sets requirements for climate quality observations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Considering elevating the importance of surface fluxes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GOOS’s Framework for Ocean Observations (the FOO)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87900" y="836613"/>
            <a:ext cx="3960813" cy="54006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 outcome of OceanObs’09</a:t>
            </a:r>
          </a:p>
          <a:p>
            <a:r>
              <a:rPr lang="en-US" smtClean="0">
                <a:ea typeface="ＭＳ Ｐゴシック" pitchFamily="34" charset="-128"/>
              </a:rPr>
              <a:t>Codifies best practices</a:t>
            </a:r>
          </a:p>
          <a:p>
            <a:r>
              <a:rPr lang="en-US" smtClean="0">
                <a:ea typeface="ＭＳ Ｐゴシック" pitchFamily="34" charset="-128"/>
              </a:rPr>
              <a:t>Based on feedbacks between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Observations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Research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Applications</a:t>
            </a:r>
          </a:p>
          <a:p>
            <a:r>
              <a:rPr lang="en-US" smtClean="0">
                <a:ea typeface="ＭＳ Ｐゴシック" pitchFamily="34" charset="-128"/>
              </a:rPr>
              <a:t>GOOS, RCN, and other (e.g., IOOS and SOOS) all categorize their key variables as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Essential Ocean Variables (EOVs)</a:t>
            </a:r>
          </a:p>
          <a:p>
            <a:r>
              <a:rPr lang="en-US" smtClean="0">
                <a:ea typeface="ＭＳ Ｐゴシック" pitchFamily="34" charset="-128"/>
              </a:rPr>
              <a:t>GCOS focuses on Essential Climate Variables (ECVs)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3316" name="Picture 2" descr="http://www.terrabrasilis.org.br/ecotecadigital/images/abook/A%20framework%20for%20ocean%20obser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6259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Global Climate Observing System (GCOS)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208963" cy="53292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GCOS is divided into three panels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Atmospheric Observation Panel for Climate (AOPC)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Terrestrial Observation Panel for Climate (TOPC)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Ocean Observation Panel for Climate (OOPC)</a:t>
            </a:r>
          </a:p>
          <a:p>
            <a:r>
              <a:rPr lang="en-US" dirty="0" smtClean="0">
                <a:ea typeface="ＭＳ Ｐゴシック" pitchFamily="34" charset="-128"/>
              </a:rPr>
              <a:t>GCOS was designed to parallel the IPCC, and provide observations to the IPCC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GCOS is recognized by many high level organizations as the group that: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Lists key climate variables that should be measured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Sets climate-related standards for those observations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ECVs must be 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Important for climate processes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Feasible to measure (including cost)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Sufficiently accurate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Sets of EOVs and ECVs Are Not Consistent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3675" y="914400"/>
            <a:ext cx="8839200" cy="5410200"/>
          </a:xfrm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IOOS Physical Variables</a:t>
            </a:r>
            <a:r>
              <a:rPr lang="en-US" smtClean="0">
                <a:ea typeface="ＭＳ Ｐゴシック" pitchFamily="34" charset="-128"/>
              </a:rPr>
              <a:t>: </a:t>
            </a:r>
          </a:p>
          <a:p>
            <a:pPr lvl="1"/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salinity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temperature</a:t>
            </a:r>
            <a:r>
              <a:rPr lang="en-US" smtClean="0">
                <a:ea typeface="ＭＳ Ｐゴシック" pitchFamily="34" charset="-128"/>
              </a:rPr>
              <a:t>, bathymetry, 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sea level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smtClean="0">
                <a:solidFill>
                  <a:srgbClr val="00B050"/>
                </a:solidFill>
                <a:ea typeface="ＭＳ Ｐゴシック" pitchFamily="34" charset="-128"/>
              </a:rPr>
              <a:t>surface waves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surface (vector) currents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ice concentration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surface heat flux</a:t>
            </a:r>
            <a:r>
              <a:rPr lang="en-US" smtClean="0">
                <a:ea typeface="ＭＳ Ｐゴシック" pitchFamily="34" charset="-128"/>
              </a:rPr>
              <a:t>, bottom characteristics </a:t>
            </a:r>
          </a:p>
          <a:p>
            <a:pPr lvl="1"/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IOOS Meteorological variables are covered by GCOS</a:t>
            </a:r>
          </a:p>
          <a:p>
            <a:r>
              <a:rPr lang="en-US" b="1" smtClean="0">
                <a:ea typeface="ＭＳ Ｐゴシック" pitchFamily="34" charset="-128"/>
              </a:rPr>
              <a:t>GOOS Physical Variables: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Based on GCOS Ocean variables</a:t>
            </a:r>
          </a:p>
          <a:p>
            <a:r>
              <a:rPr lang="en-US" b="1" smtClean="0">
                <a:ea typeface="ＭＳ Ｐゴシック" pitchFamily="34" charset="-128"/>
              </a:rPr>
              <a:t>Related GCOS Physical Variables: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Surface: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Sea-surface temperature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Sea-surface salinity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Sea level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Sea state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Sea ice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Surface current</a:t>
            </a:r>
            <a:r>
              <a:rPr lang="en-GB" smtClean="0">
                <a:ea typeface="ＭＳ Ｐゴシック" pitchFamily="34" charset="-128"/>
              </a:rPr>
              <a:t>, Ocean colour, Carbon dioxide partial pressure, Ocean acidity, Phytoplankton.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Subsurface: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Temperature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00B050"/>
                </a:solidFill>
                <a:ea typeface="ＭＳ Ｐゴシック" pitchFamily="34" charset="-128"/>
              </a:rPr>
              <a:t>Salinity</a:t>
            </a:r>
            <a:r>
              <a:rPr lang="en-GB" smtClean="0">
                <a:ea typeface="ＭＳ Ｐゴシック" pitchFamily="34" charset="-128"/>
              </a:rPr>
              <a:t>, Current, Nutrients, Carbon dioxide partial pressure, Ocean acidity, Oxygen, Tracers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Atmospheric: temperature, humidity, pressure, </a:t>
            </a:r>
            <a:r>
              <a:rPr lang="en-GB" b="1" smtClean="0">
                <a:solidFill>
                  <a:srgbClr val="FF0000"/>
                </a:solidFill>
                <a:ea typeface="ＭＳ Ｐゴシック" pitchFamily="34" charset="-128"/>
              </a:rPr>
              <a:t>Rainfall</a:t>
            </a:r>
            <a:r>
              <a:rPr lang="en-GB" smtClean="0">
                <a:ea typeface="ＭＳ Ｐゴシック" pitchFamily="34" charset="-128"/>
              </a:rPr>
              <a:t>, </a:t>
            </a:r>
            <a:r>
              <a:rPr lang="en-GB" b="1" smtClean="0">
                <a:solidFill>
                  <a:srgbClr val="FF0000"/>
                </a:solidFill>
                <a:ea typeface="ＭＳ Ｐゴシック" pitchFamily="34" charset="-128"/>
              </a:rPr>
              <a:t>Photosyntheticly Active Radiation (PAR)</a:t>
            </a:r>
            <a:r>
              <a:rPr lang="en-GB" smtClean="0">
                <a:ea typeface="ＭＳ Ｐゴシック" pitchFamily="34" charset="-128"/>
              </a:rPr>
              <a:t>, and many others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388" y="141288"/>
            <a:ext cx="8964612" cy="9144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GOOS Strategic Mapping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hlinkClick r:id="rId2"/>
              </a:rPr>
              <a:t>http://lists-ioc-goos.org/goos-strategic-mapping-graphic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8" y="228600"/>
            <a:ext cx="150971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 cstate="print"/>
          <a:srcRect l="729" t="11458" r="5109" b="3125"/>
          <a:stretch>
            <a:fillRect/>
          </a:stretch>
        </p:blipFill>
        <p:spPr bwMode="auto">
          <a:xfrm>
            <a:off x="546100" y="1447800"/>
            <a:ext cx="7912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1275</Words>
  <Application>Microsoft Office PowerPoint</Application>
  <PresentationFormat>On-screen Show (4:3)</PresentationFormat>
  <Paragraphs>210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テーマ</vt:lpstr>
      <vt:lpstr>8_Blank Presentation</vt:lpstr>
      <vt:lpstr>Slide 1</vt:lpstr>
      <vt:lpstr>Outline </vt:lpstr>
      <vt:lpstr>Recognized Relevance of Fluxes  </vt:lpstr>
      <vt:lpstr>US National Programs – Potential for collaboration</vt:lpstr>
      <vt:lpstr>High Level International Programs</vt:lpstr>
      <vt:lpstr>GOOS’s Framework for Ocean Observations (the FOO)</vt:lpstr>
      <vt:lpstr>Global Climate Observing System (GCOS)</vt:lpstr>
      <vt:lpstr>Sets of EOVs and ECVs Are Not Consistent</vt:lpstr>
      <vt:lpstr>GOOS Strategic Mapping</vt:lpstr>
      <vt:lpstr>Links from Applications to EOVs </vt:lpstr>
      <vt:lpstr>Observation Network Link to ECV</vt:lpstr>
      <vt:lpstr>What I Need to Make the Case for Surface Fluxes</vt:lpstr>
      <vt:lpstr>Flux (and Wind Accuracies)  Desired for Various Applications</vt:lpstr>
      <vt:lpstr>Surface Temperature Processes</vt:lpstr>
      <vt:lpstr>Slide 15</vt:lpstr>
      <vt:lpstr>Slide 16</vt:lpstr>
      <vt:lpstr>Slide 17</vt:lpstr>
      <vt:lpstr>Slide 18</vt:lpstr>
      <vt:lpstr>Seasonal Results</vt:lpstr>
      <vt:lpstr>Seasonal SHF</vt:lpstr>
      <vt:lpstr>Seasonal LHF</vt:lpstr>
      <vt:lpstr>Monthly Box Plots</vt:lpstr>
      <vt:lpstr>Daily Results</vt:lpstr>
      <vt:lpstr>SST Gradients For Upwelling Example</vt:lpstr>
      <vt:lpstr>Ekman Upwelling</vt:lpstr>
      <vt:lpstr>Ekman Upwelling Changes</vt:lpstr>
      <vt:lpstr>Spatially Band-Pass Filtered Changes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Suga</dc:creator>
  <cp:lastModifiedBy>Mark Bourassa</cp:lastModifiedBy>
  <cp:revision>77</cp:revision>
  <dcterms:created xsi:type="dcterms:W3CDTF">2014-09-26T12:14:58Z</dcterms:created>
  <dcterms:modified xsi:type="dcterms:W3CDTF">2015-01-27T07:32:14Z</dcterms:modified>
</cp:coreProperties>
</file>