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notesSlides/notesSlide4.xml" ContentType="application/vnd.openxmlformats-officedocument.presentationml.notesSlide+xml"/>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62" r:id="rId2"/>
    <p:sldId id="311" r:id="rId3"/>
    <p:sldId id="364" r:id="rId4"/>
    <p:sldId id="312" r:id="rId5"/>
    <p:sldId id="366" r:id="rId6"/>
    <p:sldId id="367" r:id="rId7"/>
    <p:sldId id="368" r:id="rId8"/>
    <p:sldId id="369" r:id="rId9"/>
    <p:sldId id="370" r:id="rId10"/>
    <p:sldId id="371" r:id="rId11"/>
    <p:sldId id="318" r:id="rId12"/>
    <p:sldId id="315" r:id="rId13"/>
    <p:sldId id="341" r:id="rId14"/>
    <p:sldId id="373" r:id="rId15"/>
    <p:sldId id="372" r:id="rId16"/>
    <p:sldId id="363" r:id="rId17"/>
    <p:sldId id="302" r:id="rId18"/>
    <p:sldId id="347"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EE2145"/>
    <a:srgbClr val="F6B335"/>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6" d="100"/>
          <a:sy n="66" d="100"/>
        </p:scale>
        <p:origin x="-2200"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1.emf"/><Relationship Id="rId4" Type="http://schemas.openxmlformats.org/officeDocument/2006/relationships/image" Target="../media/image12.emf"/><Relationship Id="rId1" Type="http://schemas.openxmlformats.org/officeDocument/2006/relationships/image" Target="../media/image9.emf"/><Relationship Id="rId2"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1.emf"/><Relationship Id="rId4" Type="http://schemas.openxmlformats.org/officeDocument/2006/relationships/image" Target="../media/image12.emf"/><Relationship Id="rId1" Type="http://schemas.openxmlformats.org/officeDocument/2006/relationships/image" Target="../media/image9.emf"/><Relationship Id="rId2" Type="http://schemas.openxmlformats.org/officeDocument/2006/relationships/image" Target="../media/image1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2197E29-292B-A249-AD3D-D54ED034452D}" type="datetimeFigureOut">
              <a:rPr lang="en-US" smtClean="0"/>
              <a:t>24/06/15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D1A9B8-02B7-3B42-9C96-6BE2C1B348FD}" type="slidenum">
              <a:rPr lang="en-US" smtClean="0"/>
              <a:t>‹#›</a:t>
            </a:fld>
            <a:endParaRPr lang="en-US"/>
          </a:p>
        </p:txBody>
      </p:sp>
    </p:spTree>
    <p:extLst>
      <p:ext uri="{BB962C8B-B14F-4D97-AF65-F5344CB8AC3E}">
        <p14:creationId xmlns:p14="http://schemas.microsoft.com/office/powerpoint/2010/main" val="250362027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i="1">
                <a:solidFill>
                  <a:schemeClr val="tx1"/>
                </a:solidFill>
                <a:latin typeface="Times" charset="0"/>
                <a:ea typeface="ＭＳ Ｐゴシック" charset="0"/>
                <a:cs typeface="ＭＳ Ｐゴシック" charset="0"/>
              </a:defRPr>
            </a:lvl1pPr>
            <a:lvl2pPr marL="37931725" indent="-37474525">
              <a:defRPr sz="2400" i="1">
                <a:solidFill>
                  <a:schemeClr val="tx1"/>
                </a:solidFill>
                <a:latin typeface="Times" charset="0"/>
                <a:ea typeface="ＭＳ Ｐゴシック" charset="0"/>
              </a:defRPr>
            </a:lvl2pPr>
            <a:lvl3pPr>
              <a:defRPr sz="2400" i="1">
                <a:solidFill>
                  <a:schemeClr val="tx1"/>
                </a:solidFill>
                <a:latin typeface="Times" charset="0"/>
                <a:ea typeface="ＭＳ Ｐゴシック" charset="0"/>
              </a:defRPr>
            </a:lvl3pPr>
            <a:lvl4pPr>
              <a:defRPr sz="2400" i="1">
                <a:solidFill>
                  <a:schemeClr val="tx1"/>
                </a:solidFill>
                <a:latin typeface="Times" charset="0"/>
                <a:ea typeface="ＭＳ Ｐゴシック" charset="0"/>
              </a:defRPr>
            </a:lvl4pPr>
            <a:lvl5pPr>
              <a:defRPr sz="2400" i="1">
                <a:solidFill>
                  <a:schemeClr val="tx1"/>
                </a:solidFill>
                <a:latin typeface="Times" charset="0"/>
                <a:ea typeface="ＭＳ Ｐゴシック" charset="0"/>
              </a:defRPr>
            </a:lvl5pPr>
            <a:lvl6pPr marL="457200" eaLnBrk="0" fontAlgn="base" hangingPunct="0">
              <a:spcBef>
                <a:spcPct val="0"/>
              </a:spcBef>
              <a:spcAft>
                <a:spcPct val="0"/>
              </a:spcAft>
              <a:defRPr sz="2400" i="1">
                <a:solidFill>
                  <a:schemeClr val="tx1"/>
                </a:solidFill>
                <a:latin typeface="Times" charset="0"/>
                <a:ea typeface="ＭＳ Ｐゴシック" charset="0"/>
              </a:defRPr>
            </a:lvl6pPr>
            <a:lvl7pPr marL="914400" eaLnBrk="0" fontAlgn="base" hangingPunct="0">
              <a:spcBef>
                <a:spcPct val="0"/>
              </a:spcBef>
              <a:spcAft>
                <a:spcPct val="0"/>
              </a:spcAft>
              <a:defRPr sz="2400" i="1">
                <a:solidFill>
                  <a:schemeClr val="tx1"/>
                </a:solidFill>
                <a:latin typeface="Times" charset="0"/>
                <a:ea typeface="ＭＳ Ｐゴシック" charset="0"/>
              </a:defRPr>
            </a:lvl7pPr>
            <a:lvl8pPr marL="1371600" eaLnBrk="0" fontAlgn="base" hangingPunct="0">
              <a:spcBef>
                <a:spcPct val="0"/>
              </a:spcBef>
              <a:spcAft>
                <a:spcPct val="0"/>
              </a:spcAft>
              <a:defRPr sz="2400" i="1">
                <a:solidFill>
                  <a:schemeClr val="tx1"/>
                </a:solidFill>
                <a:latin typeface="Times" charset="0"/>
                <a:ea typeface="ＭＳ Ｐゴシック" charset="0"/>
              </a:defRPr>
            </a:lvl8pPr>
            <a:lvl9pPr marL="1828800" eaLnBrk="0" fontAlgn="base" hangingPunct="0">
              <a:spcBef>
                <a:spcPct val="0"/>
              </a:spcBef>
              <a:spcAft>
                <a:spcPct val="0"/>
              </a:spcAft>
              <a:defRPr sz="2400" i="1">
                <a:solidFill>
                  <a:schemeClr val="tx1"/>
                </a:solidFill>
                <a:latin typeface="Times" charset="0"/>
                <a:ea typeface="ＭＳ Ｐゴシック" charset="0"/>
              </a:defRPr>
            </a:lvl9pPr>
          </a:lstStyle>
          <a:p>
            <a:pPr algn="r"/>
            <a:fld id="{FF51DAB4-20BF-A641-9A5A-24856CC889A1}" type="slidenum">
              <a:rPr lang="en-US" sz="1200" i="0"/>
              <a:pPr algn="r"/>
              <a:t>5</a:t>
            </a:fld>
            <a:endParaRPr lang="en-US" sz="1200" i="0" dirty="0"/>
          </a:p>
        </p:txBody>
      </p:sp>
      <p:sp>
        <p:nvSpPr>
          <p:cNvPr id="37891" name="Rectangle 2"/>
          <p:cNvSpPr>
            <a:spLocks noGrp="1" noRot="1" noChangeAspect="1" noChangeArrowheads="1" noTextEdit="1"/>
          </p:cNvSpPr>
          <p:nvPr>
            <p:ph type="sldImg"/>
          </p:nvPr>
        </p:nvSpPr>
        <p:spPr>
          <a:solidFill>
            <a:srgbClr val="FFFFFF"/>
          </a:solidFill>
          <a:ln/>
        </p:spPr>
      </p:sp>
      <p:sp>
        <p:nvSpPr>
          <p:cNvPr id="37892" name="Rectangle 3"/>
          <p:cNvSpPr>
            <a:spLocks noGrp="1" noChangeArrowheads="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Lst>
        </p:spPr>
        <p:txBody>
          <a:bodyPr/>
          <a:lstStyle/>
          <a:p>
            <a:pPr eaLnBrk="1" hangingPunct="1"/>
            <a:r>
              <a:rPr lang="en-US" dirty="0">
                <a:latin typeface="Times" charset="0"/>
                <a:ea typeface="ＭＳ Ｐゴシック" charset="0"/>
                <a:cs typeface="ＭＳ Ｐゴシック" charset="0"/>
              </a:rPr>
              <a:t>Worth noting that at present the WHOI OA do not provide fields of the variables used to derive the fluxes. This limits our ability to evaluate this product.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i="1">
                <a:solidFill>
                  <a:schemeClr val="tx1"/>
                </a:solidFill>
                <a:latin typeface="Times" charset="0"/>
                <a:ea typeface="ＭＳ Ｐゴシック" charset="0"/>
                <a:cs typeface="ＭＳ Ｐゴシック" charset="0"/>
              </a:defRPr>
            </a:lvl1pPr>
            <a:lvl2pPr marL="37931725" indent="-37474525">
              <a:defRPr sz="2400" i="1">
                <a:solidFill>
                  <a:schemeClr val="tx1"/>
                </a:solidFill>
                <a:latin typeface="Times" charset="0"/>
                <a:ea typeface="ＭＳ Ｐゴシック" charset="0"/>
              </a:defRPr>
            </a:lvl2pPr>
            <a:lvl3pPr>
              <a:defRPr sz="2400" i="1">
                <a:solidFill>
                  <a:schemeClr val="tx1"/>
                </a:solidFill>
                <a:latin typeface="Times" charset="0"/>
                <a:ea typeface="ＭＳ Ｐゴシック" charset="0"/>
              </a:defRPr>
            </a:lvl3pPr>
            <a:lvl4pPr>
              <a:defRPr sz="2400" i="1">
                <a:solidFill>
                  <a:schemeClr val="tx1"/>
                </a:solidFill>
                <a:latin typeface="Times" charset="0"/>
                <a:ea typeface="ＭＳ Ｐゴシック" charset="0"/>
              </a:defRPr>
            </a:lvl4pPr>
            <a:lvl5pPr>
              <a:defRPr sz="2400" i="1">
                <a:solidFill>
                  <a:schemeClr val="tx1"/>
                </a:solidFill>
                <a:latin typeface="Times" charset="0"/>
                <a:ea typeface="ＭＳ Ｐゴシック" charset="0"/>
              </a:defRPr>
            </a:lvl5pPr>
            <a:lvl6pPr marL="457200" eaLnBrk="0" fontAlgn="base" hangingPunct="0">
              <a:spcBef>
                <a:spcPct val="0"/>
              </a:spcBef>
              <a:spcAft>
                <a:spcPct val="0"/>
              </a:spcAft>
              <a:defRPr sz="2400" i="1">
                <a:solidFill>
                  <a:schemeClr val="tx1"/>
                </a:solidFill>
                <a:latin typeface="Times" charset="0"/>
                <a:ea typeface="ＭＳ Ｐゴシック" charset="0"/>
              </a:defRPr>
            </a:lvl6pPr>
            <a:lvl7pPr marL="914400" eaLnBrk="0" fontAlgn="base" hangingPunct="0">
              <a:spcBef>
                <a:spcPct val="0"/>
              </a:spcBef>
              <a:spcAft>
                <a:spcPct val="0"/>
              </a:spcAft>
              <a:defRPr sz="2400" i="1">
                <a:solidFill>
                  <a:schemeClr val="tx1"/>
                </a:solidFill>
                <a:latin typeface="Times" charset="0"/>
                <a:ea typeface="ＭＳ Ｐゴシック" charset="0"/>
              </a:defRPr>
            </a:lvl7pPr>
            <a:lvl8pPr marL="1371600" eaLnBrk="0" fontAlgn="base" hangingPunct="0">
              <a:spcBef>
                <a:spcPct val="0"/>
              </a:spcBef>
              <a:spcAft>
                <a:spcPct val="0"/>
              </a:spcAft>
              <a:defRPr sz="2400" i="1">
                <a:solidFill>
                  <a:schemeClr val="tx1"/>
                </a:solidFill>
                <a:latin typeface="Times" charset="0"/>
                <a:ea typeface="ＭＳ Ｐゴシック" charset="0"/>
              </a:defRPr>
            </a:lvl8pPr>
            <a:lvl9pPr marL="1828800" eaLnBrk="0" fontAlgn="base" hangingPunct="0">
              <a:spcBef>
                <a:spcPct val="0"/>
              </a:spcBef>
              <a:spcAft>
                <a:spcPct val="0"/>
              </a:spcAft>
              <a:defRPr sz="2400" i="1">
                <a:solidFill>
                  <a:schemeClr val="tx1"/>
                </a:solidFill>
                <a:latin typeface="Times" charset="0"/>
                <a:ea typeface="ＭＳ Ｐゴシック" charset="0"/>
              </a:defRPr>
            </a:lvl9pPr>
          </a:lstStyle>
          <a:p>
            <a:pPr algn="r"/>
            <a:fld id="{FF51DAB4-20BF-A641-9A5A-24856CC889A1}" type="slidenum">
              <a:rPr lang="en-US" sz="1200" i="0"/>
              <a:pPr algn="r"/>
              <a:t>6</a:t>
            </a:fld>
            <a:endParaRPr lang="en-US" sz="1200" i="0" dirty="0"/>
          </a:p>
        </p:txBody>
      </p:sp>
      <p:sp>
        <p:nvSpPr>
          <p:cNvPr id="37891" name="Rectangle 2"/>
          <p:cNvSpPr>
            <a:spLocks noGrp="1" noRot="1" noChangeAspect="1" noChangeArrowheads="1" noTextEdit="1"/>
          </p:cNvSpPr>
          <p:nvPr>
            <p:ph type="sldImg"/>
          </p:nvPr>
        </p:nvSpPr>
        <p:spPr>
          <a:solidFill>
            <a:srgbClr val="FFFFFF"/>
          </a:solidFill>
          <a:ln/>
        </p:spPr>
      </p:sp>
      <p:sp>
        <p:nvSpPr>
          <p:cNvPr id="37892" name="Rectangle 3"/>
          <p:cNvSpPr>
            <a:spLocks noGrp="1" noChangeArrowheads="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Lst>
        </p:spPr>
        <p:txBody>
          <a:bodyPr/>
          <a:lstStyle/>
          <a:p>
            <a:pPr eaLnBrk="1" hangingPunct="1"/>
            <a:r>
              <a:rPr lang="en-US" dirty="0">
                <a:latin typeface="Times" charset="0"/>
                <a:ea typeface="ＭＳ Ｐゴシック" charset="0"/>
                <a:cs typeface="ＭＳ Ｐゴシック" charset="0"/>
              </a:rPr>
              <a:t>Worth noting that at present the WHOI OA do not provide fields of the variables used to derive the fluxes. This limits our ability to evaluate this product.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8"/>
          <p:cNvSpPr>
            <a:spLocks noGrp="1" noChangeArrowheads="1"/>
          </p:cNvSpPr>
          <p:nvPr>
            <p:ph type="sldNum"/>
          </p:nvPr>
        </p:nvSpPr>
        <p:spPr>
          <a:ln/>
        </p:spPr>
        <p:txBody>
          <a:bodyPr/>
          <a:lstStyle/>
          <a:p>
            <a:fld id="{0F73EAB5-518D-4EF9-918B-2C290540459F}" type="slidenum">
              <a:rPr lang="en-US" altLang="fr-FR"/>
              <a:pPr/>
              <a:t>8</a:t>
            </a:fld>
            <a:endParaRPr lang="en-US" altLang="fr-FR"/>
          </a:p>
        </p:txBody>
      </p:sp>
      <p:sp>
        <p:nvSpPr>
          <p:cNvPr id="25601" name="Rectangle 1"/>
          <p:cNvSpPr txBox="1">
            <a:spLocks noGrp="1" noRot="1" noChangeAspect="1" noChangeArrowheads="1"/>
          </p:cNvSpPr>
          <p:nvPr>
            <p:ph type="sldImg"/>
          </p:nvPr>
        </p:nvSpPr>
        <p:spPr bwMode="auto">
          <a:xfrm>
            <a:off x="1146175" y="685800"/>
            <a:ext cx="4548188" cy="34115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5602" name="Rectangle 2"/>
          <p:cNvSpPr txBox="1">
            <a:spLocks noGrp="1" noChangeArrowheads="1"/>
          </p:cNvSpPr>
          <p:nvPr>
            <p:ph type="body" idx="1"/>
          </p:nvPr>
        </p:nvSpPr>
        <p:spPr bwMode="auto">
          <a:xfrm>
            <a:off x="685800" y="4343400"/>
            <a:ext cx="5468938" cy="40973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p>
        </p:txBody>
      </p:sp>
    </p:spTree>
    <p:extLst>
      <p:ext uri="{BB962C8B-B14F-4D97-AF65-F5344CB8AC3E}">
        <p14:creationId xmlns:p14="http://schemas.microsoft.com/office/powerpoint/2010/main" val="36443018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8"/>
          <p:cNvSpPr>
            <a:spLocks noGrp="1" noChangeArrowheads="1"/>
          </p:cNvSpPr>
          <p:nvPr>
            <p:ph type="sldNum"/>
          </p:nvPr>
        </p:nvSpPr>
        <p:spPr>
          <a:ln/>
        </p:spPr>
        <p:txBody>
          <a:bodyPr/>
          <a:lstStyle/>
          <a:p>
            <a:fld id="{0F73EAB5-518D-4EF9-918B-2C290540459F}" type="slidenum">
              <a:rPr lang="en-US" altLang="fr-FR"/>
              <a:pPr/>
              <a:t>9</a:t>
            </a:fld>
            <a:endParaRPr lang="en-US" altLang="fr-FR"/>
          </a:p>
        </p:txBody>
      </p:sp>
      <p:sp>
        <p:nvSpPr>
          <p:cNvPr id="25601" name="Rectangle 1"/>
          <p:cNvSpPr txBox="1">
            <a:spLocks noGrp="1" noRot="1" noChangeAspect="1" noChangeArrowheads="1"/>
          </p:cNvSpPr>
          <p:nvPr>
            <p:ph type="sldImg"/>
          </p:nvPr>
        </p:nvSpPr>
        <p:spPr bwMode="auto">
          <a:xfrm>
            <a:off x="1146175" y="685800"/>
            <a:ext cx="4548188" cy="34115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5602" name="Rectangle 2"/>
          <p:cNvSpPr txBox="1">
            <a:spLocks noGrp="1" noChangeArrowheads="1"/>
          </p:cNvSpPr>
          <p:nvPr>
            <p:ph type="body" idx="1"/>
          </p:nvPr>
        </p:nvSpPr>
        <p:spPr bwMode="auto">
          <a:xfrm>
            <a:off x="685800" y="4343400"/>
            <a:ext cx="5468938" cy="40973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p>
        </p:txBody>
      </p:sp>
    </p:spTree>
    <p:extLst>
      <p:ext uri="{BB962C8B-B14F-4D97-AF65-F5344CB8AC3E}">
        <p14:creationId xmlns:p14="http://schemas.microsoft.com/office/powerpoint/2010/main" val="36443018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p:nvPr>
        </p:nvSpPr>
        <p:spPr>
          <a:ln/>
        </p:spPr>
        <p:txBody>
          <a:bodyPr/>
          <a:lstStyle/>
          <a:p>
            <a:fld id="{5FC4A66B-3ACF-7741-BEB9-0C4667D90395}" type="slidenum">
              <a:rPr lang="en-US"/>
              <a:pPr/>
              <a:t>13</a:t>
            </a:fld>
            <a:endParaRPr lang="en-US"/>
          </a:p>
        </p:txBody>
      </p:sp>
      <p:sp>
        <p:nvSpPr>
          <p:cNvPr id="26625" name="Text Box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26626" name="Text Box 2"/>
          <p:cNvSpPr txBox="1">
            <a:spLocks noGrp="1" noChangeArrowheads="1"/>
          </p:cNvSpPr>
          <p:nvPr>
            <p:ph type="body" idx="1"/>
          </p:nvPr>
        </p:nvSpPr>
        <p:spPr bwMode="auto">
          <a:xfrm>
            <a:off x="913991" y="4342939"/>
            <a:ext cx="5030018" cy="41145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fr-FR"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Click to edit Master subtitle style</a:t>
            </a:r>
            <a:endParaRPr lang="en-US"/>
          </a:p>
        </p:txBody>
      </p:sp>
      <p:sp>
        <p:nvSpPr>
          <p:cNvPr id="4" name="Date Placeholder 3"/>
          <p:cNvSpPr>
            <a:spLocks noGrp="1"/>
          </p:cNvSpPr>
          <p:nvPr>
            <p:ph type="dt" sz="half" idx="10"/>
          </p:nvPr>
        </p:nvSpPr>
        <p:spPr/>
        <p:txBody>
          <a:bodyPr/>
          <a:lstStyle/>
          <a:p>
            <a:fld id="{62931C17-26DF-1A4D-BAA0-27AFB98C1344}" type="datetimeFigureOut">
              <a:rPr lang="en-US" smtClean="0"/>
              <a:t>24/06/15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20C78B-89EE-C94C-BBDE-668782D09FF3}" type="slidenum">
              <a:rPr lang="en-US" smtClean="0"/>
              <a:t>‹#›</a:t>
            </a:fld>
            <a:endParaRPr lang="en-US"/>
          </a:p>
        </p:txBody>
      </p:sp>
    </p:spTree>
    <p:extLst>
      <p:ext uri="{BB962C8B-B14F-4D97-AF65-F5344CB8AC3E}">
        <p14:creationId xmlns:p14="http://schemas.microsoft.com/office/powerpoint/2010/main" val="17949029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en-US"/>
          </a:p>
        </p:txBody>
      </p:sp>
      <p:sp>
        <p:nvSpPr>
          <p:cNvPr id="4" name="Date Placeholder 3"/>
          <p:cNvSpPr>
            <a:spLocks noGrp="1"/>
          </p:cNvSpPr>
          <p:nvPr>
            <p:ph type="dt" sz="half" idx="10"/>
          </p:nvPr>
        </p:nvSpPr>
        <p:spPr/>
        <p:txBody>
          <a:bodyPr/>
          <a:lstStyle/>
          <a:p>
            <a:fld id="{62931C17-26DF-1A4D-BAA0-27AFB98C1344}" type="datetimeFigureOut">
              <a:rPr lang="en-US" smtClean="0"/>
              <a:t>24/06/15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20C78B-89EE-C94C-BBDE-668782D09FF3}" type="slidenum">
              <a:rPr lang="en-US" smtClean="0"/>
              <a:t>‹#›</a:t>
            </a:fld>
            <a:endParaRPr lang="en-US"/>
          </a:p>
        </p:txBody>
      </p:sp>
    </p:spTree>
    <p:extLst>
      <p:ext uri="{BB962C8B-B14F-4D97-AF65-F5344CB8AC3E}">
        <p14:creationId xmlns:p14="http://schemas.microsoft.com/office/powerpoint/2010/main" val="28763427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fr-FR"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en-US"/>
          </a:p>
        </p:txBody>
      </p:sp>
      <p:sp>
        <p:nvSpPr>
          <p:cNvPr id="4" name="Date Placeholder 3"/>
          <p:cNvSpPr>
            <a:spLocks noGrp="1"/>
          </p:cNvSpPr>
          <p:nvPr>
            <p:ph type="dt" sz="half" idx="10"/>
          </p:nvPr>
        </p:nvSpPr>
        <p:spPr/>
        <p:txBody>
          <a:bodyPr/>
          <a:lstStyle/>
          <a:p>
            <a:fld id="{62931C17-26DF-1A4D-BAA0-27AFB98C1344}" type="datetimeFigureOut">
              <a:rPr lang="en-US" smtClean="0"/>
              <a:t>24/06/15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20C78B-89EE-C94C-BBDE-668782D09FF3}" type="slidenum">
              <a:rPr lang="en-US" smtClean="0"/>
              <a:t>‹#›</a:t>
            </a:fld>
            <a:endParaRPr lang="en-US"/>
          </a:p>
        </p:txBody>
      </p:sp>
    </p:spTree>
    <p:extLst>
      <p:ext uri="{BB962C8B-B14F-4D97-AF65-F5344CB8AC3E}">
        <p14:creationId xmlns:p14="http://schemas.microsoft.com/office/powerpoint/2010/main" val="4788237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Click to edit Master title style</a:t>
            </a:r>
            <a:endParaRPr lang="en-US"/>
          </a:p>
        </p:txBody>
      </p:sp>
      <p:sp>
        <p:nvSpPr>
          <p:cNvPr id="3" name="Content Placeholder 2"/>
          <p:cNvSpPr>
            <a:spLocks noGrp="1"/>
          </p:cNvSpPr>
          <p:nvPr>
            <p:ph idx="1"/>
          </p:nvPr>
        </p:nvSpPr>
        <p:spPr/>
        <p:txBody>
          <a:body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en-US"/>
          </a:p>
        </p:txBody>
      </p:sp>
      <p:sp>
        <p:nvSpPr>
          <p:cNvPr id="4" name="Date Placeholder 3"/>
          <p:cNvSpPr>
            <a:spLocks noGrp="1"/>
          </p:cNvSpPr>
          <p:nvPr>
            <p:ph type="dt" sz="half" idx="10"/>
          </p:nvPr>
        </p:nvSpPr>
        <p:spPr/>
        <p:txBody>
          <a:bodyPr/>
          <a:lstStyle/>
          <a:p>
            <a:fld id="{62931C17-26DF-1A4D-BAA0-27AFB98C1344}" type="datetimeFigureOut">
              <a:rPr lang="en-US" smtClean="0"/>
              <a:t>24/06/15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20C78B-89EE-C94C-BBDE-668782D09FF3}" type="slidenum">
              <a:rPr lang="en-US" smtClean="0"/>
              <a:t>‹#›</a:t>
            </a:fld>
            <a:endParaRPr lang="en-US"/>
          </a:p>
        </p:txBody>
      </p:sp>
    </p:spTree>
    <p:extLst>
      <p:ext uri="{BB962C8B-B14F-4D97-AF65-F5344CB8AC3E}">
        <p14:creationId xmlns:p14="http://schemas.microsoft.com/office/powerpoint/2010/main" val="22026570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fr-FR"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Click to edit Master text styles</a:t>
            </a:r>
          </a:p>
        </p:txBody>
      </p:sp>
      <p:sp>
        <p:nvSpPr>
          <p:cNvPr id="4" name="Date Placeholder 3"/>
          <p:cNvSpPr>
            <a:spLocks noGrp="1"/>
          </p:cNvSpPr>
          <p:nvPr>
            <p:ph type="dt" sz="half" idx="10"/>
          </p:nvPr>
        </p:nvSpPr>
        <p:spPr/>
        <p:txBody>
          <a:bodyPr/>
          <a:lstStyle/>
          <a:p>
            <a:fld id="{62931C17-26DF-1A4D-BAA0-27AFB98C1344}" type="datetimeFigureOut">
              <a:rPr lang="en-US" smtClean="0"/>
              <a:t>24/06/15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20C78B-89EE-C94C-BBDE-668782D09FF3}" type="slidenum">
              <a:rPr lang="en-US" smtClean="0"/>
              <a:t>‹#›</a:t>
            </a:fld>
            <a:endParaRPr lang="en-US"/>
          </a:p>
        </p:txBody>
      </p:sp>
    </p:spTree>
    <p:extLst>
      <p:ext uri="{BB962C8B-B14F-4D97-AF65-F5344CB8AC3E}">
        <p14:creationId xmlns:p14="http://schemas.microsoft.com/office/powerpoint/2010/main" val="3062623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en-US"/>
          </a:p>
        </p:txBody>
      </p:sp>
      <p:sp>
        <p:nvSpPr>
          <p:cNvPr id="5" name="Date Placeholder 4"/>
          <p:cNvSpPr>
            <a:spLocks noGrp="1"/>
          </p:cNvSpPr>
          <p:nvPr>
            <p:ph type="dt" sz="half" idx="10"/>
          </p:nvPr>
        </p:nvSpPr>
        <p:spPr/>
        <p:txBody>
          <a:bodyPr/>
          <a:lstStyle/>
          <a:p>
            <a:fld id="{62931C17-26DF-1A4D-BAA0-27AFB98C1344}" type="datetimeFigureOut">
              <a:rPr lang="en-US" smtClean="0"/>
              <a:t>24/06/15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20C78B-89EE-C94C-BBDE-668782D09FF3}" type="slidenum">
              <a:rPr lang="en-US" smtClean="0"/>
              <a:t>‹#›</a:t>
            </a:fld>
            <a:endParaRPr lang="en-US"/>
          </a:p>
        </p:txBody>
      </p:sp>
    </p:spTree>
    <p:extLst>
      <p:ext uri="{BB962C8B-B14F-4D97-AF65-F5344CB8AC3E}">
        <p14:creationId xmlns:p14="http://schemas.microsoft.com/office/powerpoint/2010/main" val="11507486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en-US"/>
          </a:p>
        </p:txBody>
      </p:sp>
      <p:sp>
        <p:nvSpPr>
          <p:cNvPr id="7" name="Date Placeholder 6"/>
          <p:cNvSpPr>
            <a:spLocks noGrp="1"/>
          </p:cNvSpPr>
          <p:nvPr>
            <p:ph type="dt" sz="half" idx="10"/>
          </p:nvPr>
        </p:nvSpPr>
        <p:spPr/>
        <p:txBody>
          <a:bodyPr/>
          <a:lstStyle/>
          <a:p>
            <a:fld id="{62931C17-26DF-1A4D-BAA0-27AFB98C1344}" type="datetimeFigureOut">
              <a:rPr lang="en-US" smtClean="0"/>
              <a:t>24/06/15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820C78B-89EE-C94C-BBDE-668782D09FF3}" type="slidenum">
              <a:rPr lang="en-US" smtClean="0"/>
              <a:t>‹#›</a:t>
            </a:fld>
            <a:endParaRPr lang="en-US"/>
          </a:p>
        </p:txBody>
      </p:sp>
    </p:spTree>
    <p:extLst>
      <p:ext uri="{BB962C8B-B14F-4D97-AF65-F5344CB8AC3E}">
        <p14:creationId xmlns:p14="http://schemas.microsoft.com/office/powerpoint/2010/main" val="26649840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Click to edit Master title style</a:t>
            </a:r>
            <a:endParaRPr lang="en-US"/>
          </a:p>
        </p:txBody>
      </p:sp>
      <p:sp>
        <p:nvSpPr>
          <p:cNvPr id="3" name="Date Placeholder 2"/>
          <p:cNvSpPr>
            <a:spLocks noGrp="1"/>
          </p:cNvSpPr>
          <p:nvPr>
            <p:ph type="dt" sz="half" idx="10"/>
          </p:nvPr>
        </p:nvSpPr>
        <p:spPr/>
        <p:txBody>
          <a:bodyPr/>
          <a:lstStyle/>
          <a:p>
            <a:fld id="{62931C17-26DF-1A4D-BAA0-27AFB98C1344}" type="datetimeFigureOut">
              <a:rPr lang="en-US" smtClean="0"/>
              <a:t>24/06/15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820C78B-89EE-C94C-BBDE-668782D09FF3}" type="slidenum">
              <a:rPr lang="en-US" smtClean="0"/>
              <a:t>‹#›</a:t>
            </a:fld>
            <a:endParaRPr lang="en-US"/>
          </a:p>
        </p:txBody>
      </p:sp>
    </p:spTree>
    <p:extLst>
      <p:ext uri="{BB962C8B-B14F-4D97-AF65-F5344CB8AC3E}">
        <p14:creationId xmlns:p14="http://schemas.microsoft.com/office/powerpoint/2010/main" val="14463194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931C17-26DF-1A4D-BAA0-27AFB98C1344}" type="datetimeFigureOut">
              <a:rPr lang="en-US" smtClean="0"/>
              <a:t>24/06/15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820C78B-89EE-C94C-BBDE-668782D09FF3}" type="slidenum">
              <a:rPr lang="en-US" smtClean="0"/>
              <a:t>‹#›</a:t>
            </a:fld>
            <a:endParaRPr lang="en-US"/>
          </a:p>
        </p:txBody>
      </p:sp>
    </p:spTree>
    <p:extLst>
      <p:ext uri="{BB962C8B-B14F-4D97-AF65-F5344CB8AC3E}">
        <p14:creationId xmlns:p14="http://schemas.microsoft.com/office/powerpoint/2010/main" val="21037618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fr-FR"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Click to edit Master text styles</a:t>
            </a:r>
          </a:p>
        </p:txBody>
      </p:sp>
      <p:sp>
        <p:nvSpPr>
          <p:cNvPr id="5" name="Date Placeholder 4"/>
          <p:cNvSpPr>
            <a:spLocks noGrp="1"/>
          </p:cNvSpPr>
          <p:nvPr>
            <p:ph type="dt" sz="half" idx="10"/>
          </p:nvPr>
        </p:nvSpPr>
        <p:spPr/>
        <p:txBody>
          <a:bodyPr/>
          <a:lstStyle/>
          <a:p>
            <a:fld id="{62931C17-26DF-1A4D-BAA0-27AFB98C1344}" type="datetimeFigureOut">
              <a:rPr lang="en-US" smtClean="0"/>
              <a:t>24/06/15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20C78B-89EE-C94C-BBDE-668782D09FF3}" type="slidenum">
              <a:rPr lang="en-US" smtClean="0"/>
              <a:t>‹#›</a:t>
            </a:fld>
            <a:endParaRPr lang="en-US"/>
          </a:p>
        </p:txBody>
      </p:sp>
    </p:spTree>
    <p:extLst>
      <p:ext uri="{BB962C8B-B14F-4D97-AF65-F5344CB8AC3E}">
        <p14:creationId xmlns:p14="http://schemas.microsoft.com/office/powerpoint/2010/main" val="14164578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fr-FR"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Click to edit Master text styles</a:t>
            </a:r>
          </a:p>
        </p:txBody>
      </p:sp>
      <p:sp>
        <p:nvSpPr>
          <p:cNvPr id="5" name="Date Placeholder 4"/>
          <p:cNvSpPr>
            <a:spLocks noGrp="1"/>
          </p:cNvSpPr>
          <p:nvPr>
            <p:ph type="dt" sz="half" idx="10"/>
          </p:nvPr>
        </p:nvSpPr>
        <p:spPr/>
        <p:txBody>
          <a:bodyPr/>
          <a:lstStyle/>
          <a:p>
            <a:fld id="{62931C17-26DF-1A4D-BAA0-27AFB98C1344}" type="datetimeFigureOut">
              <a:rPr lang="en-US" smtClean="0"/>
              <a:t>24/06/15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20C78B-89EE-C94C-BBDE-668782D09FF3}" type="slidenum">
              <a:rPr lang="en-US" smtClean="0"/>
              <a:t>‹#›</a:t>
            </a:fld>
            <a:endParaRPr lang="en-US"/>
          </a:p>
        </p:txBody>
      </p:sp>
    </p:spTree>
    <p:extLst>
      <p:ext uri="{BB962C8B-B14F-4D97-AF65-F5344CB8AC3E}">
        <p14:creationId xmlns:p14="http://schemas.microsoft.com/office/powerpoint/2010/main" val="131339768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931C17-26DF-1A4D-BAA0-27AFB98C1344}" type="datetimeFigureOut">
              <a:rPr lang="en-US" smtClean="0"/>
              <a:t>24/06/15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20C78B-89EE-C94C-BBDE-668782D09FF3}" type="slidenum">
              <a:rPr lang="en-US" smtClean="0"/>
              <a:t>‹#›</a:t>
            </a:fld>
            <a:endParaRPr lang="en-US"/>
          </a:p>
        </p:txBody>
      </p:sp>
    </p:spTree>
    <p:extLst>
      <p:ext uri="{BB962C8B-B14F-4D97-AF65-F5344CB8AC3E}">
        <p14:creationId xmlns:p14="http://schemas.microsoft.com/office/powerpoint/2010/main" val="11239122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png"/><Relationship Id="rId5" Type="http://schemas.openxmlformats.org/officeDocument/2006/relationships/image" Target="../media/image17.png"/><Relationship Id="rId6" Type="http://schemas.openxmlformats.org/officeDocument/2006/relationships/image" Target="../media/image18.png"/><Relationship Id="rId7" Type="http://schemas.openxmlformats.org/officeDocument/2006/relationships/image" Target="../media/image19.png"/><Relationship Id="rId8" Type="http://schemas.openxmlformats.org/officeDocument/2006/relationships/image" Target="../media/image20.png"/><Relationship Id="rId9"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eg"/><Relationship Id="rId3"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4.wmf"/><Relationship Id="rId4" Type="http://schemas.openxmlformats.org/officeDocument/2006/relationships/image" Target="../media/image25.png"/><Relationship Id="rId5" Type="http://schemas.openxmlformats.org/officeDocument/2006/relationships/image" Target="../media/image26.wmf"/><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7.jpeg"/><Relationship Id="rId3" Type="http://schemas.openxmlformats.org/officeDocument/2006/relationships/image" Target="../media/image2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 Id="rId3"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8.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8.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1" Type="http://schemas.openxmlformats.org/officeDocument/2006/relationships/oleObject" Target="../embeddings/oleObject4.bin"/><Relationship Id="rId12" Type="http://schemas.openxmlformats.org/officeDocument/2006/relationships/image" Target="../media/image12.emf"/><Relationship Id="rId1" Type="http://schemas.openxmlformats.org/officeDocument/2006/relationships/vmlDrawing" Target="../drawings/vmlDrawing1.vml"/><Relationship Id="rId2" Type="http://schemas.openxmlformats.org/officeDocument/2006/relationships/slideLayout" Target="../slideLayouts/slideLayout7.xml"/><Relationship Id="rId3" Type="http://schemas.openxmlformats.org/officeDocument/2006/relationships/notesSlide" Target="../notesSlides/notesSlide3.xml"/><Relationship Id="rId4" Type="http://schemas.openxmlformats.org/officeDocument/2006/relationships/image" Target="../media/image13.png"/><Relationship Id="rId5" Type="http://schemas.openxmlformats.org/officeDocument/2006/relationships/oleObject" Target="../embeddings/oleObject1.bin"/><Relationship Id="rId6" Type="http://schemas.openxmlformats.org/officeDocument/2006/relationships/image" Target="../media/image9.emf"/><Relationship Id="rId7" Type="http://schemas.openxmlformats.org/officeDocument/2006/relationships/oleObject" Target="../embeddings/oleObject2.bin"/><Relationship Id="rId8" Type="http://schemas.openxmlformats.org/officeDocument/2006/relationships/image" Target="../media/image10.emf"/><Relationship Id="rId9" Type="http://schemas.openxmlformats.org/officeDocument/2006/relationships/oleObject" Target="../embeddings/oleObject3.bin"/><Relationship Id="rId10" Type="http://schemas.openxmlformats.org/officeDocument/2006/relationships/image" Target="../media/image11.emf"/></Relationships>
</file>

<file path=ppt/slides/_rels/slide9.xml.rels><?xml version="1.0" encoding="UTF-8" standalone="yes"?>
<Relationships xmlns="http://schemas.openxmlformats.org/package/2006/relationships"><Relationship Id="rId11" Type="http://schemas.openxmlformats.org/officeDocument/2006/relationships/oleObject" Target="../embeddings/oleObject8.bin"/><Relationship Id="rId12" Type="http://schemas.openxmlformats.org/officeDocument/2006/relationships/image" Target="../media/image12.emf"/><Relationship Id="rId1" Type="http://schemas.openxmlformats.org/officeDocument/2006/relationships/vmlDrawing" Target="../drawings/vmlDrawing2.vml"/><Relationship Id="rId2" Type="http://schemas.openxmlformats.org/officeDocument/2006/relationships/slideLayout" Target="../slideLayouts/slideLayout7.xml"/><Relationship Id="rId3" Type="http://schemas.openxmlformats.org/officeDocument/2006/relationships/notesSlide" Target="../notesSlides/notesSlide4.xml"/><Relationship Id="rId4" Type="http://schemas.openxmlformats.org/officeDocument/2006/relationships/image" Target="../media/image13.png"/><Relationship Id="rId5" Type="http://schemas.openxmlformats.org/officeDocument/2006/relationships/oleObject" Target="../embeddings/oleObject5.bin"/><Relationship Id="rId6" Type="http://schemas.openxmlformats.org/officeDocument/2006/relationships/image" Target="../media/image9.emf"/><Relationship Id="rId7" Type="http://schemas.openxmlformats.org/officeDocument/2006/relationships/oleObject" Target="../embeddings/oleObject6.bin"/><Relationship Id="rId8" Type="http://schemas.openxmlformats.org/officeDocument/2006/relationships/image" Target="../media/image10.emf"/><Relationship Id="rId9" Type="http://schemas.openxmlformats.org/officeDocument/2006/relationships/oleObject" Target="../embeddings/oleObject7.bin"/><Relationship Id="rId10" Type="http://schemas.openxmlformats.org/officeDocument/2006/relationships/image" Target="../media/image1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75529" y="1755665"/>
            <a:ext cx="8131859" cy="4216539"/>
          </a:xfrm>
          <a:prstGeom prst="rect">
            <a:avLst/>
          </a:prstGeom>
          <a:noFill/>
        </p:spPr>
        <p:txBody>
          <a:bodyPr wrap="square" rtlCol="0">
            <a:spAutoFit/>
          </a:bodyPr>
          <a:lstStyle/>
          <a:p>
            <a:pPr algn="ctr"/>
            <a:r>
              <a:rPr lang="en-US" sz="2400" b="1" dirty="0" smtClean="0">
                <a:solidFill>
                  <a:srgbClr val="376092"/>
                </a:solidFill>
                <a:latin typeface="Arial"/>
                <a:cs typeface="Arial"/>
              </a:rPr>
              <a:t>Development on the </a:t>
            </a:r>
            <a:r>
              <a:rPr lang="en-US" sz="2400" b="1" dirty="0">
                <a:solidFill>
                  <a:srgbClr val="376092"/>
                </a:solidFill>
                <a:latin typeface="Arial"/>
                <a:cs typeface="Arial"/>
              </a:rPr>
              <a:t>“concept of cages</a:t>
            </a:r>
            <a:r>
              <a:rPr lang="en-US" sz="2400" b="1" dirty="0" smtClean="0">
                <a:solidFill>
                  <a:srgbClr val="376092"/>
                </a:solidFill>
                <a:latin typeface="Arial"/>
                <a:cs typeface="Arial"/>
              </a:rPr>
              <a:t>”</a:t>
            </a:r>
          </a:p>
          <a:p>
            <a:pPr algn="ctr"/>
            <a:endParaRPr lang="en-US" sz="2400" b="1" dirty="0">
              <a:solidFill>
                <a:srgbClr val="376092"/>
              </a:solidFill>
              <a:latin typeface="Arial"/>
              <a:cs typeface="Arial"/>
            </a:endParaRPr>
          </a:p>
          <a:p>
            <a:pPr algn="ctr"/>
            <a:r>
              <a:rPr lang="en-US" sz="2000" b="1" dirty="0" smtClean="0">
                <a:solidFill>
                  <a:srgbClr val="376092"/>
                </a:solidFill>
                <a:latin typeface="Arial"/>
                <a:cs typeface="Arial"/>
              </a:rPr>
              <a:t>K. </a:t>
            </a:r>
            <a:r>
              <a:rPr lang="en-US" sz="2000" b="1" dirty="0">
                <a:solidFill>
                  <a:srgbClr val="376092"/>
                </a:solidFill>
                <a:latin typeface="Arial"/>
                <a:cs typeface="Arial"/>
              </a:rPr>
              <a:t>v</a:t>
            </a:r>
            <a:r>
              <a:rPr lang="en-US" sz="2000" b="1" dirty="0" smtClean="0">
                <a:solidFill>
                  <a:srgbClr val="376092"/>
                </a:solidFill>
                <a:latin typeface="Arial"/>
                <a:cs typeface="Arial"/>
              </a:rPr>
              <a:t>on </a:t>
            </a:r>
            <a:r>
              <a:rPr lang="en-US" sz="2000" b="1" dirty="0" smtClean="0">
                <a:solidFill>
                  <a:srgbClr val="376092"/>
                </a:solidFill>
                <a:latin typeface="Arial"/>
                <a:cs typeface="Arial"/>
              </a:rPr>
              <a:t>Schuckmann, A. </a:t>
            </a:r>
            <a:r>
              <a:rPr lang="en-US" sz="2000" b="1" dirty="0" err="1" smtClean="0">
                <a:solidFill>
                  <a:srgbClr val="376092"/>
                </a:solidFill>
                <a:latin typeface="Arial"/>
                <a:cs typeface="Arial"/>
              </a:rPr>
              <a:t>Andersson</a:t>
            </a:r>
            <a:r>
              <a:rPr lang="en-US" sz="2000" b="1" dirty="0" smtClean="0">
                <a:solidFill>
                  <a:srgbClr val="376092"/>
                </a:solidFill>
                <a:latin typeface="Arial"/>
                <a:cs typeface="Arial"/>
              </a:rPr>
              <a:t>, J. </a:t>
            </a:r>
            <a:r>
              <a:rPr lang="en-US" sz="2000" b="1" dirty="0" err="1" smtClean="0">
                <a:solidFill>
                  <a:srgbClr val="376092"/>
                </a:solidFill>
                <a:latin typeface="Arial"/>
                <a:cs typeface="Arial"/>
              </a:rPr>
              <a:t>Trendmann</a:t>
            </a:r>
            <a:r>
              <a:rPr lang="en-US" sz="2000" b="1" dirty="0" smtClean="0">
                <a:solidFill>
                  <a:srgbClr val="376092"/>
                </a:solidFill>
                <a:latin typeface="Arial"/>
                <a:cs typeface="Arial"/>
              </a:rPr>
              <a:t>, K. Haines, M. </a:t>
            </a:r>
            <a:r>
              <a:rPr lang="en-US" sz="2000" b="1" dirty="0" err="1" smtClean="0">
                <a:solidFill>
                  <a:srgbClr val="376092"/>
                </a:solidFill>
                <a:latin typeface="Arial"/>
                <a:cs typeface="Arial"/>
              </a:rPr>
              <a:t>Valdivieso</a:t>
            </a:r>
            <a:endParaRPr lang="en-US" sz="2000" b="1" dirty="0" smtClean="0">
              <a:solidFill>
                <a:srgbClr val="376092"/>
              </a:solidFill>
              <a:latin typeface="Arial"/>
              <a:cs typeface="Arial"/>
            </a:endParaRPr>
          </a:p>
          <a:p>
            <a:pPr algn="ctr"/>
            <a:endParaRPr lang="en-US" sz="2000" b="1" dirty="0" smtClean="0">
              <a:solidFill>
                <a:srgbClr val="376092"/>
              </a:solidFill>
              <a:latin typeface="Arial"/>
              <a:cs typeface="Arial"/>
            </a:endParaRPr>
          </a:p>
          <a:p>
            <a:pPr algn="ctr"/>
            <a:endParaRPr lang="en-US" sz="2000" b="1" dirty="0" smtClean="0">
              <a:solidFill>
                <a:srgbClr val="376092"/>
              </a:solidFill>
              <a:latin typeface="Arial"/>
              <a:cs typeface="Arial"/>
            </a:endParaRPr>
          </a:p>
          <a:p>
            <a:pPr algn="ctr"/>
            <a:endParaRPr lang="en-US" sz="2000" b="1" dirty="0">
              <a:solidFill>
                <a:srgbClr val="376092"/>
              </a:solidFill>
              <a:latin typeface="Arial"/>
              <a:cs typeface="Arial"/>
            </a:endParaRPr>
          </a:p>
          <a:p>
            <a:pPr algn="ctr"/>
            <a:endParaRPr lang="en-US" sz="2000" b="1" dirty="0" smtClean="0">
              <a:solidFill>
                <a:srgbClr val="376092"/>
              </a:solidFill>
              <a:latin typeface="Arial"/>
              <a:cs typeface="Arial"/>
            </a:endParaRPr>
          </a:p>
          <a:p>
            <a:pPr algn="ctr"/>
            <a:endParaRPr lang="en-US" sz="2000" b="1" dirty="0">
              <a:solidFill>
                <a:srgbClr val="376092"/>
              </a:solidFill>
              <a:latin typeface="Arial"/>
              <a:cs typeface="Arial"/>
            </a:endParaRPr>
          </a:p>
          <a:p>
            <a:pPr algn="ctr"/>
            <a:endParaRPr lang="en-US" sz="2000" b="1" dirty="0">
              <a:solidFill>
                <a:srgbClr val="376092"/>
              </a:solidFill>
              <a:latin typeface="Arial"/>
              <a:cs typeface="Arial"/>
            </a:endParaRPr>
          </a:p>
          <a:p>
            <a:pPr algn="ctr"/>
            <a:endParaRPr lang="en-US" sz="2000" b="1" dirty="0">
              <a:solidFill>
                <a:srgbClr val="376092"/>
              </a:solidFill>
              <a:latin typeface="Arial"/>
              <a:cs typeface="Arial"/>
            </a:endParaRPr>
          </a:p>
          <a:p>
            <a:pPr algn="ctr"/>
            <a:endParaRPr lang="en-US" sz="2000" dirty="0" smtClean="0">
              <a:solidFill>
                <a:srgbClr val="376092"/>
              </a:solidFill>
              <a:latin typeface="Arial"/>
              <a:cs typeface="Arial"/>
            </a:endParaRPr>
          </a:p>
          <a:p>
            <a:pPr algn="ctr"/>
            <a:r>
              <a:rPr lang="en-US" sz="2000" dirty="0" smtClean="0">
                <a:solidFill>
                  <a:srgbClr val="376092"/>
                </a:solidFill>
                <a:latin typeface="Arial"/>
                <a:cs typeface="Arial"/>
              </a:rPr>
              <a:t>ESA-OHF meeting (</a:t>
            </a:r>
            <a:r>
              <a:rPr lang="en-US" sz="2000" dirty="0" err="1" smtClean="0">
                <a:solidFill>
                  <a:srgbClr val="376092"/>
                </a:solidFill>
                <a:latin typeface="Arial"/>
                <a:cs typeface="Arial"/>
              </a:rPr>
              <a:t>viseo</a:t>
            </a:r>
            <a:r>
              <a:rPr lang="en-US" sz="2000" dirty="0" smtClean="0">
                <a:solidFill>
                  <a:srgbClr val="376092"/>
                </a:solidFill>
                <a:latin typeface="Arial"/>
                <a:cs typeface="Arial"/>
              </a:rPr>
              <a:t>), 24.06.2015</a:t>
            </a:r>
            <a:endParaRPr lang="en-US" sz="2000" dirty="0" smtClean="0">
              <a:solidFill>
                <a:srgbClr val="376092"/>
              </a:solidFill>
              <a:latin typeface="Arial"/>
              <a:cs typeface="Arial"/>
            </a:endParaRPr>
          </a:p>
        </p:txBody>
      </p:sp>
      <p:pic>
        <p:nvPicPr>
          <p:cNvPr id="4" name="Picture 3" descr="C:\Users\kvonschu\Desktop\KARINA\PICS\Cool_Curl_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63846" cy="13095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384931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9144000" cy="672658"/>
          </a:xfrm>
          <a:prstGeom prst="rect">
            <a:avLst/>
          </a:prstGeom>
          <a:solidFill>
            <a:schemeClr val="accent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Box 5"/>
          <p:cNvSpPr txBox="1"/>
          <p:nvPr/>
        </p:nvSpPr>
        <p:spPr>
          <a:xfrm>
            <a:off x="144463" y="151662"/>
            <a:ext cx="2480254" cy="369332"/>
          </a:xfrm>
          <a:prstGeom prst="rect">
            <a:avLst/>
          </a:prstGeom>
          <a:noFill/>
        </p:spPr>
        <p:txBody>
          <a:bodyPr wrap="none" rtlCol="0">
            <a:spAutoFit/>
          </a:bodyPr>
          <a:lstStyle/>
          <a:p>
            <a:r>
              <a:rPr lang="en-US" b="1" dirty="0" smtClean="0">
                <a:solidFill>
                  <a:schemeClr val="accent3">
                    <a:lumMod val="20000"/>
                    <a:lumOff val="80000"/>
                  </a:schemeClr>
                </a:solidFill>
                <a:latin typeface="Arial"/>
                <a:cs typeface="Arial"/>
              </a:rPr>
              <a:t>CONCEPT </a:t>
            </a:r>
            <a:r>
              <a:rPr lang="en-US" b="1" dirty="0" smtClean="0">
                <a:solidFill>
                  <a:schemeClr val="accent3">
                    <a:lumMod val="20000"/>
                    <a:lumOff val="80000"/>
                  </a:schemeClr>
                </a:solidFill>
                <a:latin typeface="Arial"/>
                <a:cs typeface="Arial"/>
              </a:rPr>
              <a:t>of CAGES</a:t>
            </a:r>
            <a:endParaRPr lang="en-US" b="1" dirty="0">
              <a:solidFill>
                <a:schemeClr val="accent3">
                  <a:lumMod val="20000"/>
                  <a:lumOff val="80000"/>
                </a:schemeClr>
              </a:solidFill>
              <a:latin typeface="Arial"/>
              <a:cs typeface="Arial"/>
            </a:endParaRPr>
          </a:p>
        </p:txBody>
      </p:sp>
      <p:sp>
        <p:nvSpPr>
          <p:cNvPr id="5" name="TextBox 4"/>
          <p:cNvSpPr txBox="1"/>
          <p:nvPr/>
        </p:nvSpPr>
        <p:spPr>
          <a:xfrm>
            <a:off x="221271" y="786184"/>
            <a:ext cx="8826529" cy="6124754"/>
          </a:xfrm>
          <a:prstGeom prst="rect">
            <a:avLst/>
          </a:prstGeom>
          <a:noFill/>
        </p:spPr>
        <p:txBody>
          <a:bodyPr wrap="square" rtlCol="0">
            <a:spAutoFit/>
          </a:bodyPr>
          <a:lstStyle/>
          <a:p>
            <a:r>
              <a:rPr lang="en-US" sz="2000" b="1" u="sng" dirty="0">
                <a:solidFill>
                  <a:srgbClr val="376092"/>
                </a:solidFill>
                <a:latin typeface="Arial"/>
                <a:cs typeface="Arial"/>
              </a:rPr>
              <a:t>E</a:t>
            </a:r>
            <a:r>
              <a:rPr lang="en-US" sz="2000" b="1" u="sng" dirty="0" smtClean="0">
                <a:solidFill>
                  <a:srgbClr val="376092"/>
                </a:solidFill>
                <a:latin typeface="Arial"/>
                <a:cs typeface="Arial"/>
              </a:rPr>
              <a:t>stimates </a:t>
            </a:r>
            <a:r>
              <a:rPr lang="en-US" sz="2000" b="1" u="sng" dirty="0">
                <a:solidFill>
                  <a:srgbClr val="376092"/>
                </a:solidFill>
                <a:latin typeface="Arial"/>
                <a:cs typeface="Arial"/>
              </a:rPr>
              <a:t>of physical budget </a:t>
            </a:r>
            <a:r>
              <a:rPr lang="en-US" sz="2000" b="1" u="sng" dirty="0" smtClean="0">
                <a:solidFill>
                  <a:srgbClr val="376092"/>
                </a:solidFill>
                <a:latin typeface="Arial"/>
                <a:cs typeface="Arial"/>
              </a:rPr>
              <a:t>components to </a:t>
            </a:r>
            <a:r>
              <a:rPr lang="en-US" sz="2000" b="1" u="sng" dirty="0">
                <a:solidFill>
                  <a:srgbClr val="376092"/>
                </a:solidFill>
                <a:latin typeface="Arial"/>
                <a:cs typeface="Arial"/>
              </a:rPr>
              <a:t>implement the </a:t>
            </a:r>
            <a:r>
              <a:rPr lang="en-US" sz="2000" b="1" u="sng" dirty="0" smtClean="0">
                <a:solidFill>
                  <a:srgbClr val="376092"/>
                </a:solidFill>
                <a:latin typeface="Arial"/>
                <a:cs typeface="Arial"/>
              </a:rPr>
              <a:t>approach</a:t>
            </a:r>
            <a:r>
              <a:rPr lang="en-US" sz="2000" b="1" u="sng" dirty="0" smtClean="0">
                <a:solidFill>
                  <a:srgbClr val="376092"/>
                </a:solidFill>
                <a:latin typeface="Arial"/>
                <a:cs typeface="Arial"/>
              </a:rPr>
              <a:t>:</a:t>
            </a:r>
          </a:p>
          <a:p>
            <a:endParaRPr lang="en-US" sz="2000" b="1" u="sng" dirty="0">
              <a:solidFill>
                <a:srgbClr val="376092"/>
              </a:solidFill>
              <a:latin typeface="Arial"/>
              <a:cs typeface="Arial"/>
            </a:endParaRPr>
          </a:p>
          <a:p>
            <a:pPr marL="457200" indent="-457200">
              <a:buAutoNum type="arabicPeriod"/>
            </a:pPr>
            <a:r>
              <a:rPr lang="en-US" sz="2000" b="1" dirty="0" smtClean="0">
                <a:solidFill>
                  <a:srgbClr val="376092"/>
                </a:solidFill>
                <a:latin typeface="Arial"/>
                <a:cs typeface="Arial"/>
              </a:rPr>
              <a:t>a </a:t>
            </a:r>
            <a:r>
              <a:rPr lang="en-US" sz="2000" b="1" dirty="0">
                <a:solidFill>
                  <a:srgbClr val="376092"/>
                </a:solidFill>
                <a:latin typeface="Arial"/>
                <a:cs typeface="Arial"/>
              </a:rPr>
              <a:t>reference estimates of box mean temporal changes for </a:t>
            </a:r>
            <a:r>
              <a:rPr lang="en-US" sz="2000" b="1" dirty="0" smtClean="0">
                <a:solidFill>
                  <a:srgbClr val="376092"/>
                </a:solidFill>
                <a:latin typeface="Arial"/>
                <a:cs typeface="Arial"/>
              </a:rPr>
              <a:t>OHC: K. von Schuckmann (MIO): </a:t>
            </a:r>
            <a:r>
              <a:rPr lang="en-US" sz="2000" b="1" dirty="0" smtClean="0">
                <a:solidFill>
                  <a:srgbClr val="008000"/>
                </a:solidFill>
                <a:latin typeface="Arial"/>
                <a:cs typeface="Arial"/>
              </a:rPr>
              <a:t>software </a:t>
            </a:r>
            <a:r>
              <a:rPr lang="en-US" sz="2000" b="1" dirty="0" err="1" smtClean="0">
                <a:solidFill>
                  <a:srgbClr val="008000"/>
                </a:solidFill>
                <a:latin typeface="Arial"/>
                <a:cs typeface="Arial"/>
              </a:rPr>
              <a:t>developped</a:t>
            </a:r>
            <a:endParaRPr lang="en-US" sz="2000" b="1" dirty="0" smtClean="0">
              <a:solidFill>
                <a:srgbClr val="008000"/>
              </a:solidFill>
              <a:latin typeface="Arial"/>
              <a:cs typeface="Arial"/>
            </a:endParaRPr>
          </a:p>
          <a:p>
            <a:endParaRPr lang="en-US" sz="800" b="1" dirty="0">
              <a:solidFill>
                <a:srgbClr val="376092"/>
              </a:solidFill>
              <a:latin typeface="Arial"/>
              <a:cs typeface="Arial"/>
            </a:endParaRPr>
          </a:p>
          <a:p>
            <a:r>
              <a:rPr lang="en-US" sz="2000" b="1" dirty="0">
                <a:solidFill>
                  <a:srgbClr val="376092"/>
                </a:solidFill>
                <a:latin typeface="Arial"/>
                <a:cs typeface="Arial"/>
              </a:rPr>
              <a:t>2. one reference of box mean </a:t>
            </a:r>
            <a:r>
              <a:rPr lang="en-US" sz="2000" b="1" dirty="0" err="1">
                <a:solidFill>
                  <a:srgbClr val="376092"/>
                </a:solidFill>
                <a:latin typeface="Arial"/>
                <a:cs typeface="Arial"/>
              </a:rPr>
              <a:t>radiative</a:t>
            </a:r>
            <a:r>
              <a:rPr lang="en-US" sz="2000" b="1" dirty="0">
                <a:solidFill>
                  <a:srgbClr val="376092"/>
                </a:solidFill>
                <a:latin typeface="Arial"/>
                <a:cs typeface="Arial"/>
              </a:rPr>
              <a:t> flux </a:t>
            </a:r>
            <a:r>
              <a:rPr lang="en-US" sz="2000" b="1" dirty="0" smtClean="0">
                <a:solidFill>
                  <a:srgbClr val="376092"/>
                </a:solidFill>
                <a:latin typeface="Arial"/>
                <a:cs typeface="Arial"/>
              </a:rPr>
              <a:t>estimate: J. </a:t>
            </a:r>
            <a:r>
              <a:rPr lang="en-US" sz="2000" b="1" dirty="0" err="1" smtClean="0">
                <a:solidFill>
                  <a:srgbClr val="376092"/>
                </a:solidFill>
                <a:latin typeface="Arial"/>
                <a:cs typeface="Arial"/>
              </a:rPr>
              <a:t>Trendmann</a:t>
            </a:r>
            <a:r>
              <a:rPr lang="en-US" sz="2000" b="1" dirty="0" smtClean="0">
                <a:solidFill>
                  <a:srgbClr val="376092"/>
                </a:solidFill>
                <a:latin typeface="Arial"/>
                <a:cs typeface="Arial"/>
              </a:rPr>
              <a:t> (DWD): </a:t>
            </a:r>
            <a:r>
              <a:rPr lang="en-US" sz="2000" b="1" dirty="0" smtClean="0">
                <a:solidFill>
                  <a:srgbClr val="008000"/>
                </a:solidFill>
                <a:latin typeface="Arial"/>
                <a:cs typeface="Arial"/>
              </a:rPr>
              <a:t>discussion on analysis May 2015 (visit at DWD)</a:t>
            </a:r>
          </a:p>
          <a:p>
            <a:endParaRPr lang="en-US" sz="800" b="1" dirty="0">
              <a:solidFill>
                <a:schemeClr val="accent1">
                  <a:lumMod val="50000"/>
                </a:schemeClr>
              </a:solidFill>
              <a:latin typeface="Arial"/>
              <a:cs typeface="Arial"/>
            </a:endParaRPr>
          </a:p>
          <a:p>
            <a:r>
              <a:rPr lang="en-US" sz="2000" b="1" dirty="0">
                <a:solidFill>
                  <a:schemeClr val="accent1">
                    <a:lumMod val="75000"/>
                  </a:schemeClr>
                </a:solidFill>
                <a:latin typeface="Arial"/>
                <a:cs typeface="Arial"/>
              </a:rPr>
              <a:t>3. one reference estimate of lateral HF at the boundaries of each </a:t>
            </a:r>
            <a:r>
              <a:rPr lang="en-US" sz="2000" b="1" dirty="0" smtClean="0">
                <a:solidFill>
                  <a:schemeClr val="accent1">
                    <a:lumMod val="75000"/>
                  </a:schemeClr>
                </a:solidFill>
                <a:latin typeface="Arial"/>
                <a:cs typeface="Arial"/>
              </a:rPr>
              <a:t>box: K. Haines, M. </a:t>
            </a:r>
            <a:r>
              <a:rPr lang="en-US" sz="2000" b="1" dirty="0" err="1" smtClean="0">
                <a:solidFill>
                  <a:schemeClr val="accent1">
                    <a:lumMod val="75000"/>
                  </a:schemeClr>
                </a:solidFill>
                <a:latin typeface="Arial"/>
                <a:cs typeface="Arial"/>
              </a:rPr>
              <a:t>Valdivieso</a:t>
            </a:r>
            <a:r>
              <a:rPr lang="en-US" sz="2000" b="1" dirty="0" smtClean="0">
                <a:solidFill>
                  <a:schemeClr val="accent1">
                    <a:lumMod val="75000"/>
                  </a:schemeClr>
                </a:solidFill>
                <a:latin typeface="Arial"/>
                <a:cs typeface="Arial"/>
              </a:rPr>
              <a:t> (</a:t>
            </a:r>
            <a:r>
              <a:rPr lang="en-US" sz="2000" b="1" dirty="0" err="1" smtClean="0">
                <a:solidFill>
                  <a:schemeClr val="accent1">
                    <a:lumMod val="75000"/>
                  </a:schemeClr>
                </a:solidFill>
                <a:latin typeface="Arial"/>
                <a:cs typeface="Arial"/>
              </a:rPr>
              <a:t>Univserity</a:t>
            </a:r>
            <a:r>
              <a:rPr lang="en-US" sz="2000" b="1" dirty="0" smtClean="0">
                <a:solidFill>
                  <a:schemeClr val="accent1">
                    <a:lumMod val="75000"/>
                  </a:schemeClr>
                </a:solidFill>
                <a:latin typeface="Arial"/>
                <a:cs typeface="Arial"/>
              </a:rPr>
              <a:t> of Reading): </a:t>
            </a:r>
            <a:r>
              <a:rPr lang="en-US" sz="2000" b="1" dirty="0" smtClean="0">
                <a:solidFill>
                  <a:srgbClr val="008000"/>
                </a:solidFill>
                <a:latin typeface="Arial"/>
                <a:cs typeface="Arial"/>
              </a:rPr>
              <a:t>Discussion on phone, May, 2015</a:t>
            </a:r>
          </a:p>
          <a:p>
            <a:endParaRPr lang="en-US" sz="800" b="1" dirty="0">
              <a:solidFill>
                <a:srgbClr val="FF0000"/>
              </a:solidFill>
              <a:latin typeface="Arial"/>
              <a:cs typeface="Arial"/>
            </a:endParaRPr>
          </a:p>
          <a:p>
            <a:r>
              <a:rPr lang="en-US" sz="2000" b="1" dirty="0">
                <a:solidFill>
                  <a:srgbClr val="376092"/>
                </a:solidFill>
                <a:latin typeface="Arial"/>
                <a:cs typeface="Arial"/>
              </a:rPr>
              <a:t>4. a set of box mean turbulent fluxes from the “OHF reference data set</a:t>
            </a:r>
            <a:r>
              <a:rPr lang="en-US" sz="2000" b="1" dirty="0" smtClean="0">
                <a:solidFill>
                  <a:srgbClr val="376092"/>
                </a:solidFill>
                <a:latin typeface="Arial"/>
                <a:cs typeface="Arial"/>
              </a:rPr>
              <a:t>”: A. </a:t>
            </a:r>
            <a:r>
              <a:rPr lang="en-US" sz="2000" b="1" dirty="0" err="1" smtClean="0">
                <a:solidFill>
                  <a:srgbClr val="376092"/>
                </a:solidFill>
                <a:latin typeface="Arial"/>
                <a:cs typeface="Arial"/>
              </a:rPr>
              <a:t>Andersson</a:t>
            </a:r>
            <a:r>
              <a:rPr lang="en-US" sz="2000" b="1" dirty="0">
                <a:solidFill>
                  <a:srgbClr val="376092"/>
                </a:solidFill>
                <a:latin typeface="Arial"/>
                <a:cs typeface="Arial"/>
              </a:rPr>
              <a:t> </a:t>
            </a:r>
            <a:r>
              <a:rPr lang="en-US" sz="2000" b="1" dirty="0" smtClean="0">
                <a:solidFill>
                  <a:srgbClr val="376092"/>
                </a:solidFill>
                <a:latin typeface="Arial"/>
                <a:cs typeface="Arial"/>
              </a:rPr>
              <a:t>(DWD): </a:t>
            </a:r>
            <a:r>
              <a:rPr lang="en-US" sz="2000" b="1" dirty="0">
                <a:solidFill>
                  <a:srgbClr val="008000"/>
                </a:solidFill>
                <a:latin typeface="Arial"/>
                <a:cs typeface="Arial"/>
              </a:rPr>
              <a:t>discussion on analysis May 2015 (visit at DWD)</a:t>
            </a:r>
          </a:p>
          <a:p>
            <a:endParaRPr lang="en-US" sz="2000" b="1" dirty="0" smtClean="0">
              <a:solidFill>
                <a:srgbClr val="376092"/>
              </a:solidFill>
              <a:latin typeface="Arial"/>
              <a:cs typeface="Arial"/>
            </a:endParaRPr>
          </a:p>
          <a:p>
            <a:endParaRPr lang="en-US" sz="800" b="1" dirty="0">
              <a:solidFill>
                <a:srgbClr val="376092"/>
              </a:solidFill>
              <a:latin typeface="Arial"/>
              <a:cs typeface="Arial"/>
            </a:endParaRPr>
          </a:p>
          <a:p>
            <a:r>
              <a:rPr lang="en-US" sz="2000" b="1" dirty="0" smtClean="0">
                <a:solidFill>
                  <a:srgbClr val="800000"/>
                </a:solidFill>
                <a:latin typeface="Arial"/>
                <a:cs typeface="Arial"/>
              </a:rPr>
              <a:t>STEP1: Development of scientific basis through a joint analysis (1 publication)</a:t>
            </a:r>
          </a:p>
          <a:p>
            <a:endParaRPr lang="en-US" sz="2000" b="1" dirty="0" smtClean="0">
              <a:solidFill>
                <a:srgbClr val="800000"/>
              </a:solidFill>
              <a:latin typeface="Arial"/>
              <a:cs typeface="Arial"/>
            </a:endParaRPr>
          </a:p>
          <a:p>
            <a:r>
              <a:rPr lang="en-US" sz="2000" b="1" dirty="0" smtClean="0">
                <a:solidFill>
                  <a:srgbClr val="800000"/>
                </a:solidFill>
                <a:latin typeface="Arial"/>
                <a:cs typeface="Arial"/>
              </a:rPr>
              <a:t>STEP2: Implementation on OHF portal</a:t>
            </a:r>
          </a:p>
          <a:p>
            <a:endParaRPr lang="en-US" sz="2000" b="1" dirty="0">
              <a:solidFill>
                <a:srgbClr val="376092"/>
              </a:solidFill>
              <a:latin typeface="Arial"/>
              <a:cs typeface="Arial"/>
            </a:endParaRPr>
          </a:p>
        </p:txBody>
      </p:sp>
    </p:spTree>
    <p:extLst>
      <p:ext uri="{BB962C8B-B14F-4D97-AF65-F5344CB8AC3E}">
        <p14:creationId xmlns:p14="http://schemas.microsoft.com/office/powerpoint/2010/main" val="163557006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55716"/>
            <a:ext cx="4936431" cy="35577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6431" y="855716"/>
            <a:ext cx="4207569" cy="35577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 name="Image 9"/>
          <p:cNvPicPr>
            <a:picLocks noChangeAspect="1"/>
          </p:cNvPicPr>
          <p:nvPr/>
        </p:nvPicPr>
        <p:blipFill>
          <a:blip r:embed="rId4"/>
          <a:stretch>
            <a:fillRect/>
          </a:stretch>
        </p:blipFill>
        <p:spPr>
          <a:xfrm>
            <a:off x="2438029" y="4454919"/>
            <a:ext cx="879806" cy="1489491"/>
          </a:xfrm>
          <a:prstGeom prst="rect">
            <a:avLst/>
          </a:prstGeom>
        </p:spPr>
      </p:pic>
      <p:pic>
        <p:nvPicPr>
          <p:cNvPr id="11" name="Image 10"/>
          <p:cNvPicPr>
            <a:picLocks noChangeAspect="1"/>
          </p:cNvPicPr>
          <p:nvPr/>
        </p:nvPicPr>
        <p:blipFill>
          <a:blip r:embed="rId5"/>
          <a:stretch>
            <a:fillRect/>
          </a:stretch>
        </p:blipFill>
        <p:spPr>
          <a:xfrm>
            <a:off x="3401051" y="4479901"/>
            <a:ext cx="724938" cy="1464509"/>
          </a:xfrm>
          <a:prstGeom prst="rect">
            <a:avLst/>
          </a:prstGeom>
        </p:spPr>
      </p:pic>
      <p:sp>
        <p:nvSpPr>
          <p:cNvPr id="12" name="ZoneTexte 11"/>
          <p:cNvSpPr txBox="1"/>
          <p:nvPr/>
        </p:nvSpPr>
        <p:spPr>
          <a:xfrm>
            <a:off x="18289" y="4381474"/>
            <a:ext cx="2434224" cy="1600438"/>
          </a:xfrm>
          <a:prstGeom prst="rect">
            <a:avLst/>
          </a:prstGeom>
          <a:noFill/>
        </p:spPr>
        <p:txBody>
          <a:bodyPr wrap="square" rtlCol="0">
            <a:spAutoFit/>
          </a:bodyPr>
          <a:lstStyle/>
          <a:p>
            <a:r>
              <a:rPr lang="fr-FR" b="1" dirty="0" smtClean="0">
                <a:solidFill>
                  <a:schemeClr val="accent5">
                    <a:lumMod val="50000"/>
                  </a:schemeClr>
                </a:solidFill>
                <a:latin typeface="Arial" panose="020B0604020202020204" pitchFamily="34" charset="0"/>
                <a:cs typeface="Arial" panose="020B0604020202020204" pitchFamily="34" charset="0"/>
              </a:rPr>
              <a:t>Main </a:t>
            </a:r>
            <a:r>
              <a:rPr lang="fr-FR" b="1" dirty="0" err="1" smtClean="0">
                <a:solidFill>
                  <a:schemeClr val="accent5">
                    <a:lumMod val="50000"/>
                  </a:schemeClr>
                </a:solidFill>
                <a:latin typeface="Arial" panose="020B0604020202020204" pitchFamily="34" charset="0"/>
                <a:cs typeface="Arial" panose="020B0604020202020204" pitchFamily="34" charset="0"/>
              </a:rPr>
              <a:t>historical</a:t>
            </a:r>
            <a:r>
              <a:rPr lang="fr-FR" b="1" dirty="0" smtClean="0">
                <a:solidFill>
                  <a:schemeClr val="accent5">
                    <a:lumMod val="50000"/>
                  </a:schemeClr>
                </a:solidFill>
                <a:latin typeface="Arial" panose="020B0604020202020204" pitchFamily="34" charset="0"/>
                <a:cs typeface="Arial" panose="020B0604020202020204" pitchFamily="34" charset="0"/>
              </a:rPr>
              <a:t> obs.:</a:t>
            </a:r>
            <a:endParaRPr lang="fr-FR" dirty="0" smtClean="0">
              <a:solidFill>
                <a:schemeClr val="accent5">
                  <a:lumMod val="50000"/>
                </a:schemeClr>
              </a:solidFill>
              <a:latin typeface="Arial" panose="020B0604020202020204" pitchFamily="34" charset="0"/>
              <a:cs typeface="Arial" panose="020B0604020202020204" pitchFamily="34" charset="0"/>
            </a:endParaRPr>
          </a:p>
          <a:p>
            <a:r>
              <a:rPr lang="fr-FR" sz="800" dirty="0" smtClean="0">
                <a:solidFill>
                  <a:schemeClr val="accent5">
                    <a:lumMod val="50000"/>
                  </a:schemeClr>
                </a:solidFill>
                <a:latin typeface="Arial" panose="020B0604020202020204" pitchFamily="34" charset="0"/>
                <a:cs typeface="Arial" panose="020B0604020202020204" pitchFamily="34" charset="0"/>
              </a:rPr>
              <a:t> </a:t>
            </a:r>
          </a:p>
          <a:p>
            <a:r>
              <a:rPr lang="en-US" b="1" dirty="0">
                <a:solidFill>
                  <a:schemeClr val="accent5">
                    <a:lumMod val="50000"/>
                  </a:schemeClr>
                </a:solidFill>
                <a:latin typeface="Arial" panose="020B0604020202020204" pitchFamily="34" charset="0"/>
                <a:cs typeface="Arial" panose="020B0604020202020204" pitchFamily="34" charset="0"/>
              </a:rPr>
              <a:t>Pre-1970</a:t>
            </a:r>
            <a:r>
              <a:rPr lang="en-US" dirty="0">
                <a:solidFill>
                  <a:schemeClr val="accent5">
                    <a:lumMod val="50000"/>
                  </a:schemeClr>
                </a:solidFill>
                <a:latin typeface="Arial" panose="020B0604020202020204" pitchFamily="34" charset="0"/>
                <a:cs typeface="Arial" panose="020B0604020202020204" pitchFamily="34" charset="0"/>
              </a:rPr>
              <a:t> (Mechanical </a:t>
            </a:r>
            <a:r>
              <a:rPr lang="en-US" dirty="0" err="1">
                <a:solidFill>
                  <a:schemeClr val="accent5">
                    <a:lumMod val="50000"/>
                  </a:schemeClr>
                </a:solidFill>
                <a:latin typeface="Arial" panose="020B0604020202020204" pitchFamily="34" charset="0"/>
                <a:cs typeface="Arial" panose="020B0604020202020204" pitchFamily="34" charset="0"/>
              </a:rPr>
              <a:t>BathyThermograph</a:t>
            </a:r>
            <a:r>
              <a:rPr lang="en-US" dirty="0">
                <a:solidFill>
                  <a:schemeClr val="accent5">
                    <a:lumMod val="50000"/>
                  </a:schemeClr>
                </a:solidFill>
                <a:latin typeface="Arial" panose="020B0604020202020204" pitchFamily="34" charset="0"/>
                <a:cs typeface="Arial" panose="020B0604020202020204" pitchFamily="34" charset="0"/>
              </a:rPr>
              <a:t>  (MBT) Gold standard (Reversing </a:t>
            </a:r>
            <a:r>
              <a:rPr lang="en-US" dirty="0" err="1">
                <a:solidFill>
                  <a:schemeClr val="accent5">
                    <a:lumMod val="50000"/>
                  </a:schemeClr>
                </a:solidFill>
                <a:latin typeface="Arial" panose="020B0604020202020204" pitchFamily="34" charset="0"/>
                <a:cs typeface="Arial" panose="020B0604020202020204" pitchFamily="34" charset="0"/>
              </a:rPr>
              <a:t>therm</a:t>
            </a:r>
            <a:r>
              <a:rPr lang="en-US" dirty="0">
                <a:solidFill>
                  <a:schemeClr val="accent5">
                    <a:lumMod val="50000"/>
                  </a:schemeClr>
                </a:solidFill>
                <a:latin typeface="Arial" panose="020B0604020202020204" pitchFamily="34" charset="0"/>
                <a:cs typeface="Arial" panose="020B0604020202020204" pitchFamily="34" charset="0"/>
              </a:rPr>
              <a:t>) </a:t>
            </a:r>
            <a:r>
              <a:rPr lang="en-US" dirty="0" smtClean="0">
                <a:solidFill>
                  <a:schemeClr val="accent5">
                    <a:lumMod val="50000"/>
                  </a:schemeClr>
                </a:solidFill>
                <a:latin typeface="Arial" panose="020B0604020202020204" pitchFamily="34" charset="0"/>
                <a:cs typeface="Arial" panose="020B0604020202020204" pitchFamily="34" charset="0"/>
              </a:rPr>
              <a:t>)</a:t>
            </a:r>
          </a:p>
        </p:txBody>
      </p:sp>
      <p:pic>
        <p:nvPicPr>
          <p:cNvPr id="13" name="Image 12"/>
          <p:cNvPicPr>
            <a:picLocks noChangeAspect="1"/>
          </p:cNvPicPr>
          <p:nvPr/>
        </p:nvPicPr>
        <p:blipFill>
          <a:blip r:embed="rId6"/>
          <a:stretch>
            <a:fillRect/>
          </a:stretch>
        </p:blipFill>
        <p:spPr>
          <a:xfrm>
            <a:off x="5505018" y="4481400"/>
            <a:ext cx="1308709" cy="1236649"/>
          </a:xfrm>
          <a:prstGeom prst="rect">
            <a:avLst/>
          </a:prstGeom>
        </p:spPr>
      </p:pic>
      <p:pic>
        <p:nvPicPr>
          <p:cNvPr id="14" name="Image 13"/>
          <p:cNvPicPr>
            <a:picLocks noChangeAspect="1"/>
          </p:cNvPicPr>
          <p:nvPr/>
        </p:nvPicPr>
        <p:blipFill>
          <a:blip r:embed="rId7"/>
          <a:stretch>
            <a:fillRect/>
          </a:stretch>
        </p:blipFill>
        <p:spPr>
          <a:xfrm>
            <a:off x="4232902" y="4488932"/>
            <a:ext cx="1227764" cy="1773436"/>
          </a:xfrm>
          <a:prstGeom prst="rect">
            <a:avLst/>
          </a:prstGeom>
        </p:spPr>
      </p:pic>
      <p:sp>
        <p:nvSpPr>
          <p:cNvPr id="15" name="ZoneTexte 14"/>
          <p:cNvSpPr txBox="1"/>
          <p:nvPr/>
        </p:nvSpPr>
        <p:spPr>
          <a:xfrm>
            <a:off x="6963432" y="4412223"/>
            <a:ext cx="2262685" cy="2431435"/>
          </a:xfrm>
          <a:prstGeom prst="rect">
            <a:avLst/>
          </a:prstGeom>
          <a:noFill/>
        </p:spPr>
        <p:txBody>
          <a:bodyPr wrap="square" rtlCol="0">
            <a:spAutoFit/>
          </a:bodyPr>
          <a:lstStyle/>
          <a:p>
            <a:r>
              <a:rPr lang="fr-FR" b="1" dirty="0" err="1" smtClean="0">
                <a:solidFill>
                  <a:schemeClr val="accent5">
                    <a:lumMod val="50000"/>
                  </a:schemeClr>
                </a:solidFill>
                <a:latin typeface="Arial" panose="020B0604020202020204" pitchFamily="34" charset="0"/>
                <a:cs typeface="Arial" panose="020B0604020202020204" pitchFamily="34" charset="0"/>
              </a:rPr>
              <a:t>Argo</a:t>
            </a:r>
            <a:r>
              <a:rPr lang="fr-FR" b="1" dirty="0" smtClean="0">
                <a:solidFill>
                  <a:schemeClr val="accent5">
                    <a:lumMod val="50000"/>
                  </a:schemeClr>
                </a:solidFill>
                <a:latin typeface="Arial" panose="020B0604020202020204" pitchFamily="34" charset="0"/>
                <a:cs typeface="Arial" panose="020B0604020202020204" pitchFamily="34" charset="0"/>
              </a:rPr>
              <a:t> </a:t>
            </a:r>
            <a:r>
              <a:rPr lang="fr-FR" b="1" dirty="0" err="1" smtClean="0">
                <a:solidFill>
                  <a:schemeClr val="accent5">
                    <a:lumMod val="50000"/>
                  </a:schemeClr>
                </a:solidFill>
                <a:latin typeface="Arial" panose="020B0604020202020204" pitchFamily="34" charset="0"/>
                <a:cs typeface="Arial" panose="020B0604020202020204" pitchFamily="34" charset="0"/>
              </a:rPr>
              <a:t>era</a:t>
            </a:r>
            <a:r>
              <a:rPr lang="fr-FR" b="1" dirty="0" smtClean="0">
                <a:solidFill>
                  <a:schemeClr val="accent5">
                    <a:lumMod val="50000"/>
                  </a:schemeClr>
                </a:solidFill>
                <a:latin typeface="Arial" panose="020B0604020202020204" pitchFamily="34" charset="0"/>
                <a:cs typeface="Arial" panose="020B0604020202020204" pitchFamily="34" charset="0"/>
              </a:rPr>
              <a:t>:</a:t>
            </a:r>
            <a:endParaRPr lang="fr-FR" dirty="0" smtClean="0">
              <a:solidFill>
                <a:schemeClr val="accent5">
                  <a:lumMod val="50000"/>
                </a:schemeClr>
              </a:solidFill>
              <a:latin typeface="Arial" panose="020B0604020202020204" pitchFamily="34" charset="0"/>
              <a:cs typeface="Arial" panose="020B0604020202020204" pitchFamily="34" charset="0"/>
            </a:endParaRPr>
          </a:p>
          <a:p>
            <a:r>
              <a:rPr lang="fr-FR" sz="800" dirty="0" smtClean="0">
                <a:solidFill>
                  <a:schemeClr val="accent5">
                    <a:lumMod val="50000"/>
                  </a:schemeClr>
                </a:solidFill>
                <a:latin typeface="Arial" panose="020B0604020202020204" pitchFamily="34" charset="0"/>
                <a:cs typeface="Arial" panose="020B0604020202020204" pitchFamily="34" charset="0"/>
              </a:rPr>
              <a:t> </a:t>
            </a:r>
          </a:p>
          <a:p>
            <a:r>
              <a:rPr lang="en-US" b="1" dirty="0" smtClean="0">
                <a:solidFill>
                  <a:schemeClr val="accent5">
                    <a:lumMod val="50000"/>
                  </a:schemeClr>
                </a:solidFill>
                <a:latin typeface="Arial" panose="020B0604020202020204" pitchFamily="34" charset="0"/>
                <a:cs typeface="Arial" panose="020B0604020202020204" pitchFamily="34" charset="0"/>
              </a:rPr>
              <a:t>2000-now: </a:t>
            </a:r>
            <a:r>
              <a:rPr lang="en-US" dirty="0" smtClean="0">
                <a:solidFill>
                  <a:schemeClr val="accent5">
                    <a:lumMod val="50000"/>
                  </a:schemeClr>
                </a:solidFill>
                <a:latin typeface="Arial" panose="020B0604020202020204" pitchFamily="34" charset="0"/>
                <a:cs typeface="Arial" panose="020B0604020202020204" pitchFamily="34" charset="0"/>
              </a:rPr>
              <a:t>95% Argo profiling floats, shipboard measurements, moorings, gliders, instrumented marine mammals, etc.</a:t>
            </a:r>
          </a:p>
        </p:txBody>
      </p:sp>
      <p:pic>
        <p:nvPicPr>
          <p:cNvPr id="16" name="Image 15"/>
          <p:cNvPicPr>
            <a:picLocks noChangeAspect="1"/>
          </p:cNvPicPr>
          <p:nvPr/>
        </p:nvPicPr>
        <p:blipFill>
          <a:blip r:embed="rId8"/>
          <a:stretch>
            <a:fillRect/>
          </a:stretch>
        </p:blipFill>
        <p:spPr>
          <a:xfrm>
            <a:off x="5489862" y="5781425"/>
            <a:ext cx="720323" cy="775465"/>
          </a:xfrm>
          <a:prstGeom prst="rect">
            <a:avLst/>
          </a:prstGeom>
        </p:spPr>
      </p:pic>
      <p:pic>
        <p:nvPicPr>
          <p:cNvPr id="17" name="Image 16"/>
          <p:cNvPicPr>
            <a:picLocks noChangeAspect="1"/>
          </p:cNvPicPr>
          <p:nvPr/>
        </p:nvPicPr>
        <p:blipFill>
          <a:blip r:embed="rId9"/>
          <a:stretch>
            <a:fillRect/>
          </a:stretch>
        </p:blipFill>
        <p:spPr>
          <a:xfrm>
            <a:off x="6258948" y="5785944"/>
            <a:ext cx="762875" cy="1072057"/>
          </a:xfrm>
          <a:prstGeom prst="rect">
            <a:avLst/>
          </a:prstGeom>
        </p:spPr>
      </p:pic>
      <p:sp>
        <p:nvSpPr>
          <p:cNvPr id="2" name="TextBox 1"/>
          <p:cNvSpPr txBox="1"/>
          <p:nvPr/>
        </p:nvSpPr>
        <p:spPr>
          <a:xfrm>
            <a:off x="20775" y="5944411"/>
            <a:ext cx="4163606" cy="923330"/>
          </a:xfrm>
          <a:prstGeom prst="rect">
            <a:avLst/>
          </a:prstGeom>
          <a:noFill/>
        </p:spPr>
        <p:txBody>
          <a:bodyPr wrap="square" rtlCol="0">
            <a:spAutoFit/>
          </a:bodyPr>
          <a:lstStyle/>
          <a:p>
            <a:r>
              <a:rPr lang="en-US" b="1" dirty="0">
                <a:solidFill>
                  <a:schemeClr val="accent5">
                    <a:lumMod val="50000"/>
                  </a:schemeClr>
                </a:solidFill>
                <a:latin typeface="Arial" panose="020B0604020202020204" pitchFamily="34" charset="0"/>
                <a:cs typeface="Arial" panose="020B0604020202020204" pitchFamily="34" charset="0"/>
              </a:rPr>
              <a:t>1971–2003</a:t>
            </a:r>
            <a:r>
              <a:rPr lang="en-US" dirty="0">
                <a:solidFill>
                  <a:schemeClr val="accent5">
                    <a:lumMod val="50000"/>
                  </a:schemeClr>
                </a:solidFill>
                <a:latin typeface="Arial" panose="020B0604020202020204" pitchFamily="34" charset="0"/>
                <a:cs typeface="Arial" panose="020B0604020202020204" pitchFamily="34" charset="0"/>
              </a:rPr>
              <a:t> (</a:t>
            </a:r>
            <a:r>
              <a:rPr lang="en-US" dirty="0" err="1">
                <a:solidFill>
                  <a:schemeClr val="accent5">
                    <a:lumMod val="50000"/>
                  </a:schemeClr>
                </a:solidFill>
                <a:latin typeface="Arial" panose="020B0604020202020204" pitchFamily="34" charset="0"/>
                <a:cs typeface="Arial" panose="020B0604020202020204" pitchFamily="34" charset="0"/>
              </a:rPr>
              <a:t>eXpendable</a:t>
            </a:r>
            <a:r>
              <a:rPr lang="en-US" dirty="0">
                <a:solidFill>
                  <a:schemeClr val="accent5">
                    <a:lumMod val="50000"/>
                  </a:schemeClr>
                </a:solidFill>
                <a:latin typeface="Arial" panose="020B0604020202020204" pitchFamily="34" charset="0"/>
                <a:cs typeface="Arial" panose="020B0604020202020204" pitchFamily="34" charset="0"/>
              </a:rPr>
              <a:t> </a:t>
            </a:r>
            <a:r>
              <a:rPr lang="en-US" dirty="0" smtClean="0">
                <a:solidFill>
                  <a:schemeClr val="accent5">
                    <a:lumMod val="50000"/>
                  </a:schemeClr>
                </a:solidFill>
                <a:latin typeface="Arial" panose="020B0604020202020204" pitchFamily="34" charset="0"/>
                <a:cs typeface="Arial" panose="020B0604020202020204" pitchFamily="34" charset="0"/>
              </a:rPr>
              <a:t>Bathy-Thermograph </a:t>
            </a:r>
            <a:r>
              <a:rPr lang="en-US" dirty="0">
                <a:solidFill>
                  <a:schemeClr val="accent5">
                    <a:lumMod val="50000"/>
                  </a:schemeClr>
                </a:solidFill>
                <a:latin typeface="Arial" panose="020B0604020202020204" pitchFamily="34" charset="0"/>
                <a:cs typeface="Arial" panose="020B0604020202020204" pitchFamily="34" charset="0"/>
              </a:rPr>
              <a:t>(XBT) Gold standard ship board </a:t>
            </a:r>
            <a:r>
              <a:rPr lang="en-US" dirty="0" smtClean="0">
                <a:solidFill>
                  <a:schemeClr val="accent5">
                    <a:lumMod val="50000"/>
                  </a:schemeClr>
                </a:solidFill>
                <a:latin typeface="Arial" panose="020B0604020202020204" pitchFamily="34" charset="0"/>
                <a:cs typeface="Arial" panose="020B0604020202020204" pitchFamily="34" charset="0"/>
              </a:rPr>
              <a:t>CTD</a:t>
            </a:r>
            <a:endParaRPr lang="en-US" dirty="0">
              <a:solidFill>
                <a:schemeClr val="accent5">
                  <a:lumMod val="50000"/>
                </a:schemeClr>
              </a:solidFill>
              <a:latin typeface="Arial" panose="020B0604020202020204" pitchFamily="34" charset="0"/>
              <a:cs typeface="Arial" panose="020B0604020202020204" pitchFamily="34" charset="0"/>
            </a:endParaRPr>
          </a:p>
        </p:txBody>
      </p:sp>
      <p:sp>
        <p:nvSpPr>
          <p:cNvPr id="18" name="Rectangle 17"/>
          <p:cNvSpPr/>
          <p:nvPr/>
        </p:nvSpPr>
        <p:spPr>
          <a:xfrm>
            <a:off x="0" y="1"/>
            <a:ext cx="9144000" cy="672658"/>
          </a:xfrm>
          <a:prstGeom prst="rect">
            <a:avLst/>
          </a:prstGeom>
          <a:solidFill>
            <a:schemeClr val="accent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TextBox 18"/>
          <p:cNvSpPr txBox="1"/>
          <p:nvPr/>
        </p:nvSpPr>
        <p:spPr>
          <a:xfrm>
            <a:off x="144463" y="151662"/>
            <a:ext cx="7214572" cy="369332"/>
          </a:xfrm>
          <a:prstGeom prst="rect">
            <a:avLst/>
          </a:prstGeom>
          <a:noFill/>
        </p:spPr>
        <p:txBody>
          <a:bodyPr wrap="none" rtlCol="0">
            <a:spAutoFit/>
          </a:bodyPr>
          <a:lstStyle/>
          <a:p>
            <a:r>
              <a:rPr lang="en-US" b="1" dirty="0" smtClean="0">
                <a:solidFill>
                  <a:schemeClr val="accent3">
                    <a:lumMod val="20000"/>
                    <a:lumOff val="80000"/>
                  </a:schemeClr>
                </a:solidFill>
                <a:latin typeface="Arial"/>
                <a:cs typeface="Arial"/>
              </a:rPr>
              <a:t>1. a </a:t>
            </a:r>
            <a:r>
              <a:rPr lang="en-US" b="1" dirty="0">
                <a:solidFill>
                  <a:schemeClr val="accent3">
                    <a:lumMod val="20000"/>
                    <a:lumOff val="80000"/>
                  </a:schemeClr>
                </a:solidFill>
                <a:latin typeface="Arial"/>
                <a:cs typeface="Arial"/>
              </a:rPr>
              <a:t>reference estimates of box mean temporal changes for OHC</a:t>
            </a:r>
          </a:p>
        </p:txBody>
      </p:sp>
    </p:spTree>
    <p:extLst>
      <p:ext uri="{BB962C8B-B14F-4D97-AF65-F5344CB8AC3E}">
        <p14:creationId xmlns:p14="http://schemas.microsoft.com/office/powerpoint/2010/main" val="79735636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9144000" cy="672658"/>
          </a:xfrm>
          <a:prstGeom prst="rect">
            <a:avLst/>
          </a:prstGeom>
          <a:solidFill>
            <a:schemeClr val="accent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1031" descr="C:\Users\kvonschu\Desktop\KARINA\publications\regional_steric\final_draft\pics\pics_2012\GOHC_20052012.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2750" y="3616487"/>
            <a:ext cx="6191250" cy="513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1041"/>
          <p:cNvSpPr txBox="1">
            <a:spLocks noChangeArrowheads="1"/>
          </p:cNvSpPr>
          <p:nvPr/>
        </p:nvSpPr>
        <p:spPr bwMode="auto">
          <a:xfrm>
            <a:off x="3492500" y="3832387"/>
            <a:ext cx="2843213"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Times New Roman" charset="0"/>
                <a:ea typeface="ＭＳ Ｐゴシック" charset="0"/>
                <a:cs typeface="Times New Roman" charset="0"/>
              </a:defRPr>
            </a:lvl1pPr>
            <a:lvl2pPr>
              <a:defRPr sz="2800">
                <a:solidFill>
                  <a:schemeClr val="tx1"/>
                </a:solidFill>
                <a:latin typeface="Times New Roman" charset="0"/>
                <a:ea typeface="Times New Roman" charset="0"/>
                <a:cs typeface="Times New Roman" charset="0"/>
              </a:defRPr>
            </a:lvl2pPr>
            <a:lvl3pPr>
              <a:defRPr sz="2400">
                <a:solidFill>
                  <a:schemeClr val="tx1"/>
                </a:solidFill>
                <a:latin typeface="Times New Roman" charset="0"/>
                <a:ea typeface="Times New Roman" charset="0"/>
                <a:cs typeface="Times New Roman" charset="0"/>
              </a:defRPr>
            </a:lvl3pPr>
            <a:lvl4pPr>
              <a:defRPr sz="2000">
                <a:solidFill>
                  <a:schemeClr val="tx1"/>
                </a:solidFill>
                <a:latin typeface="Times New Roman" charset="0"/>
                <a:ea typeface="Times New Roman" charset="0"/>
                <a:cs typeface="Times New Roman" charset="0"/>
              </a:defRPr>
            </a:lvl4pPr>
            <a:lvl5pPr>
              <a:defRPr sz="2000">
                <a:solidFill>
                  <a:schemeClr val="tx1"/>
                </a:solidFill>
                <a:latin typeface="Times New Roman" charset="0"/>
                <a:ea typeface="Times New Roman" charset="0"/>
                <a:cs typeface="Times New Roman" charset="0"/>
              </a:defRPr>
            </a:lvl5pPr>
            <a:lvl6pPr eaLnBrk="0" fontAlgn="base" hangingPunct="0">
              <a:spcBef>
                <a:spcPct val="20000"/>
              </a:spcBef>
              <a:spcAft>
                <a:spcPct val="0"/>
              </a:spcAft>
              <a:buChar char="»"/>
              <a:defRPr sz="2000">
                <a:solidFill>
                  <a:schemeClr val="tx1"/>
                </a:solidFill>
                <a:latin typeface="Times New Roman" charset="0"/>
                <a:ea typeface="Times New Roman" charset="0"/>
                <a:cs typeface="Times New Roman" charset="0"/>
              </a:defRPr>
            </a:lvl6pPr>
            <a:lvl7pPr eaLnBrk="0" fontAlgn="base" hangingPunct="0">
              <a:spcBef>
                <a:spcPct val="20000"/>
              </a:spcBef>
              <a:spcAft>
                <a:spcPct val="0"/>
              </a:spcAft>
              <a:buChar char="»"/>
              <a:defRPr sz="2000">
                <a:solidFill>
                  <a:schemeClr val="tx1"/>
                </a:solidFill>
                <a:latin typeface="Times New Roman" charset="0"/>
                <a:ea typeface="Times New Roman" charset="0"/>
                <a:cs typeface="Times New Roman" charset="0"/>
              </a:defRPr>
            </a:lvl7pPr>
            <a:lvl8pPr eaLnBrk="0" fontAlgn="base" hangingPunct="0">
              <a:spcBef>
                <a:spcPct val="20000"/>
              </a:spcBef>
              <a:spcAft>
                <a:spcPct val="0"/>
              </a:spcAft>
              <a:buChar char="»"/>
              <a:defRPr sz="2000">
                <a:solidFill>
                  <a:schemeClr val="tx1"/>
                </a:solidFill>
                <a:latin typeface="Times New Roman" charset="0"/>
                <a:ea typeface="Times New Roman" charset="0"/>
                <a:cs typeface="Times New Roman" charset="0"/>
              </a:defRPr>
            </a:lvl8pPr>
            <a:lvl9pPr eaLnBrk="0" fontAlgn="base" hangingPunct="0">
              <a:spcBef>
                <a:spcPct val="20000"/>
              </a:spcBef>
              <a:spcAft>
                <a:spcPct val="0"/>
              </a:spcAft>
              <a:buChar char="»"/>
              <a:defRPr sz="2000">
                <a:solidFill>
                  <a:schemeClr val="tx1"/>
                </a:solidFill>
                <a:latin typeface="Times New Roman" charset="0"/>
                <a:ea typeface="Times New Roman" charset="0"/>
                <a:cs typeface="Times New Roman" charset="0"/>
              </a:defRPr>
            </a:lvl9pPr>
          </a:lstStyle>
          <a:p>
            <a:pPr eaLnBrk="1" hangingPunct="1"/>
            <a:r>
              <a:rPr lang="en-US" sz="1600" b="1" dirty="0">
                <a:solidFill>
                  <a:srgbClr val="2D2DB9"/>
                </a:solidFill>
                <a:latin typeface="Arial" charset="0"/>
              </a:rPr>
              <a:t>Global Ocean Heat Content</a:t>
            </a:r>
          </a:p>
        </p:txBody>
      </p:sp>
      <p:sp>
        <p:nvSpPr>
          <p:cNvPr id="11" name="Text Box 1036"/>
          <p:cNvSpPr txBox="1">
            <a:spLocks noChangeArrowheads="1"/>
          </p:cNvSpPr>
          <p:nvPr/>
        </p:nvSpPr>
        <p:spPr bwMode="auto">
          <a:xfrm>
            <a:off x="5759450" y="5296062"/>
            <a:ext cx="30749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Times New Roman" charset="0"/>
                <a:ea typeface="ＭＳ Ｐゴシック" charset="0"/>
                <a:cs typeface="Times New Roman" charset="0"/>
              </a:defRPr>
            </a:lvl1pPr>
            <a:lvl2pPr>
              <a:defRPr sz="2800">
                <a:solidFill>
                  <a:schemeClr val="tx1"/>
                </a:solidFill>
                <a:latin typeface="Times New Roman" charset="0"/>
                <a:ea typeface="Times New Roman" charset="0"/>
                <a:cs typeface="Times New Roman" charset="0"/>
              </a:defRPr>
            </a:lvl2pPr>
            <a:lvl3pPr>
              <a:defRPr sz="2400">
                <a:solidFill>
                  <a:schemeClr val="tx1"/>
                </a:solidFill>
                <a:latin typeface="Times New Roman" charset="0"/>
                <a:ea typeface="Times New Roman" charset="0"/>
                <a:cs typeface="Times New Roman" charset="0"/>
              </a:defRPr>
            </a:lvl3pPr>
            <a:lvl4pPr>
              <a:defRPr sz="2000">
                <a:solidFill>
                  <a:schemeClr val="tx1"/>
                </a:solidFill>
                <a:latin typeface="Times New Roman" charset="0"/>
                <a:ea typeface="Times New Roman" charset="0"/>
                <a:cs typeface="Times New Roman" charset="0"/>
              </a:defRPr>
            </a:lvl4pPr>
            <a:lvl5pPr>
              <a:defRPr sz="2000">
                <a:solidFill>
                  <a:schemeClr val="tx1"/>
                </a:solidFill>
                <a:latin typeface="Times New Roman" charset="0"/>
                <a:ea typeface="Times New Roman" charset="0"/>
                <a:cs typeface="Times New Roman" charset="0"/>
              </a:defRPr>
            </a:lvl5pPr>
            <a:lvl6pPr eaLnBrk="0" fontAlgn="base" hangingPunct="0">
              <a:spcBef>
                <a:spcPct val="20000"/>
              </a:spcBef>
              <a:spcAft>
                <a:spcPct val="0"/>
              </a:spcAft>
              <a:buChar char="»"/>
              <a:defRPr sz="2000">
                <a:solidFill>
                  <a:schemeClr val="tx1"/>
                </a:solidFill>
                <a:latin typeface="Times New Roman" charset="0"/>
                <a:ea typeface="Times New Roman" charset="0"/>
                <a:cs typeface="Times New Roman" charset="0"/>
              </a:defRPr>
            </a:lvl6pPr>
            <a:lvl7pPr eaLnBrk="0" fontAlgn="base" hangingPunct="0">
              <a:spcBef>
                <a:spcPct val="20000"/>
              </a:spcBef>
              <a:spcAft>
                <a:spcPct val="0"/>
              </a:spcAft>
              <a:buChar char="»"/>
              <a:defRPr sz="2000">
                <a:solidFill>
                  <a:schemeClr val="tx1"/>
                </a:solidFill>
                <a:latin typeface="Times New Roman" charset="0"/>
                <a:ea typeface="Times New Roman" charset="0"/>
                <a:cs typeface="Times New Roman" charset="0"/>
              </a:defRPr>
            </a:lvl7pPr>
            <a:lvl8pPr eaLnBrk="0" fontAlgn="base" hangingPunct="0">
              <a:spcBef>
                <a:spcPct val="20000"/>
              </a:spcBef>
              <a:spcAft>
                <a:spcPct val="0"/>
              </a:spcAft>
              <a:buChar char="»"/>
              <a:defRPr sz="2000">
                <a:solidFill>
                  <a:schemeClr val="tx1"/>
                </a:solidFill>
                <a:latin typeface="Times New Roman" charset="0"/>
                <a:ea typeface="Times New Roman" charset="0"/>
                <a:cs typeface="Times New Roman" charset="0"/>
              </a:defRPr>
            </a:lvl8pPr>
            <a:lvl9pPr eaLnBrk="0" fontAlgn="base" hangingPunct="0">
              <a:spcBef>
                <a:spcPct val="20000"/>
              </a:spcBef>
              <a:spcAft>
                <a:spcPct val="0"/>
              </a:spcAft>
              <a:buChar char="»"/>
              <a:defRPr sz="2000">
                <a:solidFill>
                  <a:schemeClr val="tx1"/>
                </a:solidFill>
                <a:latin typeface="Times New Roman" charset="0"/>
                <a:ea typeface="Times New Roman" charset="0"/>
                <a:cs typeface="Times New Roman" charset="0"/>
              </a:defRPr>
            </a:lvl9pPr>
          </a:lstStyle>
          <a:p>
            <a:pPr eaLnBrk="1" hangingPunct="1"/>
            <a:r>
              <a:rPr lang="en-US" sz="1600" b="1">
                <a:solidFill>
                  <a:srgbClr val="CC0000"/>
                </a:solidFill>
                <a:latin typeface="Arial" charset="0"/>
              </a:rPr>
              <a:t>trend 2005-2012: 0.5±0.1 Wm</a:t>
            </a:r>
            <a:r>
              <a:rPr lang="en-US" sz="1600" b="1" baseline="30000">
                <a:solidFill>
                  <a:srgbClr val="CC0000"/>
                </a:solidFill>
                <a:latin typeface="Arial" charset="0"/>
              </a:rPr>
              <a:t>-2</a:t>
            </a:r>
          </a:p>
        </p:txBody>
      </p:sp>
      <p:sp>
        <p:nvSpPr>
          <p:cNvPr id="12" name="Rectangle 11"/>
          <p:cNvSpPr/>
          <p:nvPr/>
        </p:nvSpPr>
        <p:spPr>
          <a:xfrm>
            <a:off x="3124033" y="6029492"/>
            <a:ext cx="6019967" cy="27257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6277485" y="6029492"/>
            <a:ext cx="2843747" cy="338554"/>
          </a:xfrm>
          <a:prstGeom prst="rect">
            <a:avLst/>
          </a:prstGeom>
          <a:noFill/>
        </p:spPr>
        <p:txBody>
          <a:bodyPr wrap="none" rtlCol="0">
            <a:spAutoFit/>
          </a:bodyPr>
          <a:lstStyle/>
          <a:p>
            <a:r>
              <a:rPr lang="en-US" sz="1600" dirty="0">
                <a:solidFill>
                  <a:srgbClr val="000090"/>
                </a:solidFill>
                <a:latin typeface="Arial"/>
                <a:cs typeface="Arial"/>
              </a:rPr>
              <a:t>v</a:t>
            </a:r>
            <a:r>
              <a:rPr lang="en-US" sz="1600" dirty="0" smtClean="0">
                <a:solidFill>
                  <a:srgbClr val="000090"/>
                </a:solidFill>
                <a:latin typeface="Arial"/>
                <a:cs typeface="Arial"/>
              </a:rPr>
              <a:t>on Schuckmann et al., 2014</a:t>
            </a:r>
            <a:endParaRPr lang="en-US" sz="1600" dirty="0">
              <a:solidFill>
                <a:srgbClr val="000090"/>
              </a:solidFill>
              <a:latin typeface="Arial"/>
              <a:cs typeface="Arial"/>
            </a:endParaRPr>
          </a:p>
        </p:txBody>
      </p:sp>
      <p:sp>
        <p:nvSpPr>
          <p:cNvPr id="14" name="TextBox 13"/>
          <p:cNvSpPr txBox="1"/>
          <p:nvPr/>
        </p:nvSpPr>
        <p:spPr>
          <a:xfrm>
            <a:off x="144463" y="151662"/>
            <a:ext cx="7214572" cy="369332"/>
          </a:xfrm>
          <a:prstGeom prst="rect">
            <a:avLst/>
          </a:prstGeom>
          <a:noFill/>
        </p:spPr>
        <p:txBody>
          <a:bodyPr wrap="none" rtlCol="0">
            <a:spAutoFit/>
          </a:bodyPr>
          <a:lstStyle/>
          <a:p>
            <a:r>
              <a:rPr lang="en-US" b="1" dirty="0" smtClean="0">
                <a:solidFill>
                  <a:schemeClr val="accent3">
                    <a:lumMod val="20000"/>
                    <a:lumOff val="80000"/>
                  </a:schemeClr>
                </a:solidFill>
                <a:latin typeface="Arial"/>
                <a:cs typeface="Arial"/>
              </a:rPr>
              <a:t>1. a </a:t>
            </a:r>
            <a:r>
              <a:rPr lang="en-US" b="1" dirty="0">
                <a:solidFill>
                  <a:schemeClr val="accent3">
                    <a:lumMod val="20000"/>
                    <a:lumOff val="80000"/>
                  </a:schemeClr>
                </a:solidFill>
                <a:latin typeface="Arial"/>
                <a:cs typeface="Arial"/>
              </a:rPr>
              <a:t>reference estimates of box mean temporal changes for OHC</a:t>
            </a:r>
          </a:p>
        </p:txBody>
      </p:sp>
      <p:pic>
        <p:nvPicPr>
          <p:cNvPr id="3" name="Picture 2"/>
          <p:cNvPicPr>
            <a:picLocks noChangeAspect="1"/>
          </p:cNvPicPr>
          <p:nvPr/>
        </p:nvPicPr>
        <p:blipFill>
          <a:blip r:embed="rId3"/>
          <a:stretch>
            <a:fillRect/>
          </a:stretch>
        </p:blipFill>
        <p:spPr>
          <a:xfrm>
            <a:off x="3124033" y="1056973"/>
            <a:ext cx="1981200" cy="1092200"/>
          </a:xfrm>
          <a:prstGeom prst="rect">
            <a:avLst/>
          </a:prstGeom>
        </p:spPr>
      </p:pic>
      <p:sp>
        <p:nvSpPr>
          <p:cNvPr id="15" name="TextBox 14"/>
          <p:cNvSpPr txBox="1"/>
          <p:nvPr/>
        </p:nvSpPr>
        <p:spPr>
          <a:xfrm>
            <a:off x="144463" y="1056973"/>
            <a:ext cx="2536196" cy="707886"/>
          </a:xfrm>
          <a:prstGeom prst="rect">
            <a:avLst/>
          </a:prstGeom>
          <a:noFill/>
        </p:spPr>
        <p:txBody>
          <a:bodyPr wrap="none" rtlCol="0">
            <a:spAutoFit/>
          </a:bodyPr>
          <a:lstStyle/>
          <a:p>
            <a:r>
              <a:rPr lang="en-US" sz="2000" b="1" dirty="0" smtClean="0">
                <a:solidFill>
                  <a:srgbClr val="008000"/>
                </a:solidFill>
                <a:latin typeface="Arial"/>
                <a:cs typeface="Arial"/>
              </a:rPr>
              <a:t>In situ data source:</a:t>
            </a:r>
          </a:p>
          <a:p>
            <a:r>
              <a:rPr lang="en-US" sz="2000" b="1" dirty="0" smtClean="0">
                <a:solidFill>
                  <a:srgbClr val="008000"/>
                </a:solidFill>
                <a:latin typeface="Arial"/>
                <a:cs typeface="Arial"/>
              </a:rPr>
              <a:t>CORA dataset </a:t>
            </a:r>
            <a:endParaRPr lang="en-US" sz="2000" b="1" dirty="0">
              <a:solidFill>
                <a:srgbClr val="008000"/>
              </a:solidFill>
              <a:latin typeface="Arial"/>
              <a:cs typeface="Arial"/>
            </a:endParaRPr>
          </a:p>
        </p:txBody>
      </p:sp>
      <p:sp>
        <p:nvSpPr>
          <p:cNvPr id="16" name="TextBox 15"/>
          <p:cNvSpPr txBox="1"/>
          <p:nvPr/>
        </p:nvSpPr>
        <p:spPr>
          <a:xfrm>
            <a:off x="144463" y="3616487"/>
            <a:ext cx="2318308" cy="707886"/>
          </a:xfrm>
          <a:prstGeom prst="rect">
            <a:avLst/>
          </a:prstGeom>
          <a:noFill/>
        </p:spPr>
        <p:txBody>
          <a:bodyPr wrap="square" rtlCol="0">
            <a:spAutoFit/>
          </a:bodyPr>
          <a:lstStyle/>
          <a:p>
            <a:r>
              <a:rPr lang="en-US" sz="2000" b="1" dirty="0" smtClean="0">
                <a:solidFill>
                  <a:srgbClr val="008000"/>
                </a:solidFill>
                <a:latin typeface="Arial"/>
                <a:cs typeface="Arial"/>
              </a:rPr>
              <a:t>Method for OHC calculation:</a:t>
            </a:r>
            <a:endParaRPr lang="en-US" sz="2000" b="1" dirty="0">
              <a:solidFill>
                <a:srgbClr val="008000"/>
              </a:solidFill>
              <a:latin typeface="Arial"/>
              <a:cs typeface="Arial"/>
            </a:endParaRPr>
          </a:p>
        </p:txBody>
      </p:sp>
    </p:spTree>
    <p:extLst>
      <p:ext uri="{BB962C8B-B14F-4D97-AF65-F5344CB8AC3E}">
        <p14:creationId xmlns:p14="http://schemas.microsoft.com/office/powerpoint/2010/main" val="130177163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ChangeArrowheads="1"/>
          </p:cNvSpPr>
          <p:nvPr/>
        </p:nvSpPr>
        <p:spPr bwMode="auto">
          <a:xfrm>
            <a:off x="533400" y="4572000"/>
            <a:ext cx="8077200" cy="685800"/>
          </a:xfrm>
          <a:prstGeom prst="rect">
            <a:avLst/>
          </a:prstGeom>
          <a:solidFill>
            <a:srgbClr val="CCCCFF">
              <a:alpha val="50000"/>
            </a:srgbClr>
          </a:solidFill>
          <a:ln w="19080" cap="sq">
            <a:solidFill>
              <a:srgbClr val="003366"/>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9218" name="Rectangle 2"/>
          <p:cNvSpPr>
            <a:spLocks noChangeArrowheads="1"/>
          </p:cNvSpPr>
          <p:nvPr/>
        </p:nvSpPr>
        <p:spPr bwMode="auto">
          <a:xfrm>
            <a:off x="533400" y="838200"/>
            <a:ext cx="8077200" cy="1143000"/>
          </a:xfrm>
          <a:prstGeom prst="rect">
            <a:avLst/>
          </a:prstGeom>
          <a:solidFill>
            <a:srgbClr val="CCCCFF">
              <a:alpha val="50000"/>
            </a:srgbClr>
          </a:solidFill>
          <a:ln w="19080" cap="sq">
            <a:solidFill>
              <a:srgbClr val="003366"/>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9221" name="Text Box 5"/>
          <p:cNvSpPr txBox="1">
            <a:spLocks noChangeArrowheads="1"/>
          </p:cNvSpPr>
          <p:nvPr/>
        </p:nvSpPr>
        <p:spPr bwMode="auto">
          <a:xfrm>
            <a:off x="838200" y="1143000"/>
            <a:ext cx="7199313" cy="509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Times New Roman"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Times New Roman"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Times New Roman"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Times New Roman"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Times New Roman" charset="0"/>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Times New Roman" charset="0"/>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Times New Roman" charset="0"/>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Times New Roman" charset="0"/>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Times New Roman" charset="0"/>
              </a:defRPr>
            </a:lvl9pPr>
          </a:lstStyle>
          <a:p>
            <a:pPr eaLnBrk="1" hangingPunct="1">
              <a:buClrTx/>
              <a:buFontTx/>
              <a:buNone/>
            </a:pPr>
            <a:r>
              <a:rPr lang="en-US" b="1"/>
              <a:t>SL</a:t>
            </a:r>
            <a:r>
              <a:rPr lang="en-US" b="1" baseline="-25000"/>
              <a:t>steric</a:t>
            </a:r>
            <a:r>
              <a:rPr lang="en-US" b="1">
                <a:solidFill>
                  <a:srgbClr val="CC0000"/>
                </a:solidFill>
              </a:rPr>
              <a:t>(Argo)</a:t>
            </a:r>
            <a:r>
              <a:rPr lang="en-US" b="1"/>
              <a:t>     + </a:t>
            </a:r>
            <a:r>
              <a:rPr lang="en-US" b="1">
                <a:solidFill>
                  <a:srgbClr val="003366"/>
                </a:solidFill>
              </a:rPr>
              <a:t>SL</a:t>
            </a:r>
            <a:r>
              <a:rPr lang="en-US" b="1" baseline="-25000">
                <a:solidFill>
                  <a:srgbClr val="003366"/>
                </a:solidFill>
              </a:rPr>
              <a:t>res</a:t>
            </a:r>
            <a:r>
              <a:rPr lang="en-US" b="1">
                <a:solidFill>
                  <a:srgbClr val="003366"/>
                </a:solidFill>
              </a:rPr>
              <a:t> </a:t>
            </a:r>
            <a:r>
              <a:rPr lang="en-US" b="1"/>
              <a:t>    =        SL</a:t>
            </a:r>
            <a:r>
              <a:rPr lang="en-US" b="1" baseline="-25000"/>
              <a:t>total</a:t>
            </a:r>
            <a:r>
              <a:rPr lang="en-US" b="1"/>
              <a:t>        –          SL</a:t>
            </a:r>
            <a:r>
              <a:rPr lang="en-US" b="1" baseline="-25000"/>
              <a:t>mass</a:t>
            </a:r>
          </a:p>
        </p:txBody>
      </p:sp>
      <p:pic>
        <p:nvPicPr>
          <p:cNvPr id="922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2209800"/>
            <a:ext cx="1739900" cy="14351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9223"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0" y="2195513"/>
            <a:ext cx="1752600" cy="13890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9224"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2209800"/>
            <a:ext cx="1524000" cy="1447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9225" name="Text Box 9"/>
          <p:cNvSpPr txBox="1">
            <a:spLocks noChangeArrowheads="1"/>
          </p:cNvSpPr>
          <p:nvPr/>
        </p:nvSpPr>
        <p:spPr bwMode="auto">
          <a:xfrm>
            <a:off x="698500" y="3657600"/>
            <a:ext cx="7905750" cy="642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Times New Roman"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Times New Roman"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Times New Roman"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Times New Roman"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Times New Roman" charset="0"/>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Times New Roman" charset="0"/>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Times New Roman" charset="0"/>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Times New Roman" charset="0"/>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Times New Roman" charset="0"/>
              </a:defRPr>
            </a:lvl9pPr>
          </a:lstStyle>
          <a:p>
            <a:pPr eaLnBrk="1" hangingPunct="1">
              <a:buClrTx/>
              <a:buFontTx/>
              <a:buNone/>
            </a:pPr>
            <a:r>
              <a:rPr lang="en-US" sz="1800" b="1">
                <a:latin typeface="Arial" charset="0"/>
              </a:rPr>
              <a:t>     Argo: 		                       Altimetrie: 	               GRACE:</a:t>
            </a:r>
          </a:p>
          <a:p>
            <a:pPr eaLnBrk="1" hangingPunct="1">
              <a:buClrTx/>
              <a:buFontTx/>
              <a:buNone/>
            </a:pPr>
            <a:r>
              <a:rPr lang="en-US" sz="1800" b="1">
                <a:latin typeface="Arial" charset="0"/>
              </a:rPr>
              <a:t>  2000-2012		                       1993-2012  	             2002-2012</a:t>
            </a:r>
          </a:p>
        </p:txBody>
      </p:sp>
      <p:sp>
        <p:nvSpPr>
          <p:cNvPr id="9226" name="Line 10"/>
          <p:cNvSpPr>
            <a:spLocks noChangeShapeType="1"/>
          </p:cNvSpPr>
          <p:nvPr/>
        </p:nvSpPr>
        <p:spPr bwMode="auto">
          <a:xfrm>
            <a:off x="1447800" y="1981200"/>
            <a:ext cx="1588" cy="152400"/>
          </a:xfrm>
          <a:prstGeom prst="line">
            <a:avLst/>
          </a:prstGeom>
          <a:noFill/>
          <a:ln w="19080" cap="sq">
            <a:solidFill>
              <a:srgbClr val="003366"/>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9227" name="Line 11"/>
          <p:cNvSpPr>
            <a:spLocks noChangeShapeType="1"/>
          </p:cNvSpPr>
          <p:nvPr/>
        </p:nvSpPr>
        <p:spPr bwMode="auto">
          <a:xfrm>
            <a:off x="5410200" y="1981200"/>
            <a:ext cx="1588" cy="152400"/>
          </a:xfrm>
          <a:prstGeom prst="line">
            <a:avLst/>
          </a:prstGeom>
          <a:noFill/>
          <a:ln w="19080" cap="sq">
            <a:solidFill>
              <a:srgbClr val="003366"/>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9228" name="Line 12"/>
          <p:cNvSpPr>
            <a:spLocks noChangeShapeType="1"/>
          </p:cNvSpPr>
          <p:nvPr/>
        </p:nvSpPr>
        <p:spPr bwMode="auto">
          <a:xfrm>
            <a:off x="7620000" y="1981200"/>
            <a:ext cx="1588" cy="152400"/>
          </a:xfrm>
          <a:prstGeom prst="line">
            <a:avLst/>
          </a:prstGeom>
          <a:noFill/>
          <a:ln w="19080" cap="sq">
            <a:solidFill>
              <a:srgbClr val="003366"/>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9229" name="Rectangle 13"/>
          <p:cNvSpPr>
            <a:spLocks noChangeArrowheads="1"/>
          </p:cNvSpPr>
          <p:nvPr/>
        </p:nvSpPr>
        <p:spPr bwMode="auto">
          <a:xfrm>
            <a:off x="2362200" y="2133600"/>
            <a:ext cx="2133600" cy="2286000"/>
          </a:xfrm>
          <a:prstGeom prst="rect">
            <a:avLst/>
          </a:prstGeom>
          <a:solidFill>
            <a:srgbClr val="CCCCFF">
              <a:alpha val="50000"/>
            </a:srgbClr>
          </a:solidFill>
          <a:ln w="19080" cap="sq">
            <a:solidFill>
              <a:srgbClr val="003366"/>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9230" name="Line 14"/>
          <p:cNvSpPr>
            <a:spLocks noChangeShapeType="1"/>
          </p:cNvSpPr>
          <p:nvPr/>
        </p:nvSpPr>
        <p:spPr bwMode="auto">
          <a:xfrm>
            <a:off x="3429000" y="1981200"/>
            <a:ext cx="1588" cy="152400"/>
          </a:xfrm>
          <a:prstGeom prst="line">
            <a:avLst/>
          </a:prstGeom>
          <a:noFill/>
          <a:ln w="19080" cap="sq">
            <a:solidFill>
              <a:srgbClr val="003366"/>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9231" name="Text Box 15"/>
          <p:cNvSpPr txBox="1">
            <a:spLocks noChangeArrowheads="1"/>
          </p:cNvSpPr>
          <p:nvPr/>
        </p:nvSpPr>
        <p:spPr bwMode="auto">
          <a:xfrm>
            <a:off x="2362200" y="2130425"/>
            <a:ext cx="2209800" cy="2289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Times New Roman"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Times New Roman"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Times New Roman"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Times New Roman"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Times New Roman" charset="0"/>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Times New Roman" charset="0"/>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Times New Roman" charset="0"/>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Times New Roman" charset="0"/>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Times New Roman" charset="0"/>
              </a:defRPr>
            </a:lvl9pPr>
          </a:lstStyle>
          <a:p>
            <a:pPr algn="ctr" eaLnBrk="1" hangingPunct="1">
              <a:buClrTx/>
              <a:buFontTx/>
              <a:buNone/>
            </a:pPr>
            <a:r>
              <a:rPr lang="en-US" sz="1800" b="1">
                <a:solidFill>
                  <a:srgbClr val="003366"/>
                </a:solidFill>
                <a:latin typeface="Arial" charset="0"/>
              </a:rPr>
              <a:t>Changes below Argo depths</a:t>
            </a:r>
          </a:p>
          <a:p>
            <a:pPr algn="ctr" eaLnBrk="1" hangingPunct="1">
              <a:buClrTx/>
              <a:buFontTx/>
              <a:buNone/>
            </a:pPr>
            <a:r>
              <a:rPr lang="en-US" sz="1800" b="1">
                <a:solidFill>
                  <a:srgbClr val="003366"/>
                </a:solidFill>
                <a:latin typeface="Arial" charset="0"/>
              </a:rPr>
              <a:t>&amp; </a:t>
            </a:r>
          </a:p>
          <a:p>
            <a:pPr algn="ctr" eaLnBrk="1" hangingPunct="1">
              <a:buClrTx/>
              <a:buFontTx/>
              <a:buNone/>
            </a:pPr>
            <a:r>
              <a:rPr lang="en-US" sz="1800" b="1">
                <a:solidFill>
                  <a:srgbClr val="003366"/>
                </a:solidFill>
                <a:latin typeface="Arial" charset="0"/>
              </a:rPr>
              <a:t>Estimation errors (sampling and processing issues, systematic biases)</a:t>
            </a:r>
          </a:p>
        </p:txBody>
      </p:sp>
      <p:sp>
        <p:nvSpPr>
          <p:cNvPr id="9232" name="Text Box 16"/>
          <p:cNvSpPr txBox="1">
            <a:spLocks noChangeArrowheads="1"/>
          </p:cNvSpPr>
          <p:nvPr/>
        </p:nvSpPr>
        <p:spPr bwMode="auto">
          <a:xfrm>
            <a:off x="762000" y="4616450"/>
            <a:ext cx="7513638" cy="642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Times New Roman"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Times New Roman"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Times New Roman"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Times New Roman"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Times New Roman" charset="0"/>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Times New Roman" charset="0"/>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Times New Roman" charset="0"/>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Times New Roman" charset="0"/>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Times New Roman" charset="0"/>
              </a:defRPr>
            </a:lvl9pPr>
          </a:lstStyle>
          <a:p>
            <a:pPr algn="ctr" eaLnBrk="1" hangingPunct="1">
              <a:buClrTx/>
              <a:buFontTx/>
              <a:buNone/>
            </a:pPr>
            <a:r>
              <a:rPr lang="en-US" sz="1800">
                <a:latin typeface="Arial" charset="0"/>
              </a:rPr>
              <a:t>Overlapping time window for global and re-qualified data 2005-2010: Methods developed for global estimations</a:t>
            </a:r>
          </a:p>
        </p:txBody>
      </p:sp>
      <p:sp>
        <p:nvSpPr>
          <p:cNvPr id="9233" name="Line 17"/>
          <p:cNvSpPr>
            <a:spLocks noChangeShapeType="1"/>
          </p:cNvSpPr>
          <p:nvPr/>
        </p:nvSpPr>
        <p:spPr bwMode="auto">
          <a:xfrm>
            <a:off x="1447800" y="4343400"/>
            <a:ext cx="1588" cy="228600"/>
          </a:xfrm>
          <a:prstGeom prst="line">
            <a:avLst/>
          </a:prstGeom>
          <a:noFill/>
          <a:ln w="19080" cap="sq">
            <a:solidFill>
              <a:srgbClr val="003366"/>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9234" name="Line 18"/>
          <p:cNvSpPr>
            <a:spLocks noChangeShapeType="1"/>
          </p:cNvSpPr>
          <p:nvPr/>
        </p:nvSpPr>
        <p:spPr bwMode="auto">
          <a:xfrm>
            <a:off x="5410200" y="4343400"/>
            <a:ext cx="1588" cy="228600"/>
          </a:xfrm>
          <a:prstGeom prst="line">
            <a:avLst/>
          </a:prstGeom>
          <a:noFill/>
          <a:ln w="19080" cap="sq">
            <a:solidFill>
              <a:srgbClr val="003366"/>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9235" name="Line 19"/>
          <p:cNvSpPr>
            <a:spLocks noChangeShapeType="1"/>
          </p:cNvSpPr>
          <p:nvPr/>
        </p:nvSpPr>
        <p:spPr bwMode="auto">
          <a:xfrm>
            <a:off x="7620000" y="4343400"/>
            <a:ext cx="1588" cy="228600"/>
          </a:xfrm>
          <a:prstGeom prst="line">
            <a:avLst/>
          </a:prstGeom>
          <a:noFill/>
          <a:ln w="19080" cap="sq">
            <a:solidFill>
              <a:srgbClr val="003366"/>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9236" name="Text Box 20"/>
          <p:cNvSpPr txBox="1">
            <a:spLocks noChangeArrowheads="1"/>
          </p:cNvSpPr>
          <p:nvPr/>
        </p:nvSpPr>
        <p:spPr bwMode="auto">
          <a:xfrm>
            <a:off x="533400" y="5514975"/>
            <a:ext cx="2133600" cy="917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Times New Roman"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Times New Roman"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Times New Roman"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Times New Roman"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Times New Roman" charset="0"/>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Times New Roman" charset="0"/>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Times New Roman" charset="0"/>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Times New Roman" charset="0"/>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Times New Roman" charset="0"/>
              </a:defRPr>
            </a:lvl9pPr>
          </a:lstStyle>
          <a:p>
            <a:pPr eaLnBrk="1" hangingPunct="1">
              <a:buClrTx/>
              <a:buFontTx/>
              <a:buNone/>
            </a:pPr>
            <a:r>
              <a:rPr lang="en-US" sz="1800" b="1">
                <a:latin typeface="Arial" charset="0"/>
              </a:rPr>
              <a:t>von Schuckmann and Le Traon, 2011</a:t>
            </a:r>
          </a:p>
        </p:txBody>
      </p:sp>
      <p:sp>
        <p:nvSpPr>
          <p:cNvPr id="9237" name="Text Box 21"/>
          <p:cNvSpPr txBox="1">
            <a:spLocks noChangeArrowheads="1"/>
          </p:cNvSpPr>
          <p:nvPr/>
        </p:nvSpPr>
        <p:spPr bwMode="auto">
          <a:xfrm>
            <a:off x="4495800" y="5561013"/>
            <a:ext cx="2133600" cy="917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Times New Roman"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Times New Roman"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Times New Roman"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Times New Roman"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Times New Roman" charset="0"/>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Times New Roman" charset="0"/>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Times New Roman" charset="0"/>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Times New Roman" charset="0"/>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Times New Roman" charset="0"/>
              </a:defRPr>
            </a:lvl9pPr>
          </a:lstStyle>
          <a:p>
            <a:pPr eaLnBrk="1" hangingPunct="1">
              <a:buClrTx/>
              <a:buFontTx/>
              <a:buNone/>
            </a:pPr>
            <a:r>
              <a:rPr lang="en-US" sz="1800" b="1">
                <a:latin typeface="Arial" charset="0"/>
              </a:rPr>
              <a:t>Averaged DM gridded product, AVISO</a:t>
            </a:r>
          </a:p>
        </p:txBody>
      </p:sp>
      <p:sp>
        <p:nvSpPr>
          <p:cNvPr id="9238" name="Text Box 22"/>
          <p:cNvSpPr txBox="1">
            <a:spLocks noChangeArrowheads="1"/>
          </p:cNvSpPr>
          <p:nvPr/>
        </p:nvSpPr>
        <p:spPr bwMode="auto">
          <a:xfrm>
            <a:off x="6934200" y="5562600"/>
            <a:ext cx="2133600" cy="642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Times New Roman"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Times New Roman"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Times New Roman"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Times New Roman"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Times New Roman" charset="0"/>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Times New Roman" charset="0"/>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Times New Roman" charset="0"/>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Times New Roman" charset="0"/>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Times New Roman" charset="0"/>
              </a:defRPr>
            </a:lvl9pPr>
          </a:lstStyle>
          <a:p>
            <a:pPr eaLnBrk="1" hangingPunct="1">
              <a:buClrTx/>
              <a:buFontTx/>
              <a:buNone/>
            </a:pPr>
            <a:r>
              <a:rPr lang="en-US" sz="1800" b="1">
                <a:latin typeface="Arial" charset="0"/>
              </a:rPr>
              <a:t>Chambers and Schr</a:t>
            </a:r>
            <a:r>
              <a:rPr lang="en-US" sz="1800" b="1">
                <a:latin typeface="Arial" charset="0"/>
                <a:cs typeface="Arial" charset="0"/>
              </a:rPr>
              <a:t>ö</a:t>
            </a:r>
            <a:r>
              <a:rPr lang="en-US" sz="1800" b="1">
                <a:latin typeface="Arial" charset="0"/>
              </a:rPr>
              <a:t>ter, 2011</a:t>
            </a:r>
          </a:p>
        </p:txBody>
      </p:sp>
      <p:sp>
        <p:nvSpPr>
          <p:cNvPr id="9239" name="Line 23"/>
          <p:cNvSpPr>
            <a:spLocks noChangeShapeType="1"/>
          </p:cNvSpPr>
          <p:nvPr/>
        </p:nvSpPr>
        <p:spPr bwMode="auto">
          <a:xfrm>
            <a:off x="1371600" y="5257800"/>
            <a:ext cx="1588" cy="228600"/>
          </a:xfrm>
          <a:prstGeom prst="line">
            <a:avLst/>
          </a:prstGeom>
          <a:noFill/>
          <a:ln w="19080" cap="sq">
            <a:solidFill>
              <a:srgbClr val="003366"/>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9240" name="Line 24"/>
          <p:cNvSpPr>
            <a:spLocks noChangeShapeType="1"/>
          </p:cNvSpPr>
          <p:nvPr/>
        </p:nvSpPr>
        <p:spPr bwMode="auto">
          <a:xfrm>
            <a:off x="5486400" y="5257800"/>
            <a:ext cx="1588" cy="228600"/>
          </a:xfrm>
          <a:prstGeom prst="line">
            <a:avLst/>
          </a:prstGeom>
          <a:noFill/>
          <a:ln w="19080" cap="sq">
            <a:solidFill>
              <a:srgbClr val="003366"/>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9241" name="Line 25"/>
          <p:cNvSpPr>
            <a:spLocks noChangeShapeType="1"/>
          </p:cNvSpPr>
          <p:nvPr/>
        </p:nvSpPr>
        <p:spPr bwMode="auto">
          <a:xfrm>
            <a:off x="7620000" y="5257800"/>
            <a:ext cx="1588" cy="228600"/>
          </a:xfrm>
          <a:prstGeom prst="line">
            <a:avLst/>
          </a:prstGeom>
          <a:noFill/>
          <a:ln w="19080" cap="sq">
            <a:solidFill>
              <a:srgbClr val="003366"/>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7" name="Rectangle 26"/>
          <p:cNvSpPr/>
          <p:nvPr/>
        </p:nvSpPr>
        <p:spPr>
          <a:xfrm>
            <a:off x="0" y="1"/>
            <a:ext cx="9144000" cy="672658"/>
          </a:xfrm>
          <a:prstGeom prst="rect">
            <a:avLst/>
          </a:prstGeom>
          <a:solidFill>
            <a:schemeClr val="accent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TextBox 28"/>
          <p:cNvSpPr txBox="1"/>
          <p:nvPr/>
        </p:nvSpPr>
        <p:spPr>
          <a:xfrm>
            <a:off x="144463" y="151662"/>
            <a:ext cx="7214572" cy="369332"/>
          </a:xfrm>
          <a:prstGeom prst="rect">
            <a:avLst/>
          </a:prstGeom>
          <a:noFill/>
        </p:spPr>
        <p:txBody>
          <a:bodyPr wrap="none" rtlCol="0">
            <a:spAutoFit/>
          </a:bodyPr>
          <a:lstStyle/>
          <a:p>
            <a:r>
              <a:rPr lang="en-US" b="1" dirty="0" smtClean="0">
                <a:solidFill>
                  <a:schemeClr val="accent3">
                    <a:lumMod val="20000"/>
                    <a:lumOff val="80000"/>
                  </a:schemeClr>
                </a:solidFill>
                <a:latin typeface="Arial"/>
                <a:cs typeface="Arial"/>
              </a:rPr>
              <a:t>1. a </a:t>
            </a:r>
            <a:r>
              <a:rPr lang="en-US" b="1" dirty="0">
                <a:solidFill>
                  <a:schemeClr val="accent3">
                    <a:lumMod val="20000"/>
                    <a:lumOff val="80000"/>
                  </a:schemeClr>
                </a:solidFill>
                <a:latin typeface="Arial"/>
                <a:cs typeface="Arial"/>
              </a:rPr>
              <a:t>reference estimates of box mean temporal changes for OHC</a:t>
            </a:r>
          </a:p>
        </p:txBody>
      </p:sp>
    </p:spTree>
    <p:extLst>
      <p:ext uri="{BB962C8B-B14F-4D97-AF65-F5344CB8AC3E}">
        <p14:creationId xmlns:p14="http://schemas.microsoft.com/office/powerpoint/2010/main" val="3999320001"/>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U:\HOAPS-3.2_CLIMATE_1988-2008_LAT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1" y="784576"/>
            <a:ext cx="3260991" cy="2520280"/>
          </a:xfrm>
          <a:prstGeom prst="rect">
            <a:avLst/>
          </a:prstGeom>
          <a:noFill/>
          <a:extLst>
            <a:ext uri="{909E8E84-426E-40dd-AFC4-6F175D3DCCD1}">
              <a14:hiddenFill xmlns:a14="http://schemas.microsoft.com/office/drawing/2010/main">
                <a:solidFill>
                  <a:srgbClr val="FFFFFF"/>
                </a:solidFill>
              </a14:hiddenFill>
            </a:ext>
          </a:extLst>
        </p:spPr>
      </p:pic>
      <p:sp>
        <p:nvSpPr>
          <p:cNvPr id="4" name="Textfeld 3"/>
          <p:cNvSpPr txBox="1"/>
          <p:nvPr/>
        </p:nvSpPr>
        <p:spPr>
          <a:xfrm>
            <a:off x="3762218" y="928592"/>
            <a:ext cx="4968552" cy="2862322"/>
          </a:xfrm>
          <a:prstGeom prst="rect">
            <a:avLst/>
          </a:prstGeom>
          <a:noFill/>
        </p:spPr>
        <p:txBody>
          <a:bodyPr wrap="square" rtlCol="0">
            <a:spAutoFit/>
          </a:bodyPr>
          <a:lstStyle/>
          <a:p>
            <a:r>
              <a:rPr lang="de-DE" b="1" u="sng" dirty="0" smtClean="0"/>
              <a:t>Turbulent </a:t>
            </a:r>
            <a:r>
              <a:rPr lang="de-DE" b="1" u="sng" dirty="0" err="1" smtClean="0"/>
              <a:t>Flux</a:t>
            </a:r>
            <a:r>
              <a:rPr lang="de-DE" b="1" u="sng" dirty="0" smtClean="0"/>
              <a:t> Data Sets</a:t>
            </a:r>
          </a:p>
          <a:p>
            <a:r>
              <a:rPr lang="de-DE" u="sng" dirty="0" err="1" smtClean="0"/>
              <a:t>Satellite</a:t>
            </a:r>
            <a:r>
              <a:rPr lang="de-DE" u="sng" dirty="0" smtClean="0"/>
              <a:t>:</a:t>
            </a:r>
          </a:p>
          <a:p>
            <a:r>
              <a:rPr lang="de-DE" dirty="0" smtClean="0"/>
              <a:t>HOAPS		(1988-2008 / 2012)</a:t>
            </a:r>
          </a:p>
          <a:p>
            <a:r>
              <a:rPr lang="de-DE" dirty="0" smtClean="0"/>
              <a:t>IFREMER		(1999-2009)</a:t>
            </a:r>
          </a:p>
          <a:p>
            <a:r>
              <a:rPr lang="de-DE" dirty="0" err="1" smtClean="0"/>
              <a:t>Seaflux</a:t>
            </a:r>
            <a:r>
              <a:rPr lang="de-DE" dirty="0" smtClean="0"/>
              <a:t>		(1988-2008)</a:t>
            </a:r>
          </a:p>
          <a:p>
            <a:r>
              <a:rPr lang="de-DE" dirty="0" smtClean="0"/>
              <a:t>J-OFURO		(1988-2008)</a:t>
            </a:r>
          </a:p>
          <a:p>
            <a:r>
              <a:rPr lang="de-DE" u="sng" dirty="0" err="1" smtClean="0"/>
              <a:t>Reanalysis</a:t>
            </a:r>
            <a:r>
              <a:rPr lang="de-DE" u="sng" dirty="0" smtClean="0"/>
              <a:t>:</a:t>
            </a:r>
          </a:p>
          <a:p>
            <a:r>
              <a:rPr lang="de-DE" dirty="0" smtClean="0"/>
              <a:t>ERA </a:t>
            </a:r>
            <a:r>
              <a:rPr lang="de-DE" dirty="0" err="1" smtClean="0"/>
              <a:t>interim</a:t>
            </a:r>
            <a:r>
              <a:rPr lang="de-DE" dirty="0" smtClean="0"/>
              <a:t>, CFSR	(-2015)</a:t>
            </a:r>
          </a:p>
          <a:p>
            <a:r>
              <a:rPr lang="de-DE" u="sng" dirty="0" smtClean="0"/>
              <a:t>Hybrid:</a:t>
            </a:r>
          </a:p>
          <a:p>
            <a:r>
              <a:rPr lang="de-DE" dirty="0" err="1" smtClean="0"/>
              <a:t>OAFlux</a:t>
            </a:r>
            <a:r>
              <a:rPr lang="de-DE" dirty="0"/>
              <a:t>	</a:t>
            </a:r>
            <a:r>
              <a:rPr lang="de-DE" dirty="0" smtClean="0"/>
              <a:t>	(1958-2014)</a:t>
            </a:r>
            <a:endParaRPr lang="de-DE" dirty="0"/>
          </a:p>
        </p:txBody>
      </p:sp>
      <p:sp>
        <p:nvSpPr>
          <p:cNvPr id="6" name="Textfeld 5"/>
          <p:cNvSpPr txBox="1"/>
          <p:nvPr/>
        </p:nvSpPr>
        <p:spPr>
          <a:xfrm>
            <a:off x="3851920" y="4081843"/>
            <a:ext cx="4896544" cy="2031325"/>
          </a:xfrm>
          <a:prstGeom prst="rect">
            <a:avLst/>
          </a:prstGeom>
          <a:noFill/>
        </p:spPr>
        <p:txBody>
          <a:bodyPr wrap="square" rtlCol="0">
            <a:spAutoFit/>
          </a:bodyPr>
          <a:lstStyle/>
          <a:p>
            <a:r>
              <a:rPr lang="de-DE" b="1" u="sng" dirty="0" smtClean="0"/>
              <a:t>Surface Radiation Data Sets</a:t>
            </a:r>
          </a:p>
          <a:p>
            <a:r>
              <a:rPr lang="de-DE" u="sng" dirty="0" err="1" smtClean="0"/>
              <a:t>Satellite</a:t>
            </a:r>
            <a:r>
              <a:rPr lang="de-DE" u="sng" dirty="0" smtClean="0"/>
              <a:t>:</a:t>
            </a:r>
          </a:p>
          <a:p>
            <a:r>
              <a:rPr lang="de-DE" dirty="0" smtClean="0"/>
              <a:t>ISCCP		(1983-2009) </a:t>
            </a:r>
          </a:p>
          <a:p>
            <a:r>
              <a:rPr lang="de-DE" dirty="0" smtClean="0"/>
              <a:t>SRB		(1983-2007) </a:t>
            </a:r>
          </a:p>
          <a:p>
            <a:r>
              <a:rPr lang="de-DE" dirty="0" smtClean="0"/>
              <a:t>CM SAF CLARA	(1983-2009) </a:t>
            </a:r>
          </a:p>
          <a:p>
            <a:r>
              <a:rPr lang="de-DE" u="sng" dirty="0" err="1" smtClean="0"/>
              <a:t>Reanalysis</a:t>
            </a:r>
            <a:r>
              <a:rPr lang="de-DE" u="sng" dirty="0" smtClean="0"/>
              <a:t>:</a:t>
            </a:r>
          </a:p>
          <a:p>
            <a:r>
              <a:rPr lang="de-DE" dirty="0" smtClean="0"/>
              <a:t>ERA </a:t>
            </a:r>
            <a:r>
              <a:rPr lang="de-DE" dirty="0" err="1" smtClean="0"/>
              <a:t>interim</a:t>
            </a:r>
            <a:r>
              <a:rPr lang="de-DE" dirty="0" smtClean="0"/>
              <a:t>, CFSR	(-2015)</a:t>
            </a:r>
          </a:p>
        </p:txBody>
      </p:sp>
      <p:pic>
        <p:nvPicPr>
          <p:cNvPr id="1027" name="Picture 3" descr="U:\snl.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521" y="4168952"/>
            <a:ext cx="3214945" cy="2215700"/>
          </a:xfrm>
          <a:prstGeom prst="rect">
            <a:avLst/>
          </a:prstGeom>
          <a:noFill/>
          <a:extLst>
            <a:ext uri="{909E8E84-426E-40dd-AFC4-6F175D3DCCD1}">
              <a14:hiddenFill xmlns:a14="http://schemas.microsoft.com/office/drawing/2010/main">
                <a:solidFill>
                  <a:srgbClr val="FFFFFF"/>
                </a:solidFill>
              </a14:hiddenFill>
            </a:ext>
          </a:extLst>
        </p:spPr>
      </p:pic>
      <p:sp>
        <p:nvSpPr>
          <p:cNvPr id="5" name="Textfeld 4"/>
          <p:cNvSpPr txBox="1"/>
          <p:nvPr/>
        </p:nvSpPr>
        <p:spPr>
          <a:xfrm>
            <a:off x="304521" y="3895776"/>
            <a:ext cx="3475391" cy="215444"/>
          </a:xfrm>
          <a:prstGeom prst="rect">
            <a:avLst/>
          </a:prstGeom>
          <a:noFill/>
        </p:spPr>
        <p:txBody>
          <a:bodyPr wrap="square" rtlCol="0">
            <a:spAutoFit/>
          </a:bodyPr>
          <a:lstStyle/>
          <a:p>
            <a:r>
              <a:rPr lang="de-DE" sz="800" b="1" dirty="0" smtClean="0">
                <a:latin typeface="+mj-lt"/>
                <a:cs typeface="Arial" panose="020B0604020202020204" pitchFamily="34" charset="0"/>
              </a:rPr>
              <a:t>CM SAF CLARA :: </a:t>
            </a:r>
            <a:r>
              <a:rPr lang="de-DE" sz="800" b="1" dirty="0" err="1" smtClean="0">
                <a:latin typeface="+mj-lt"/>
                <a:cs typeface="Arial" panose="020B0604020202020204" pitchFamily="34" charset="0"/>
              </a:rPr>
              <a:t>Climate</a:t>
            </a:r>
            <a:r>
              <a:rPr lang="de-DE" sz="800" b="1" dirty="0" smtClean="0">
                <a:latin typeface="+mj-lt"/>
                <a:cs typeface="Arial" panose="020B0604020202020204" pitchFamily="34" charset="0"/>
              </a:rPr>
              <a:t> </a:t>
            </a:r>
            <a:r>
              <a:rPr lang="de-DE" sz="800" b="1" dirty="0" err="1">
                <a:latin typeface="+mj-lt"/>
                <a:cs typeface="Arial" panose="020B0604020202020204" pitchFamily="34" charset="0"/>
              </a:rPr>
              <a:t>M</a:t>
            </a:r>
            <a:r>
              <a:rPr lang="de-DE" sz="800" b="1" dirty="0" err="1" smtClean="0">
                <a:latin typeface="+mj-lt"/>
                <a:cs typeface="Arial" panose="020B0604020202020204" pitchFamily="34" charset="0"/>
              </a:rPr>
              <a:t>ean</a:t>
            </a:r>
            <a:r>
              <a:rPr lang="de-DE" sz="800" b="1" dirty="0" smtClean="0">
                <a:latin typeface="+mj-lt"/>
                <a:cs typeface="Arial" panose="020B0604020202020204" pitchFamily="34" charset="0"/>
              </a:rPr>
              <a:t> 1982-2009 :: Surface Net </a:t>
            </a:r>
            <a:r>
              <a:rPr lang="de-DE" sz="800" b="1" dirty="0" err="1" smtClean="0">
                <a:latin typeface="+mj-lt"/>
                <a:cs typeface="Arial" panose="020B0604020202020204" pitchFamily="34" charset="0"/>
              </a:rPr>
              <a:t>Longwave</a:t>
            </a:r>
            <a:r>
              <a:rPr lang="de-DE" sz="800" b="1" dirty="0" smtClean="0">
                <a:latin typeface="+mj-lt"/>
                <a:cs typeface="Arial" panose="020B0604020202020204" pitchFamily="34" charset="0"/>
              </a:rPr>
              <a:t>  [W/m²]</a:t>
            </a:r>
            <a:endParaRPr lang="de-DE" sz="800" b="1" dirty="0">
              <a:latin typeface="+mj-lt"/>
              <a:cs typeface="Arial" panose="020B0604020202020204" pitchFamily="34" charset="0"/>
            </a:endParaRPr>
          </a:p>
        </p:txBody>
      </p:sp>
      <p:sp>
        <p:nvSpPr>
          <p:cNvPr id="7" name="Rectangle 6"/>
          <p:cNvSpPr/>
          <p:nvPr/>
        </p:nvSpPr>
        <p:spPr>
          <a:xfrm>
            <a:off x="0" y="1"/>
            <a:ext cx="9144000" cy="672658"/>
          </a:xfrm>
          <a:prstGeom prst="rect">
            <a:avLst/>
          </a:prstGeom>
          <a:solidFill>
            <a:schemeClr val="accent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p:cNvSpPr txBox="1"/>
          <p:nvPr/>
        </p:nvSpPr>
        <p:spPr>
          <a:xfrm>
            <a:off x="144463" y="151662"/>
            <a:ext cx="6255739" cy="369332"/>
          </a:xfrm>
          <a:prstGeom prst="rect">
            <a:avLst/>
          </a:prstGeom>
          <a:noFill/>
        </p:spPr>
        <p:txBody>
          <a:bodyPr wrap="none" rtlCol="0">
            <a:spAutoFit/>
          </a:bodyPr>
          <a:lstStyle/>
          <a:p>
            <a:r>
              <a:rPr lang="en-US" b="1" dirty="0" smtClean="0">
                <a:solidFill>
                  <a:schemeClr val="accent3">
                    <a:lumMod val="20000"/>
                    <a:lumOff val="80000"/>
                  </a:schemeClr>
                </a:solidFill>
                <a:latin typeface="Arial"/>
                <a:cs typeface="Arial"/>
              </a:rPr>
              <a:t>Turbulent and </a:t>
            </a:r>
            <a:r>
              <a:rPr lang="en-US" b="1" dirty="0" err="1" smtClean="0">
                <a:solidFill>
                  <a:schemeClr val="accent3">
                    <a:lumMod val="20000"/>
                    <a:lumOff val="80000"/>
                  </a:schemeClr>
                </a:solidFill>
                <a:latin typeface="Arial"/>
                <a:cs typeface="Arial"/>
              </a:rPr>
              <a:t>radiative</a:t>
            </a:r>
            <a:r>
              <a:rPr lang="en-US" b="1" dirty="0" smtClean="0">
                <a:solidFill>
                  <a:schemeClr val="accent3">
                    <a:lumMod val="20000"/>
                    <a:lumOff val="80000"/>
                  </a:schemeClr>
                </a:solidFill>
                <a:latin typeface="Arial"/>
                <a:cs typeface="Arial"/>
              </a:rPr>
              <a:t> fluxes (courtesy: A. </a:t>
            </a:r>
            <a:r>
              <a:rPr lang="en-US" b="1" dirty="0" err="1" smtClean="0">
                <a:solidFill>
                  <a:schemeClr val="accent3">
                    <a:lumMod val="20000"/>
                    <a:lumOff val="80000"/>
                  </a:schemeClr>
                </a:solidFill>
                <a:latin typeface="Arial"/>
                <a:cs typeface="Arial"/>
              </a:rPr>
              <a:t>Andersson</a:t>
            </a:r>
            <a:r>
              <a:rPr lang="en-US" b="1" dirty="0" smtClean="0">
                <a:solidFill>
                  <a:schemeClr val="accent3">
                    <a:lumMod val="20000"/>
                    <a:lumOff val="80000"/>
                  </a:schemeClr>
                </a:solidFill>
                <a:latin typeface="Arial"/>
                <a:cs typeface="Arial"/>
              </a:rPr>
              <a:t>)</a:t>
            </a:r>
            <a:endParaRPr lang="en-US" b="1" dirty="0">
              <a:solidFill>
                <a:schemeClr val="accent3">
                  <a:lumMod val="20000"/>
                  <a:lumOff val="80000"/>
                </a:schemeClr>
              </a:solidFill>
              <a:latin typeface="Arial"/>
              <a:cs typeface="Arial"/>
            </a:endParaRPr>
          </a:p>
        </p:txBody>
      </p:sp>
    </p:spTree>
    <p:extLst>
      <p:ext uri="{BB962C8B-B14F-4D97-AF65-F5344CB8AC3E}">
        <p14:creationId xmlns:p14="http://schemas.microsoft.com/office/powerpoint/2010/main" val="15131469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9144000" cy="672658"/>
          </a:xfrm>
          <a:prstGeom prst="rect">
            <a:avLst/>
          </a:prstGeom>
          <a:solidFill>
            <a:schemeClr val="accent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Box 5"/>
          <p:cNvSpPr txBox="1"/>
          <p:nvPr/>
        </p:nvSpPr>
        <p:spPr>
          <a:xfrm>
            <a:off x="144463" y="151662"/>
            <a:ext cx="7443063" cy="369332"/>
          </a:xfrm>
          <a:prstGeom prst="rect">
            <a:avLst/>
          </a:prstGeom>
          <a:noFill/>
        </p:spPr>
        <p:txBody>
          <a:bodyPr wrap="none" rtlCol="0">
            <a:spAutoFit/>
          </a:bodyPr>
          <a:lstStyle/>
          <a:p>
            <a:r>
              <a:rPr lang="en-US" b="1" dirty="0">
                <a:solidFill>
                  <a:schemeClr val="accent3">
                    <a:lumMod val="20000"/>
                    <a:lumOff val="80000"/>
                  </a:schemeClr>
                </a:solidFill>
                <a:latin typeface="Arial"/>
                <a:cs typeface="Arial"/>
              </a:rPr>
              <a:t>one reference estimate of lateral HF at the boundaries of each box</a:t>
            </a:r>
            <a:endParaRPr lang="en-US" b="1" dirty="0">
              <a:solidFill>
                <a:schemeClr val="accent3">
                  <a:lumMod val="20000"/>
                  <a:lumOff val="80000"/>
                </a:schemeClr>
              </a:solidFill>
              <a:latin typeface="Arial"/>
              <a:cs typeface="Arial"/>
            </a:endParaRPr>
          </a:p>
        </p:txBody>
      </p:sp>
      <p:sp>
        <p:nvSpPr>
          <p:cNvPr id="5" name="TextBox 4"/>
          <p:cNvSpPr txBox="1"/>
          <p:nvPr/>
        </p:nvSpPr>
        <p:spPr>
          <a:xfrm>
            <a:off x="144463" y="1036354"/>
            <a:ext cx="8605135" cy="2862322"/>
          </a:xfrm>
          <a:prstGeom prst="rect">
            <a:avLst/>
          </a:prstGeom>
          <a:noFill/>
        </p:spPr>
        <p:txBody>
          <a:bodyPr wrap="square" rtlCol="0">
            <a:spAutoFit/>
          </a:bodyPr>
          <a:lstStyle/>
          <a:p>
            <a:r>
              <a:rPr lang="en-US" sz="2000" b="1" dirty="0" smtClean="0">
                <a:solidFill>
                  <a:srgbClr val="376092"/>
                </a:solidFill>
                <a:latin typeface="Arial"/>
                <a:cs typeface="Arial"/>
              </a:rPr>
              <a:t>Operational </a:t>
            </a:r>
            <a:r>
              <a:rPr lang="en-US" sz="2000" b="1" dirty="0">
                <a:solidFill>
                  <a:srgbClr val="376092"/>
                </a:solidFill>
                <a:latin typeface="Arial"/>
                <a:cs typeface="Arial"/>
              </a:rPr>
              <a:t>Met </a:t>
            </a:r>
            <a:r>
              <a:rPr lang="en-US" sz="2000" b="1" dirty="0" smtClean="0">
                <a:solidFill>
                  <a:srgbClr val="376092"/>
                </a:solidFill>
                <a:latin typeface="Arial"/>
                <a:cs typeface="Arial"/>
              </a:rPr>
              <a:t>Office FOAM </a:t>
            </a:r>
            <a:r>
              <a:rPr lang="en-US" sz="2000" b="1" dirty="0">
                <a:solidFill>
                  <a:srgbClr val="376092"/>
                </a:solidFill>
                <a:latin typeface="Arial"/>
                <a:cs typeface="Arial"/>
              </a:rPr>
              <a:t>data assimilation system has been run for 1989–2010 forced by ERA-</a:t>
            </a:r>
            <a:r>
              <a:rPr lang="en-US" sz="2000" b="1" dirty="0" smtClean="0">
                <a:solidFill>
                  <a:srgbClr val="376092"/>
                </a:solidFill>
                <a:latin typeface="Arial"/>
                <a:cs typeface="Arial"/>
              </a:rPr>
              <a:t>Interim meteorology.</a:t>
            </a:r>
          </a:p>
          <a:p>
            <a:endParaRPr lang="en-US" sz="2000" b="1" dirty="0" smtClean="0">
              <a:solidFill>
                <a:srgbClr val="376092"/>
              </a:solidFill>
              <a:latin typeface="Arial"/>
              <a:cs typeface="Arial"/>
              <a:sym typeface="Wingdings"/>
            </a:endParaRPr>
          </a:p>
          <a:p>
            <a:r>
              <a:rPr lang="en-US" sz="2000" b="1" dirty="0" smtClean="0">
                <a:solidFill>
                  <a:srgbClr val="376092"/>
                </a:solidFill>
                <a:latin typeface="Arial"/>
                <a:cs typeface="Arial"/>
                <a:sym typeface="Wingdings"/>
              </a:rPr>
              <a:t>Based on results of </a:t>
            </a:r>
            <a:r>
              <a:rPr lang="en-US" sz="2000" b="1" dirty="0" err="1" smtClean="0">
                <a:solidFill>
                  <a:srgbClr val="376092"/>
                </a:solidFill>
                <a:latin typeface="Arial"/>
                <a:cs typeface="Arial"/>
                <a:sym typeface="Wingdings"/>
              </a:rPr>
              <a:t>Valdivieso</a:t>
            </a:r>
            <a:r>
              <a:rPr lang="en-US" sz="2000" b="1" dirty="0" smtClean="0">
                <a:solidFill>
                  <a:srgbClr val="376092"/>
                </a:solidFill>
                <a:latin typeface="Arial"/>
                <a:cs typeface="Arial"/>
                <a:sym typeface="Wingdings"/>
              </a:rPr>
              <a:t> et al. (2014):</a:t>
            </a:r>
          </a:p>
          <a:p>
            <a:pPr marL="342900" indent="-342900">
              <a:buFont typeface="Wingdings" charset="0"/>
              <a:buChar char="è"/>
            </a:pPr>
            <a:r>
              <a:rPr lang="en-US" sz="2000" b="1" dirty="0" err="1">
                <a:solidFill>
                  <a:srgbClr val="376092"/>
                </a:solidFill>
                <a:latin typeface="Arial"/>
                <a:cs typeface="Arial"/>
              </a:rPr>
              <a:t>meridional</a:t>
            </a:r>
            <a:r>
              <a:rPr lang="en-US" sz="2000" b="1" dirty="0">
                <a:solidFill>
                  <a:srgbClr val="376092"/>
                </a:solidFill>
                <a:latin typeface="Arial"/>
                <a:cs typeface="Arial"/>
              </a:rPr>
              <a:t> </a:t>
            </a:r>
            <a:r>
              <a:rPr lang="en-US" sz="2000" b="1" dirty="0" smtClean="0">
                <a:solidFill>
                  <a:srgbClr val="376092"/>
                </a:solidFill>
                <a:latin typeface="Arial"/>
                <a:cs typeface="Arial"/>
              </a:rPr>
              <a:t>transports agree </a:t>
            </a:r>
            <a:r>
              <a:rPr lang="en-US" sz="2000" b="1" dirty="0">
                <a:solidFill>
                  <a:srgbClr val="376092"/>
                </a:solidFill>
                <a:latin typeface="Arial"/>
                <a:cs typeface="Arial"/>
              </a:rPr>
              <a:t>with observations within errors at most </a:t>
            </a:r>
            <a:r>
              <a:rPr lang="en-US" sz="2000" b="1" dirty="0" smtClean="0">
                <a:solidFill>
                  <a:srgbClr val="376092"/>
                </a:solidFill>
                <a:latin typeface="Arial"/>
                <a:cs typeface="Arial"/>
              </a:rPr>
              <a:t>locations</a:t>
            </a:r>
          </a:p>
          <a:p>
            <a:pPr marL="342900" indent="-342900">
              <a:buFont typeface="Wingdings" charset="0"/>
              <a:buChar char="è"/>
            </a:pPr>
            <a:r>
              <a:rPr lang="en-US" sz="2000" b="1" dirty="0">
                <a:solidFill>
                  <a:srgbClr val="376092"/>
                </a:solidFill>
                <a:latin typeface="Arial"/>
                <a:cs typeface="Arial"/>
              </a:rPr>
              <a:t>Eddy transports </a:t>
            </a:r>
            <a:r>
              <a:rPr lang="en-US" sz="2000" b="1" dirty="0" smtClean="0">
                <a:solidFill>
                  <a:srgbClr val="376092"/>
                </a:solidFill>
                <a:latin typeface="Arial"/>
                <a:cs typeface="Arial"/>
              </a:rPr>
              <a:t>may oppose or </a:t>
            </a:r>
            <a:r>
              <a:rPr lang="en-US" sz="2000" b="1" dirty="0">
                <a:solidFill>
                  <a:srgbClr val="376092"/>
                </a:solidFill>
                <a:latin typeface="Arial"/>
                <a:cs typeface="Arial"/>
              </a:rPr>
              <a:t>reinforce mean transports and provide 40–50% of the total transport near </a:t>
            </a:r>
            <a:r>
              <a:rPr lang="en-US" sz="2000" b="1" dirty="0" err="1" smtClean="0">
                <a:solidFill>
                  <a:srgbClr val="376092"/>
                </a:solidFill>
                <a:latin typeface="Arial"/>
                <a:cs typeface="Arial"/>
              </a:rPr>
              <a:t>midlatitude</a:t>
            </a:r>
            <a:r>
              <a:rPr lang="en-US" sz="2000" b="1" dirty="0" smtClean="0">
                <a:solidFill>
                  <a:srgbClr val="376092"/>
                </a:solidFill>
                <a:latin typeface="Arial"/>
                <a:cs typeface="Arial"/>
              </a:rPr>
              <a:t> fronts</a:t>
            </a:r>
            <a:r>
              <a:rPr lang="en-US" sz="2000" b="1" dirty="0">
                <a:solidFill>
                  <a:srgbClr val="376092"/>
                </a:solidFill>
                <a:latin typeface="Arial"/>
                <a:cs typeface="Arial"/>
              </a:rPr>
              <a:t>, where eddies with time scales &lt;1 month provide up to 15%.</a:t>
            </a:r>
            <a:endParaRPr lang="en-US" sz="2000" b="1" dirty="0">
              <a:solidFill>
                <a:srgbClr val="376092"/>
              </a:solidFill>
              <a:latin typeface="Arial"/>
              <a:cs typeface="Arial"/>
            </a:endParaRPr>
          </a:p>
        </p:txBody>
      </p:sp>
      <p:pic>
        <p:nvPicPr>
          <p:cNvPr id="2" name="Picture 1"/>
          <p:cNvPicPr>
            <a:picLocks noChangeAspect="1"/>
          </p:cNvPicPr>
          <p:nvPr/>
        </p:nvPicPr>
        <p:blipFill>
          <a:blip r:embed="rId2"/>
          <a:stretch>
            <a:fillRect/>
          </a:stretch>
        </p:blipFill>
        <p:spPr>
          <a:xfrm>
            <a:off x="762655" y="3956408"/>
            <a:ext cx="7496286" cy="2797563"/>
          </a:xfrm>
          <a:prstGeom prst="rect">
            <a:avLst/>
          </a:prstGeom>
        </p:spPr>
      </p:pic>
      <p:sp>
        <p:nvSpPr>
          <p:cNvPr id="3" name="TextBox 2"/>
          <p:cNvSpPr txBox="1"/>
          <p:nvPr/>
        </p:nvSpPr>
        <p:spPr>
          <a:xfrm>
            <a:off x="144463" y="6542883"/>
            <a:ext cx="2375871" cy="338554"/>
          </a:xfrm>
          <a:prstGeom prst="rect">
            <a:avLst/>
          </a:prstGeom>
          <a:noFill/>
        </p:spPr>
        <p:txBody>
          <a:bodyPr wrap="none" rtlCol="0">
            <a:spAutoFit/>
          </a:bodyPr>
          <a:lstStyle/>
          <a:p>
            <a:r>
              <a:rPr lang="en-US" sz="1600" b="1" dirty="0" err="1" smtClean="0">
                <a:solidFill>
                  <a:schemeClr val="accent1">
                    <a:lumMod val="75000"/>
                  </a:schemeClr>
                </a:solidFill>
                <a:latin typeface="Arial"/>
                <a:cs typeface="Arial"/>
              </a:rPr>
              <a:t>Valdivieso</a:t>
            </a:r>
            <a:r>
              <a:rPr lang="en-US" sz="1600" b="1" dirty="0" smtClean="0">
                <a:solidFill>
                  <a:schemeClr val="accent1">
                    <a:lumMod val="75000"/>
                  </a:schemeClr>
                </a:solidFill>
                <a:latin typeface="Arial"/>
                <a:cs typeface="Arial"/>
              </a:rPr>
              <a:t> et al. (2014)</a:t>
            </a:r>
            <a:endParaRPr lang="en-US" sz="1600" b="1" dirty="0">
              <a:solidFill>
                <a:schemeClr val="accent1">
                  <a:lumMod val="75000"/>
                </a:schemeClr>
              </a:solidFill>
              <a:latin typeface="Arial"/>
              <a:cs typeface="Arial"/>
            </a:endParaRPr>
          </a:p>
        </p:txBody>
      </p:sp>
    </p:spTree>
    <p:extLst>
      <p:ext uri="{BB962C8B-B14F-4D97-AF65-F5344CB8AC3E}">
        <p14:creationId xmlns:p14="http://schemas.microsoft.com/office/powerpoint/2010/main" val="328927623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7" name="Imag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418" y="1026668"/>
            <a:ext cx="1837990" cy="1176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0" y="1"/>
            <a:ext cx="9144000" cy="1002692"/>
          </a:xfrm>
          <a:prstGeom prst="rect">
            <a:avLst/>
          </a:prstGeom>
          <a:solidFill>
            <a:schemeClr val="accent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Box 6"/>
          <p:cNvSpPr txBox="1"/>
          <p:nvPr/>
        </p:nvSpPr>
        <p:spPr>
          <a:xfrm>
            <a:off x="134988" y="134950"/>
            <a:ext cx="8893731" cy="707886"/>
          </a:xfrm>
          <a:prstGeom prst="rect">
            <a:avLst/>
          </a:prstGeom>
          <a:noFill/>
        </p:spPr>
        <p:txBody>
          <a:bodyPr wrap="none" rtlCol="0">
            <a:spAutoFit/>
          </a:bodyPr>
          <a:lstStyle/>
          <a:p>
            <a:pPr algn="ctr"/>
            <a:r>
              <a:rPr lang="en-US" sz="2000" b="1" dirty="0" err="1" smtClean="0">
                <a:solidFill>
                  <a:schemeClr val="accent3">
                    <a:lumMod val="20000"/>
                    <a:lumOff val="80000"/>
                  </a:schemeClr>
                </a:solidFill>
                <a:latin typeface="Arial"/>
                <a:cs typeface="Arial"/>
              </a:rPr>
              <a:t>Clivar</a:t>
            </a:r>
            <a:r>
              <a:rPr lang="en-US" sz="2000" b="1" dirty="0" smtClean="0">
                <a:solidFill>
                  <a:schemeClr val="accent3">
                    <a:lumMod val="20000"/>
                    <a:lumOff val="80000"/>
                  </a:schemeClr>
                </a:solidFill>
                <a:latin typeface="Arial"/>
                <a:cs typeface="Arial"/>
              </a:rPr>
              <a:t> research focus CONCEPT-HEAT:</a:t>
            </a:r>
          </a:p>
          <a:p>
            <a:pPr algn="ctr"/>
            <a:r>
              <a:rPr lang="en-US" sz="2000" b="1" dirty="0" smtClean="0">
                <a:solidFill>
                  <a:schemeClr val="accent3">
                    <a:lumMod val="20000"/>
                    <a:lumOff val="80000"/>
                  </a:schemeClr>
                </a:solidFill>
                <a:latin typeface="Arial"/>
                <a:cs typeface="Arial"/>
              </a:rPr>
              <a:t>Consistency </a:t>
            </a:r>
            <a:r>
              <a:rPr lang="en-US" sz="2000" b="1" dirty="0">
                <a:solidFill>
                  <a:schemeClr val="accent3">
                    <a:lumMod val="20000"/>
                    <a:lumOff val="80000"/>
                  </a:schemeClr>
                </a:solidFill>
                <a:latin typeface="Arial"/>
                <a:cs typeface="Arial"/>
              </a:rPr>
              <a:t>between planetary energy balance and ocean heat storage</a:t>
            </a:r>
          </a:p>
        </p:txBody>
      </p:sp>
      <p:pic>
        <p:nvPicPr>
          <p:cNvPr id="8" name="Imag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5575" y="2485911"/>
            <a:ext cx="6645275" cy="503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141288" y="5556136"/>
            <a:ext cx="6796683" cy="142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sz="1350">
              <a:solidFill>
                <a:prstClr val="white"/>
              </a:solidFill>
            </a:endParaRPr>
          </a:p>
        </p:txBody>
      </p:sp>
      <p:sp>
        <p:nvSpPr>
          <p:cNvPr id="2" name="Rectangle 1"/>
          <p:cNvSpPr/>
          <p:nvPr/>
        </p:nvSpPr>
        <p:spPr>
          <a:xfrm>
            <a:off x="3759525" y="2485911"/>
            <a:ext cx="3178446" cy="322943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2990911" y="2000455"/>
            <a:ext cx="1125258" cy="97091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ZoneTexte 10"/>
          <p:cNvSpPr txBox="1"/>
          <p:nvPr/>
        </p:nvSpPr>
        <p:spPr>
          <a:xfrm>
            <a:off x="2005080" y="1073564"/>
            <a:ext cx="7072084" cy="3477875"/>
          </a:xfrm>
          <a:prstGeom prst="rect">
            <a:avLst/>
          </a:prstGeom>
          <a:noFill/>
        </p:spPr>
        <p:txBody>
          <a:bodyPr wrap="square">
            <a:spAutoFit/>
          </a:bodyPr>
          <a:lstStyle/>
          <a:p>
            <a:pPr algn="just">
              <a:defRPr/>
            </a:pPr>
            <a:r>
              <a:rPr lang="fr-FR" sz="2000" b="1" dirty="0">
                <a:solidFill>
                  <a:schemeClr val="accent1">
                    <a:lumMod val="75000"/>
                  </a:schemeClr>
                </a:solidFill>
                <a:latin typeface="Arial" panose="020B0604020202020204" pitchFamily="34" charset="0"/>
                <a:cs typeface="Arial" panose="020B0604020202020204" pitchFamily="34" charset="0"/>
              </a:rPr>
              <a:t>An </a:t>
            </a:r>
            <a:r>
              <a:rPr lang="fr-FR" sz="2000" b="1" dirty="0" err="1">
                <a:solidFill>
                  <a:schemeClr val="accent1">
                    <a:lumMod val="75000"/>
                  </a:schemeClr>
                </a:solidFill>
                <a:latin typeface="Arial" panose="020B0604020202020204" pitchFamily="34" charset="0"/>
                <a:cs typeface="Arial" panose="020B0604020202020204" pitchFamily="34" charset="0"/>
              </a:rPr>
              <a:t>overall</a:t>
            </a:r>
            <a:r>
              <a:rPr lang="fr-FR" sz="2000" b="1" dirty="0">
                <a:solidFill>
                  <a:schemeClr val="accent1">
                    <a:lumMod val="75000"/>
                  </a:schemeClr>
                </a:solidFill>
                <a:latin typeface="Arial" panose="020B0604020202020204" pitchFamily="34" charset="0"/>
                <a:cs typeface="Arial" panose="020B0604020202020204" pitchFamily="34" charset="0"/>
              </a:rPr>
              <a:t> goal </a:t>
            </a:r>
            <a:r>
              <a:rPr lang="fr-FR" sz="2000" b="1" dirty="0" err="1" smtClean="0">
                <a:solidFill>
                  <a:schemeClr val="accent1">
                    <a:lumMod val="75000"/>
                  </a:schemeClr>
                </a:solidFill>
                <a:latin typeface="Arial" panose="020B0604020202020204" pitchFamily="34" charset="0"/>
                <a:cs typeface="Arial" panose="020B0604020202020204" pitchFamily="34" charset="0"/>
              </a:rPr>
              <a:t>is</a:t>
            </a:r>
            <a:r>
              <a:rPr lang="fr-FR" sz="2000" b="1" dirty="0" smtClean="0">
                <a:solidFill>
                  <a:schemeClr val="accent1">
                    <a:lumMod val="75000"/>
                  </a:schemeClr>
                </a:solidFill>
                <a:latin typeface="Arial" panose="020B0604020202020204" pitchFamily="34" charset="0"/>
                <a:cs typeface="Arial" panose="020B0604020202020204" pitchFamily="34" charset="0"/>
              </a:rPr>
              <a:t> </a:t>
            </a:r>
            <a:r>
              <a:rPr lang="fr-FR" sz="2000" b="1" dirty="0">
                <a:solidFill>
                  <a:schemeClr val="accent1">
                    <a:lumMod val="75000"/>
                  </a:schemeClr>
                </a:solidFill>
                <a:latin typeface="Arial" panose="020B0604020202020204" pitchFamily="34" charset="0"/>
                <a:cs typeface="Arial" panose="020B0604020202020204" pitchFamily="34" charset="0"/>
              </a:rPr>
              <a:t>to </a:t>
            </a:r>
            <a:r>
              <a:rPr lang="fr-FR" sz="2000" b="1" dirty="0" err="1">
                <a:solidFill>
                  <a:schemeClr val="accent1">
                    <a:lumMod val="75000"/>
                  </a:schemeClr>
                </a:solidFill>
                <a:latin typeface="Arial" panose="020B0604020202020204" pitchFamily="34" charset="0"/>
                <a:cs typeface="Arial" panose="020B0604020202020204" pitchFamily="34" charset="0"/>
              </a:rPr>
              <a:t>bring</a:t>
            </a:r>
            <a:r>
              <a:rPr lang="fr-FR" sz="2000" b="1" dirty="0">
                <a:solidFill>
                  <a:schemeClr val="accent1">
                    <a:lumMod val="75000"/>
                  </a:schemeClr>
                </a:solidFill>
                <a:latin typeface="Arial" panose="020B0604020202020204" pitchFamily="34" charset="0"/>
                <a:cs typeface="Arial" panose="020B0604020202020204" pitchFamily="34" charset="0"/>
              </a:rPr>
              <a:t> </a:t>
            </a:r>
            <a:r>
              <a:rPr lang="fr-FR" sz="2000" b="1" dirty="0" err="1">
                <a:solidFill>
                  <a:schemeClr val="accent1">
                    <a:lumMod val="75000"/>
                  </a:schemeClr>
                </a:solidFill>
                <a:latin typeface="Arial" panose="020B0604020202020204" pitchFamily="34" charset="0"/>
                <a:cs typeface="Arial" panose="020B0604020202020204" pitchFamily="34" charset="0"/>
              </a:rPr>
              <a:t>together</a:t>
            </a:r>
            <a:r>
              <a:rPr lang="fr-FR" sz="2000" b="1" dirty="0">
                <a:solidFill>
                  <a:schemeClr val="accent1">
                    <a:lumMod val="75000"/>
                  </a:schemeClr>
                </a:solidFill>
                <a:latin typeface="Arial" panose="020B0604020202020204" pitchFamily="34" charset="0"/>
                <a:cs typeface="Arial" panose="020B0604020202020204" pitchFamily="34" charset="0"/>
              </a:rPr>
              <a:t> </a:t>
            </a:r>
            <a:r>
              <a:rPr lang="fr-FR" sz="2000" b="1" dirty="0" err="1">
                <a:solidFill>
                  <a:schemeClr val="accent1">
                    <a:lumMod val="75000"/>
                  </a:schemeClr>
                </a:solidFill>
                <a:latin typeface="Arial" panose="020B0604020202020204" pitchFamily="34" charset="0"/>
                <a:cs typeface="Arial" panose="020B0604020202020204" pitchFamily="34" charset="0"/>
              </a:rPr>
              <a:t>seven</a:t>
            </a:r>
            <a:r>
              <a:rPr lang="fr-FR" sz="2000" b="1" dirty="0">
                <a:solidFill>
                  <a:schemeClr val="accent1">
                    <a:lumMod val="75000"/>
                  </a:schemeClr>
                </a:solidFill>
                <a:latin typeface="Arial" panose="020B0604020202020204" pitchFamily="34" charset="0"/>
                <a:cs typeface="Arial" panose="020B0604020202020204" pitchFamily="34" charset="0"/>
              </a:rPr>
              <a:t> </a:t>
            </a:r>
            <a:r>
              <a:rPr lang="fr-FR" sz="2000" b="1" dirty="0" err="1">
                <a:solidFill>
                  <a:schemeClr val="accent1">
                    <a:lumMod val="75000"/>
                  </a:schemeClr>
                </a:solidFill>
                <a:latin typeface="Arial" panose="020B0604020202020204" pitchFamily="34" charset="0"/>
                <a:cs typeface="Arial" panose="020B0604020202020204" pitchFamily="34" charset="0"/>
              </a:rPr>
              <a:t>climate</a:t>
            </a:r>
            <a:r>
              <a:rPr lang="fr-FR" sz="2000" b="1" dirty="0">
                <a:solidFill>
                  <a:schemeClr val="accent1">
                    <a:lumMod val="75000"/>
                  </a:schemeClr>
                </a:solidFill>
                <a:latin typeface="Arial" panose="020B0604020202020204" pitchFamily="34" charset="0"/>
                <a:cs typeface="Arial" panose="020B0604020202020204" pitchFamily="34" charset="0"/>
              </a:rPr>
              <a:t> </a:t>
            </a:r>
            <a:r>
              <a:rPr lang="fr-FR" sz="2000" b="1" dirty="0" err="1">
                <a:solidFill>
                  <a:schemeClr val="accent1">
                    <a:lumMod val="75000"/>
                  </a:schemeClr>
                </a:solidFill>
                <a:latin typeface="Arial" panose="020B0604020202020204" pitchFamily="34" charset="0"/>
                <a:cs typeface="Arial" panose="020B0604020202020204" pitchFamily="34" charset="0"/>
              </a:rPr>
              <a:t>research</a:t>
            </a:r>
            <a:r>
              <a:rPr lang="fr-FR" sz="2000" b="1" dirty="0">
                <a:solidFill>
                  <a:schemeClr val="accent1">
                    <a:lumMod val="75000"/>
                  </a:schemeClr>
                </a:solidFill>
                <a:latin typeface="Arial" panose="020B0604020202020204" pitchFamily="34" charset="0"/>
                <a:cs typeface="Arial" panose="020B0604020202020204" pitchFamily="34" charset="0"/>
              </a:rPr>
              <a:t> </a:t>
            </a:r>
            <a:r>
              <a:rPr lang="fr-FR" sz="2000" b="1" dirty="0" err="1">
                <a:solidFill>
                  <a:schemeClr val="accent1">
                    <a:lumMod val="75000"/>
                  </a:schemeClr>
                </a:solidFill>
                <a:latin typeface="Arial" panose="020B0604020202020204" pitchFamily="34" charset="0"/>
                <a:cs typeface="Arial" panose="020B0604020202020204" pitchFamily="34" charset="0"/>
              </a:rPr>
              <a:t>communities</a:t>
            </a:r>
            <a:r>
              <a:rPr lang="fr-FR" sz="2000" b="1" dirty="0">
                <a:solidFill>
                  <a:schemeClr val="accent1">
                    <a:lumMod val="75000"/>
                  </a:schemeClr>
                </a:solidFill>
                <a:latin typeface="Arial" panose="020B0604020202020204" pitchFamily="34" charset="0"/>
                <a:cs typeface="Arial" panose="020B0604020202020204" pitchFamily="34" charset="0"/>
              </a:rPr>
              <a:t> all </a:t>
            </a:r>
            <a:r>
              <a:rPr lang="fr-FR" sz="2000" b="1" dirty="0" err="1">
                <a:solidFill>
                  <a:schemeClr val="accent1">
                    <a:lumMod val="75000"/>
                  </a:schemeClr>
                </a:solidFill>
                <a:latin typeface="Arial" panose="020B0604020202020204" pitchFamily="34" charset="0"/>
                <a:cs typeface="Arial" panose="020B0604020202020204" pitchFamily="34" charset="0"/>
              </a:rPr>
              <a:t>concerned</a:t>
            </a:r>
            <a:r>
              <a:rPr lang="fr-FR" sz="2000" b="1" dirty="0">
                <a:solidFill>
                  <a:schemeClr val="accent1">
                    <a:lumMod val="75000"/>
                  </a:schemeClr>
                </a:solidFill>
                <a:latin typeface="Arial" panose="020B0604020202020204" pitchFamily="34" charset="0"/>
                <a:cs typeface="Arial" panose="020B0604020202020204" pitchFamily="34" charset="0"/>
              </a:rPr>
              <a:t> </a:t>
            </a:r>
            <a:r>
              <a:rPr lang="fr-FR" sz="2000" b="1" dirty="0" err="1">
                <a:solidFill>
                  <a:schemeClr val="accent1">
                    <a:lumMod val="75000"/>
                  </a:schemeClr>
                </a:solidFill>
                <a:latin typeface="Arial" panose="020B0604020202020204" pitchFamily="34" charset="0"/>
                <a:cs typeface="Arial" panose="020B0604020202020204" pitchFamily="34" charset="0"/>
              </a:rPr>
              <a:t>with</a:t>
            </a:r>
            <a:r>
              <a:rPr lang="fr-FR" sz="2000" b="1" dirty="0">
                <a:solidFill>
                  <a:schemeClr val="accent1">
                    <a:lumMod val="75000"/>
                  </a:schemeClr>
                </a:solidFill>
                <a:latin typeface="Arial" panose="020B0604020202020204" pitchFamily="34" charset="0"/>
                <a:cs typeface="Arial" panose="020B0604020202020204" pitchFamily="34" charset="0"/>
              </a:rPr>
              <a:t> the </a:t>
            </a:r>
            <a:r>
              <a:rPr lang="fr-FR" sz="2000" b="1" dirty="0" err="1">
                <a:solidFill>
                  <a:schemeClr val="accent1">
                    <a:lumMod val="75000"/>
                  </a:schemeClr>
                </a:solidFill>
                <a:latin typeface="Arial" panose="020B0604020202020204" pitchFamily="34" charset="0"/>
                <a:cs typeface="Arial" panose="020B0604020202020204" pitchFamily="34" charset="0"/>
              </a:rPr>
              <a:t>energy</a:t>
            </a:r>
            <a:r>
              <a:rPr lang="fr-FR" sz="2000" b="1" dirty="0">
                <a:solidFill>
                  <a:schemeClr val="accent1">
                    <a:lumMod val="75000"/>
                  </a:schemeClr>
                </a:solidFill>
                <a:latin typeface="Arial" panose="020B0604020202020204" pitchFamily="34" charset="0"/>
                <a:cs typeface="Arial" panose="020B0604020202020204" pitchFamily="34" charset="0"/>
              </a:rPr>
              <a:t> </a:t>
            </a:r>
            <a:r>
              <a:rPr lang="fr-FR" sz="2000" b="1" dirty="0" err="1">
                <a:solidFill>
                  <a:schemeClr val="accent1">
                    <a:lumMod val="75000"/>
                  </a:schemeClr>
                </a:solidFill>
                <a:latin typeface="Arial" panose="020B0604020202020204" pitchFamily="34" charset="0"/>
                <a:cs typeface="Arial" panose="020B0604020202020204" pitchFamily="34" charset="0"/>
              </a:rPr>
              <a:t>flows</a:t>
            </a:r>
            <a:r>
              <a:rPr lang="fr-FR" sz="2000" b="1" dirty="0">
                <a:solidFill>
                  <a:schemeClr val="accent1">
                    <a:lumMod val="75000"/>
                  </a:schemeClr>
                </a:solidFill>
                <a:latin typeface="Arial" panose="020B0604020202020204" pitchFamily="34" charset="0"/>
                <a:cs typeface="Arial" panose="020B0604020202020204" pitchFamily="34" charset="0"/>
              </a:rPr>
              <a:t> in the </a:t>
            </a:r>
            <a:r>
              <a:rPr lang="fr-FR" sz="2000" b="1" dirty="0" err="1">
                <a:solidFill>
                  <a:schemeClr val="accent1">
                    <a:lumMod val="75000"/>
                  </a:schemeClr>
                </a:solidFill>
                <a:latin typeface="Arial" panose="020B0604020202020204" pitchFamily="34" charset="0"/>
                <a:cs typeface="Arial" panose="020B0604020202020204" pitchFamily="34" charset="0"/>
              </a:rPr>
              <a:t>Earth’s</a:t>
            </a:r>
            <a:r>
              <a:rPr lang="fr-FR" sz="2000" b="1" dirty="0">
                <a:solidFill>
                  <a:schemeClr val="accent1">
                    <a:lumMod val="75000"/>
                  </a:schemeClr>
                </a:solidFill>
                <a:latin typeface="Arial" panose="020B0604020202020204" pitchFamily="34" charset="0"/>
                <a:cs typeface="Arial" panose="020B0604020202020204" pitchFamily="34" charset="0"/>
              </a:rPr>
              <a:t> System to </a:t>
            </a:r>
            <a:r>
              <a:rPr lang="fr-FR" sz="2000" b="1" dirty="0" err="1">
                <a:solidFill>
                  <a:schemeClr val="accent1">
                    <a:lumMod val="75000"/>
                  </a:schemeClr>
                </a:solidFill>
                <a:latin typeface="Arial" panose="020B0604020202020204" pitchFamily="34" charset="0"/>
                <a:cs typeface="Arial" panose="020B0604020202020204" pitchFamily="34" charset="0"/>
              </a:rPr>
              <a:t>advance</a:t>
            </a:r>
            <a:r>
              <a:rPr lang="fr-FR" sz="2000" b="1" dirty="0">
                <a:solidFill>
                  <a:schemeClr val="accent1">
                    <a:lumMod val="75000"/>
                  </a:schemeClr>
                </a:solidFill>
                <a:latin typeface="Arial" panose="020B0604020202020204" pitchFamily="34" charset="0"/>
                <a:cs typeface="Arial" panose="020B0604020202020204" pitchFamily="34" charset="0"/>
              </a:rPr>
              <a:t> on the </a:t>
            </a:r>
            <a:r>
              <a:rPr lang="fr-FR" sz="2000" b="1" dirty="0" err="1">
                <a:solidFill>
                  <a:schemeClr val="accent1">
                    <a:lumMod val="75000"/>
                  </a:schemeClr>
                </a:solidFill>
                <a:latin typeface="Arial" panose="020B0604020202020204" pitchFamily="34" charset="0"/>
                <a:cs typeface="Arial" panose="020B0604020202020204" pitchFamily="34" charset="0"/>
              </a:rPr>
              <a:t>understanding</a:t>
            </a:r>
            <a:r>
              <a:rPr lang="fr-FR" sz="2000" b="1" dirty="0">
                <a:solidFill>
                  <a:schemeClr val="accent1">
                    <a:lumMod val="75000"/>
                  </a:schemeClr>
                </a:solidFill>
                <a:latin typeface="Arial" panose="020B0604020202020204" pitchFamily="34" charset="0"/>
                <a:cs typeface="Arial" panose="020B0604020202020204" pitchFamily="34" charset="0"/>
              </a:rPr>
              <a:t> of the </a:t>
            </a:r>
            <a:r>
              <a:rPr lang="fr-FR" sz="2000" b="1" dirty="0" err="1">
                <a:solidFill>
                  <a:schemeClr val="accent1">
                    <a:lumMod val="75000"/>
                  </a:schemeClr>
                </a:solidFill>
                <a:latin typeface="Arial" panose="020B0604020202020204" pitchFamily="34" charset="0"/>
                <a:cs typeface="Arial" panose="020B0604020202020204" pitchFamily="34" charset="0"/>
              </a:rPr>
              <a:t>uncertainties</a:t>
            </a:r>
            <a:r>
              <a:rPr lang="fr-FR" sz="2000" b="1" dirty="0">
                <a:solidFill>
                  <a:schemeClr val="accent1">
                    <a:lumMod val="75000"/>
                  </a:schemeClr>
                </a:solidFill>
                <a:latin typeface="Arial" panose="020B0604020202020204" pitchFamily="34" charset="0"/>
                <a:cs typeface="Arial" panose="020B0604020202020204" pitchFamily="34" charset="0"/>
              </a:rPr>
              <a:t> </a:t>
            </a:r>
            <a:r>
              <a:rPr lang="fr-FR" sz="2000" b="1" dirty="0" err="1">
                <a:solidFill>
                  <a:schemeClr val="accent1">
                    <a:lumMod val="75000"/>
                  </a:schemeClr>
                </a:solidFill>
                <a:latin typeface="Arial" panose="020B0604020202020204" pitchFamily="34" charset="0"/>
                <a:cs typeface="Arial" panose="020B0604020202020204" pitchFamily="34" charset="0"/>
              </a:rPr>
              <a:t>through</a:t>
            </a:r>
            <a:r>
              <a:rPr lang="fr-FR" sz="2000" b="1" dirty="0">
                <a:solidFill>
                  <a:schemeClr val="accent1">
                    <a:lumMod val="75000"/>
                  </a:schemeClr>
                </a:solidFill>
                <a:latin typeface="Arial" panose="020B0604020202020204" pitchFamily="34" charset="0"/>
                <a:cs typeface="Arial" panose="020B0604020202020204" pitchFamily="34" charset="0"/>
              </a:rPr>
              <a:t> budget </a:t>
            </a:r>
            <a:r>
              <a:rPr lang="fr-FR" sz="2000" b="1" dirty="0" err="1">
                <a:solidFill>
                  <a:schemeClr val="accent1">
                    <a:lumMod val="75000"/>
                  </a:schemeClr>
                </a:solidFill>
                <a:latin typeface="Arial" panose="020B0604020202020204" pitchFamily="34" charset="0"/>
                <a:cs typeface="Arial" panose="020B0604020202020204" pitchFamily="34" charset="0"/>
              </a:rPr>
              <a:t>constraints</a:t>
            </a:r>
            <a:r>
              <a:rPr lang="fr-FR" sz="2000" b="1" dirty="0" smtClean="0">
                <a:solidFill>
                  <a:schemeClr val="accent1">
                    <a:lumMod val="75000"/>
                  </a:schemeClr>
                </a:solidFill>
                <a:latin typeface="Arial" panose="020B0604020202020204" pitchFamily="34" charset="0"/>
                <a:cs typeface="Arial" panose="020B0604020202020204" pitchFamily="34" charset="0"/>
              </a:rPr>
              <a:t>:		</a:t>
            </a:r>
            <a:r>
              <a:rPr lang="fr-FR" sz="2000" b="1" dirty="0" err="1" smtClean="0">
                <a:solidFill>
                  <a:schemeClr val="accent1">
                    <a:lumMod val="75000"/>
                  </a:schemeClr>
                </a:solidFill>
                <a:latin typeface="Arial" panose="020B0604020202020204" pitchFamily="34" charset="0"/>
                <a:cs typeface="Arial" panose="020B0604020202020204" pitchFamily="34" charset="0"/>
              </a:rPr>
              <a:t>Atmospheric</a:t>
            </a:r>
            <a:r>
              <a:rPr lang="fr-FR" sz="2000" b="1" dirty="0" smtClean="0">
                <a:solidFill>
                  <a:schemeClr val="accent1">
                    <a:lumMod val="75000"/>
                  </a:schemeClr>
                </a:solidFill>
                <a:latin typeface="Arial" panose="020B0604020202020204" pitchFamily="34" charset="0"/>
                <a:cs typeface="Arial" panose="020B0604020202020204" pitchFamily="34" charset="0"/>
              </a:rPr>
              <a:t> radiation</a:t>
            </a:r>
          </a:p>
          <a:p>
            <a:pPr algn="just">
              <a:defRPr/>
            </a:pPr>
            <a:r>
              <a:rPr lang="fr-FR" sz="2000" b="1" dirty="0" smtClean="0">
                <a:solidFill>
                  <a:schemeClr val="accent1">
                    <a:lumMod val="75000"/>
                  </a:schemeClr>
                </a:solidFill>
                <a:latin typeface="Arial" panose="020B0604020202020204" pitchFamily="34" charset="0"/>
                <a:cs typeface="Arial" panose="020B0604020202020204" pitchFamily="34" charset="0"/>
              </a:rPr>
              <a:t>					Air</a:t>
            </a:r>
            <a:r>
              <a:rPr lang="fr-FR" sz="2000" b="1" dirty="0">
                <a:solidFill>
                  <a:schemeClr val="accent1">
                    <a:lumMod val="75000"/>
                  </a:schemeClr>
                </a:solidFill>
                <a:latin typeface="Arial" panose="020B0604020202020204" pitchFamily="34" charset="0"/>
                <a:cs typeface="Arial" panose="020B0604020202020204" pitchFamily="34" charset="0"/>
              </a:rPr>
              <a:t>-</a:t>
            </a:r>
            <a:r>
              <a:rPr lang="fr-FR" sz="2000" b="1" dirty="0" err="1">
                <a:solidFill>
                  <a:schemeClr val="accent1">
                    <a:lumMod val="75000"/>
                  </a:schemeClr>
                </a:solidFill>
                <a:latin typeface="Arial" panose="020B0604020202020204" pitchFamily="34" charset="0"/>
                <a:cs typeface="Arial" panose="020B0604020202020204" pitchFamily="34" charset="0"/>
              </a:rPr>
              <a:t>sea</a:t>
            </a:r>
            <a:r>
              <a:rPr lang="fr-FR" sz="2000" b="1" dirty="0">
                <a:solidFill>
                  <a:schemeClr val="accent1">
                    <a:lumMod val="75000"/>
                  </a:schemeClr>
                </a:solidFill>
                <a:latin typeface="Arial" panose="020B0604020202020204" pitchFamily="34" charset="0"/>
                <a:cs typeface="Arial" panose="020B0604020202020204" pitchFamily="34" charset="0"/>
              </a:rPr>
              <a:t>-</a:t>
            </a:r>
            <a:r>
              <a:rPr lang="fr-FR" sz="2000" b="1" dirty="0" smtClean="0">
                <a:solidFill>
                  <a:schemeClr val="accent1">
                    <a:lumMod val="75000"/>
                  </a:schemeClr>
                </a:solidFill>
                <a:latin typeface="Arial" panose="020B0604020202020204" pitchFamily="34" charset="0"/>
                <a:cs typeface="Arial" panose="020B0604020202020204" pitchFamily="34" charset="0"/>
              </a:rPr>
              <a:t>fluxes</a:t>
            </a:r>
          </a:p>
          <a:p>
            <a:pPr algn="just">
              <a:defRPr/>
            </a:pPr>
            <a:r>
              <a:rPr lang="fr-FR" sz="2000" b="1" dirty="0" smtClean="0">
                <a:solidFill>
                  <a:schemeClr val="accent1">
                    <a:lumMod val="75000"/>
                  </a:schemeClr>
                </a:solidFill>
                <a:latin typeface="Arial" panose="020B0604020202020204" pitchFamily="34" charset="0"/>
                <a:cs typeface="Arial" panose="020B0604020202020204" pitchFamily="34" charset="0"/>
              </a:rPr>
              <a:t>					</a:t>
            </a:r>
            <a:r>
              <a:rPr lang="fr-FR" sz="2000" b="1" dirty="0" err="1" smtClean="0">
                <a:solidFill>
                  <a:schemeClr val="accent1">
                    <a:lumMod val="75000"/>
                  </a:schemeClr>
                </a:solidFill>
                <a:latin typeface="Arial" panose="020B0604020202020204" pitchFamily="34" charset="0"/>
                <a:cs typeface="Arial" panose="020B0604020202020204" pitchFamily="34" charset="0"/>
              </a:rPr>
              <a:t>Ocean</a:t>
            </a:r>
            <a:r>
              <a:rPr lang="fr-FR" sz="2000" b="1" dirty="0" smtClean="0">
                <a:solidFill>
                  <a:schemeClr val="accent1">
                    <a:lumMod val="75000"/>
                  </a:schemeClr>
                </a:solidFill>
                <a:latin typeface="Arial" panose="020B0604020202020204" pitchFamily="34" charset="0"/>
                <a:cs typeface="Arial" panose="020B0604020202020204" pitchFamily="34" charset="0"/>
              </a:rPr>
              <a:t> </a:t>
            </a:r>
            <a:r>
              <a:rPr lang="fr-FR" sz="2000" b="1" dirty="0" err="1">
                <a:solidFill>
                  <a:schemeClr val="accent1">
                    <a:lumMod val="75000"/>
                  </a:schemeClr>
                </a:solidFill>
                <a:latin typeface="Arial" panose="020B0604020202020204" pitchFamily="34" charset="0"/>
                <a:cs typeface="Arial" panose="020B0604020202020204" pitchFamily="34" charset="0"/>
              </a:rPr>
              <a:t>Heat</a:t>
            </a:r>
            <a:r>
              <a:rPr lang="fr-FR" sz="2000" b="1" dirty="0">
                <a:solidFill>
                  <a:schemeClr val="accent1">
                    <a:lumMod val="75000"/>
                  </a:schemeClr>
                </a:solidFill>
                <a:latin typeface="Arial" panose="020B0604020202020204" pitchFamily="34" charset="0"/>
                <a:cs typeface="Arial" panose="020B0604020202020204" pitchFamily="34" charset="0"/>
              </a:rPr>
              <a:t> Content</a:t>
            </a:r>
          </a:p>
          <a:p>
            <a:pPr algn="just">
              <a:defRPr/>
            </a:pPr>
            <a:r>
              <a:rPr lang="fr-FR" sz="2000" b="1" dirty="0" smtClean="0">
                <a:solidFill>
                  <a:schemeClr val="accent1">
                    <a:lumMod val="75000"/>
                  </a:schemeClr>
                </a:solidFill>
                <a:latin typeface="Arial" panose="020B0604020202020204" pitchFamily="34" charset="0"/>
                <a:cs typeface="Arial" panose="020B0604020202020204" pitchFamily="34" charset="0"/>
              </a:rPr>
              <a:t>					</a:t>
            </a:r>
            <a:r>
              <a:rPr lang="fr-FR" sz="2000" b="1" dirty="0" err="1" smtClean="0">
                <a:solidFill>
                  <a:schemeClr val="accent1">
                    <a:lumMod val="75000"/>
                  </a:schemeClr>
                </a:solidFill>
                <a:latin typeface="Arial" panose="020B0604020202020204" pitchFamily="34" charset="0"/>
                <a:cs typeface="Arial" panose="020B0604020202020204" pitchFamily="34" charset="0"/>
              </a:rPr>
              <a:t>Ocean</a:t>
            </a:r>
            <a:r>
              <a:rPr lang="fr-FR" sz="2000" b="1" dirty="0" smtClean="0">
                <a:solidFill>
                  <a:schemeClr val="accent1">
                    <a:lumMod val="75000"/>
                  </a:schemeClr>
                </a:solidFill>
                <a:latin typeface="Arial" panose="020B0604020202020204" pitchFamily="34" charset="0"/>
                <a:cs typeface="Arial" panose="020B0604020202020204" pitchFamily="34" charset="0"/>
              </a:rPr>
              <a:t> </a:t>
            </a:r>
            <a:r>
              <a:rPr lang="fr-FR" sz="2000" b="1" dirty="0" err="1">
                <a:solidFill>
                  <a:schemeClr val="accent1">
                    <a:lumMod val="75000"/>
                  </a:schemeClr>
                </a:solidFill>
                <a:latin typeface="Arial" panose="020B0604020202020204" pitchFamily="34" charset="0"/>
                <a:cs typeface="Arial" panose="020B0604020202020204" pitchFamily="34" charset="0"/>
              </a:rPr>
              <a:t>reanalysis</a:t>
            </a:r>
            <a:r>
              <a:rPr lang="fr-FR" sz="2000" b="1" dirty="0">
                <a:solidFill>
                  <a:schemeClr val="accent1">
                    <a:lumMod val="75000"/>
                  </a:schemeClr>
                </a:solidFill>
                <a:latin typeface="Arial" panose="020B0604020202020204" pitchFamily="34" charset="0"/>
                <a:cs typeface="Arial" panose="020B0604020202020204" pitchFamily="34" charset="0"/>
              </a:rPr>
              <a:t> </a:t>
            </a:r>
          </a:p>
          <a:p>
            <a:pPr algn="just">
              <a:defRPr/>
            </a:pPr>
            <a:r>
              <a:rPr lang="fr-FR" sz="2000" b="1" dirty="0" smtClean="0">
                <a:solidFill>
                  <a:schemeClr val="accent1">
                    <a:lumMod val="75000"/>
                  </a:schemeClr>
                </a:solidFill>
                <a:latin typeface="Arial" panose="020B0604020202020204" pitchFamily="34" charset="0"/>
                <a:cs typeface="Arial" panose="020B0604020202020204" pitchFamily="34" charset="0"/>
              </a:rPr>
              <a:t>					</a:t>
            </a:r>
            <a:r>
              <a:rPr lang="fr-FR" sz="2000" b="1" dirty="0" err="1" smtClean="0">
                <a:solidFill>
                  <a:schemeClr val="accent1">
                    <a:lumMod val="75000"/>
                  </a:schemeClr>
                </a:solidFill>
                <a:latin typeface="Arial" panose="020B0604020202020204" pitchFamily="34" charset="0"/>
                <a:cs typeface="Arial" panose="020B0604020202020204" pitchFamily="34" charset="0"/>
              </a:rPr>
              <a:t>Atmospheric</a:t>
            </a:r>
            <a:r>
              <a:rPr lang="fr-FR" sz="2000" b="1" dirty="0" smtClean="0">
                <a:solidFill>
                  <a:schemeClr val="accent1">
                    <a:lumMod val="75000"/>
                  </a:schemeClr>
                </a:solidFill>
                <a:latin typeface="Arial" panose="020B0604020202020204" pitchFamily="34" charset="0"/>
                <a:cs typeface="Arial" panose="020B0604020202020204" pitchFamily="34" charset="0"/>
              </a:rPr>
              <a:t> </a:t>
            </a:r>
            <a:r>
              <a:rPr lang="fr-FR" sz="2000" b="1" dirty="0" err="1">
                <a:solidFill>
                  <a:schemeClr val="accent1">
                    <a:lumMod val="75000"/>
                  </a:schemeClr>
                </a:solidFill>
                <a:latin typeface="Arial" panose="020B0604020202020204" pitchFamily="34" charset="0"/>
                <a:cs typeface="Arial" panose="020B0604020202020204" pitchFamily="34" charset="0"/>
              </a:rPr>
              <a:t>reanalyses</a:t>
            </a:r>
            <a:r>
              <a:rPr lang="fr-FR" sz="2000" b="1" dirty="0">
                <a:solidFill>
                  <a:schemeClr val="accent1">
                    <a:lumMod val="75000"/>
                  </a:schemeClr>
                </a:solidFill>
                <a:latin typeface="Arial" panose="020B0604020202020204" pitchFamily="34" charset="0"/>
                <a:cs typeface="Arial" panose="020B0604020202020204" pitchFamily="34" charset="0"/>
              </a:rPr>
              <a:t> and NWP </a:t>
            </a:r>
          </a:p>
          <a:p>
            <a:pPr algn="just">
              <a:defRPr/>
            </a:pPr>
            <a:r>
              <a:rPr lang="fr-FR" sz="2000" b="1" dirty="0" smtClean="0">
                <a:solidFill>
                  <a:schemeClr val="accent1">
                    <a:lumMod val="75000"/>
                  </a:schemeClr>
                </a:solidFill>
                <a:latin typeface="Arial" panose="020B0604020202020204" pitchFamily="34" charset="0"/>
                <a:cs typeface="Arial" panose="020B0604020202020204" pitchFamily="34" charset="0"/>
              </a:rPr>
              <a:t>					</a:t>
            </a:r>
            <a:r>
              <a:rPr lang="fr-FR" sz="2000" b="1" dirty="0" err="1" smtClean="0">
                <a:solidFill>
                  <a:schemeClr val="accent1">
                    <a:lumMod val="75000"/>
                  </a:schemeClr>
                </a:solidFill>
                <a:latin typeface="Arial" panose="020B0604020202020204" pitchFamily="34" charset="0"/>
                <a:cs typeface="Arial" panose="020B0604020202020204" pitchFamily="34" charset="0"/>
              </a:rPr>
              <a:t>Climate</a:t>
            </a:r>
            <a:r>
              <a:rPr lang="fr-FR" sz="2000" b="1" dirty="0" smtClean="0">
                <a:solidFill>
                  <a:schemeClr val="accent1">
                    <a:lumMod val="75000"/>
                  </a:schemeClr>
                </a:solidFill>
                <a:latin typeface="Arial" panose="020B0604020202020204" pitchFamily="34" charset="0"/>
                <a:cs typeface="Arial" panose="020B0604020202020204" pitchFamily="34" charset="0"/>
              </a:rPr>
              <a:t> </a:t>
            </a:r>
            <a:r>
              <a:rPr lang="fr-FR" sz="2000" b="1" dirty="0" err="1">
                <a:solidFill>
                  <a:schemeClr val="accent1">
                    <a:lumMod val="75000"/>
                  </a:schemeClr>
                </a:solidFill>
                <a:latin typeface="Arial" panose="020B0604020202020204" pitchFamily="34" charset="0"/>
                <a:cs typeface="Arial" panose="020B0604020202020204" pitchFamily="34" charset="0"/>
              </a:rPr>
              <a:t>models</a:t>
            </a:r>
            <a:r>
              <a:rPr lang="fr-FR" sz="2000" b="1" dirty="0">
                <a:solidFill>
                  <a:schemeClr val="accent1">
                    <a:lumMod val="75000"/>
                  </a:schemeClr>
                </a:solidFill>
                <a:latin typeface="Arial" panose="020B0604020202020204" pitchFamily="34" charset="0"/>
                <a:cs typeface="Arial" panose="020B0604020202020204" pitchFamily="34" charset="0"/>
              </a:rPr>
              <a:t>.</a:t>
            </a:r>
          </a:p>
          <a:p>
            <a:pPr algn="just">
              <a:defRPr/>
            </a:pPr>
            <a:r>
              <a:rPr lang="fr-FR" sz="2000" b="1" dirty="0" smtClean="0">
                <a:solidFill>
                  <a:schemeClr val="accent1">
                    <a:lumMod val="75000"/>
                  </a:schemeClr>
                </a:solidFill>
                <a:latin typeface="Arial" panose="020B0604020202020204" pitchFamily="34" charset="0"/>
                <a:cs typeface="Arial" panose="020B0604020202020204" pitchFamily="34" charset="0"/>
              </a:rPr>
              <a:t>					Global </a:t>
            </a:r>
            <a:r>
              <a:rPr lang="fr-FR" sz="2000" b="1" dirty="0" err="1">
                <a:solidFill>
                  <a:schemeClr val="accent1">
                    <a:lumMod val="75000"/>
                  </a:schemeClr>
                </a:solidFill>
                <a:latin typeface="Arial" panose="020B0604020202020204" pitchFamily="34" charset="0"/>
                <a:cs typeface="Arial" panose="020B0604020202020204" pitchFamily="34" charset="0"/>
              </a:rPr>
              <a:t>sea</a:t>
            </a:r>
            <a:r>
              <a:rPr lang="fr-FR" sz="2000" b="1" dirty="0">
                <a:solidFill>
                  <a:schemeClr val="accent1">
                    <a:lumMod val="75000"/>
                  </a:schemeClr>
                </a:solidFill>
                <a:latin typeface="Arial" panose="020B0604020202020204" pitchFamily="34" charset="0"/>
                <a:cs typeface="Arial" panose="020B0604020202020204" pitchFamily="34" charset="0"/>
              </a:rPr>
              <a:t> </a:t>
            </a:r>
            <a:r>
              <a:rPr lang="fr-FR" sz="2000" b="1" dirty="0" err="1">
                <a:solidFill>
                  <a:schemeClr val="accent1">
                    <a:lumMod val="75000"/>
                  </a:schemeClr>
                </a:solidFill>
                <a:latin typeface="Arial" panose="020B0604020202020204" pitchFamily="34" charset="0"/>
                <a:cs typeface="Arial" panose="020B0604020202020204" pitchFamily="34" charset="0"/>
              </a:rPr>
              <a:t>level</a:t>
            </a:r>
            <a:r>
              <a:rPr lang="fr-FR" sz="2000" b="1" dirty="0">
                <a:solidFill>
                  <a:schemeClr val="accent1">
                    <a:lumMod val="75000"/>
                  </a:schemeClr>
                </a:solidFill>
                <a:latin typeface="Arial" panose="020B0604020202020204" pitchFamily="34" charset="0"/>
                <a:cs typeface="Arial" panose="020B0604020202020204" pitchFamily="34" charset="0"/>
              </a:rPr>
              <a:t> </a:t>
            </a:r>
            <a:endParaRPr lang="en-US" sz="2000" b="1" dirty="0">
              <a:solidFill>
                <a:schemeClr val="accent1">
                  <a:lumMod val="75000"/>
                </a:schemeClr>
              </a:solidFill>
              <a:latin typeface="Arial" panose="020B0604020202020204" pitchFamily="34" charset="0"/>
              <a:cs typeface="Arial" panose="020B0604020202020204" pitchFamily="34" charset="0"/>
            </a:endParaRPr>
          </a:p>
        </p:txBody>
      </p:sp>
      <p:sp>
        <p:nvSpPr>
          <p:cNvPr id="5" name="Rectangle 4"/>
          <p:cNvSpPr/>
          <p:nvPr/>
        </p:nvSpPr>
        <p:spPr>
          <a:xfrm>
            <a:off x="3056065" y="4799516"/>
            <a:ext cx="6037808" cy="1998784"/>
          </a:xfrm>
          <a:prstGeom prst="rect">
            <a:avLst/>
          </a:prstGeom>
          <a:solidFill>
            <a:schemeClr val="accent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3107874" y="4888795"/>
            <a:ext cx="6086253" cy="1877437"/>
          </a:xfrm>
          <a:prstGeom prst="rect">
            <a:avLst/>
          </a:prstGeom>
          <a:noFill/>
        </p:spPr>
        <p:txBody>
          <a:bodyPr wrap="square" rtlCol="0">
            <a:spAutoFit/>
          </a:bodyPr>
          <a:lstStyle/>
          <a:p>
            <a:pPr algn="ctr"/>
            <a:r>
              <a:rPr lang="en-US" sz="2000" b="1" dirty="0" smtClean="0">
                <a:solidFill>
                  <a:schemeClr val="accent3">
                    <a:lumMod val="20000"/>
                    <a:lumOff val="80000"/>
                  </a:schemeClr>
                </a:solidFill>
                <a:latin typeface="Arial"/>
                <a:cs typeface="Arial"/>
              </a:rPr>
              <a:t>Scientific steering team: </a:t>
            </a:r>
          </a:p>
          <a:p>
            <a:endParaRPr lang="en-US" sz="800" dirty="0" smtClean="0">
              <a:solidFill>
                <a:schemeClr val="accent3">
                  <a:lumMod val="20000"/>
                  <a:lumOff val="80000"/>
                </a:schemeClr>
              </a:solidFill>
              <a:latin typeface="Arial"/>
              <a:cs typeface="Arial"/>
            </a:endParaRPr>
          </a:p>
          <a:p>
            <a:r>
              <a:rPr lang="en-US" sz="2000" dirty="0" smtClean="0">
                <a:solidFill>
                  <a:schemeClr val="accent3">
                    <a:lumMod val="20000"/>
                    <a:lumOff val="80000"/>
                  </a:schemeClr>
                </a:solidFill>
                <a:latin typeface="Arial"/>
                <a:cs typeface="Arial"/>
              </a:rPr>
              <a:t>Co-Chairs: K. von Schuckmann, K. </a:t>
            </a:r>
            <a:r>
              <a:rPr lang="en-US" sz="2000" dirty="0" err="1" smtClean="0">
                <a:solidFill>
                  <a:schemeClr val="accent3">
                    <a:lumMod val="20000"/>
                    <a:lumOff val="80000"/>
                  </a:schemeClr>
                </a:solidFill>
                <a:latin typeface="Arial"/>
                <a:cs typeface="Arial"/>
              </a:rPr>
              <a:t>Trenberth</a:t>
            </a:r>
            <a:endParaRPr lang="en-US" sz="2000" dirty="0" smtClean="0">
              <a:solidFill>
                <a:schemeClr val="accent3">
                  <a:lumMod val="20000"/>
                  <a:lumOff val="80000"/>
                </a:schemeClr>
              </a:solidFill>
              <a:latin typeface="Arial"/>
              <a:cs typeface="Arial"/>
            </a:endParaRPr>
          </a:p>
          <a:p>
            <a:endParaRPr lang="en-US" sz="800" dirty="0" smtClean="0">
              <a:solidFill>
                <a:schemeClr val="accent3">
                  <a:lumMod val="20000"/>
                  <a:lumOff val="80000"/>
                </a:schemeClr>
              </a:solidFill>
              <a:latin typeface="Arial"/>
              <a:cs typeface="Arial"/>
            </a:endParaRPr>
          </a:p>
          <a:p>
            <a:r>
              <a:rPr lang="en-US" sz="2000" dirty="0" smtClean="0">
                <a:solidFill>
                  <a:schemeClr val="accent3">
                    <a:lumMod val="20000"/>
                    <a:lumOff val="80000"/>
                  </a:schemeClr>
                </a:solidFill>
                <a:latin typeface="Arial"/>
                <a:cs typeface="Arial"/>
              </a:rPr>
              <a:t>Members: C.-A. </a:t>
            </a:r>
            <a:r>
              <a:rPr lang="en-US" sz="2000" dirty="0" err="1" smtClean="0">
                <a:solidFill>
                  <a:schemeClr val="accent3">
                    <a:lumMod val="20000"/>
                    <a:lumOff val="80000"/>
                  </a:schemeClr>
                </a:solidFill>
                <a:latin typeface="Arial"/>
                <a:cs typeface="Arial"/>
              </a:rPr>
              <a:t>Clayson</a:t>
            </a:r>
            <a:r>
              <a:rPr lang="en-US" sz="2000" dirty="0" smtClean="0">
                <a:solidFill>
                  <a:schemeClr val="accent3">
                    <a:lumMod val="20000"/>
                    <a:lumOff val="80000"/>
                  </a:schemeClr>
                </a:solidFill>
                <a:latin typeface="Arial"/>
                <a:cs typeface="Arial"/>
              </a:rPr>
              <a:t>, S. </a:t>
            </a:r>
            <a:r>
              <a:rPr lang="en-US" sz="2000" dirty="0" err="1" smtClean="0">
                <a:solidFill>
                  <a:schemeClr val="accent3">
                    <a:lumMod val="20000"/>
                    <a:lumOff val="80000"/>
                  </a:schemeClr>
                </a:solidFill>
                <a:latin typeface="Arial"/>
                <a:cs typeface="Arial"/>
              </a:rPr>
              <a:t>Gulev</a:t>
            </a:r>
            <a:r>
              <a:rPr lang="en-US" sz="2000" dirty="0" smtClean="0">
                <a:solidFill>
                  <a:schemeClr val="accent3">
                    <a:lumMod val="20000"/>
                    <a:lumOff val="80000"/>
                  </a:schemeClr>
                </a:solidFill>
                <a:latin typeface="Arial"/>
                <a:cs typeface="Arial"/>
              </a:rPr>
              <a:t>, C. </a:t>
            </a:r>
            <a:r>
              <a:rPr lang="en-US" sz="2000" dirty="0" err="1" smtClean="0">
                <a:solidFill>
                  <a:schemeClr val="accent3">
                    <a:lumMod val="20000"/>
                    <a:lumOff val="80000"/>
                  </a:schemeClr>
                </a:solidFill>
                <a:latin typeface="Arial"/>
                <a:cs typeface="Arial"/>
              </a:rPr>
              <a:t>Domingues</a:t>
            </a:r>
            <a:r>
              <a:rPr lang="en-US" sz="2000" dirty="0" smtClean="0">
                <a:solidFill>
                  <a:schemeClr val="accent3">
                    <a:lumMod val="20000"/>
                    <a:lumOff val="80000"/>
                  </a:schemeClr>
                </a:solidFill>
                <a:latin typeface="Arial"/>
                <a:cs typeface="Arial"/>
              </a:rPr>
              <a:t>, K. Haines, N. Loeb, P.P. Mathieu, M. Palmer, M. Wild</a:t>
            </a:r>
            <a:endParaRPr lang="en-US" sz="2000" dirty="0">
              <a:solidFill>
                <a:schemeClr val="accent3">
                  <a:lumMod val="20000"/>
                  <a:lumOff val="80000"/>
                </a:schemeClr>
              </a:solidFill>
              <a:latin typeface="Arial"/>
              <a:cs typeface="Arial"/>
            </a:endParaRPr>
          </a:p>
        </p:txBody>
      </p:sp>
    </p:spTree>
    <p:extLst>
      <p:ext uri="{BB962C8B-B14F-4D97-AF65-F5344CB8AC3E}">
        <p14:creationId xmlns:p14="http://schemas.microsoft.com/office/powerpoint/2010/main" val="426970867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0523" y="521442"/>
            <a:ext cx="8902700" cy="2431435"/>
          </a:xfrm>
          <a:prstGeom prst="rect">
            <a:avLst/>
          </a:prstGeom>
        </p:spPr>
        <p:txBody>
          <a:bodyPr>
            <a:spAutoFit/>
          </a:bodyPr>
          <a:lstStyle/>
          <a:p>
            <a:pPr algn="just" eaLnBrk="1" fontAlgn="auto" hangingPunct="1">
              <a:spcBef>
                <a:spcPts val="0"/>
              </a:spcBef>
              <a:spcAft>
                <a:spcPts val="0"/>
              </a:spcAft>
              <a:defRPr/>
            </a:pPr>
            <a:r>
              <a:rPr lang="en-US" sz="2000" b="1" dirty="0">
                <a:solidFill>
                  <a:schemeClr val="accent1">
                    <a:lumMod val="75000"/>
                  </a:schemeClr>
                </a:solidFill>
                <a:latin typeface="Arial" panose="020B0604020202020204" pitchFamily="34" charset="0"/>
                <a:ea typeface="+mn-ea"/>
                <a:cs typeface="Arial" panose="020B0604020202020204" pitchFamily="34" charset="0"/>
              </a:rPr>
              <a:t>Key FOCUS Questions:</a:t>
            </a:r>
          </a:p>
          <a:p>
            <a:pPr algn="just" eaLnBrk="1" fontAlgn="auto" hangingPunct="1">
              <a:spcBef>
                <a:spcPts val="0"/>
              </a:spcBef>
              <a:spcAft>
                <a:spcPts val="0"/>
              </a:spcAft>
              <a:defRPr/>
            </a:pPr>
            <a:r>
              <a:rPr lang="en-US" sz="600" b="1" dirty="0">
                <a:solidFill>
                  <a:schemeClr val="accent1">
                    <a:lumMod val="75000"/>
                  </a:schemeClr>
                </a:solidFill>
                <a:latin typeface="Arial" panose="020B0604020202020204" pitchFamily="34" charset="0"/>
                <a:ea typeface="+mn-ea"/>
                <a:cs typeface="Arial" panose="020B0604020202020204" pitchFamily="34" charset="0"/>
              </a:rPr>
              <a:t> </a:t>
            </a:r>
          </a:p>
          <a:p>
            <a:pPr marL="257175" indent="-257175" algn="just" eaLnBrk="1" fontAlgn="auto" hangingPunct="1">
              <a:spcBef>
                <a:spcPts val="0"/>
              </a:spcBef>
              <a:spcAft>
                <a:spcPts val="0"/>
              </a:spcAft>
              <a:buFont typeface="Wingdings" panose="05000000000000000000" pitchFamily="2" charset="2"/>
              <a:buChar char="Ø"/>
              <a:defRPr/>
            </a:pPr>
            <a:r>
              <a:rPr lang="en-US" sz="1800" dirty="0">
                <a:solidFill>
                  <a:schemeClr val="accent1">
                    <a:lumMod val="75000"/>
                  </a:schemeClr>
                </a:solidFill>
                <a:latin typeface="Arial" panose="020B0604020202020204" pitchFamily="34" charset="0"/>
                <a:ea typeface="+mn-ea"/>
                <a:cs typeface="Arial" panose="020B0604020202020204" pitchFamily="34" charset="0"/>
              </a:rPr>
              <a:t>What is the magnitude of Earth's energy imbalance and how does it vary over time</a:t>
            </a:r>
            <a:r>
              <a:rPr lang="en-US" sz="1800" dirty="0" smtClean="0">
                <a:solidFill>
                  <a:schemeClr val="accent1">
                    <a:lumMod val="75000"/>
                  </a:schemeClr>
                </a:solidFill>
                <a:latin typeface="Arial" panose="020B0604020202020204" pitchFamily="34" charset="0"/>
                <a:ea typeface="+mn-ea"/>
                <a:cs typeface="Arial" panose="020B0604020202020204" pitchFamily="34" charset="0"/>
              </a:rPr>
              <a:t>?</a:t>
            </a:r>
            <a:endParaRPr lang="en-US" sz="600" dirty="0">
              <a:solidFill>
                <a:schemeClr val="accent1">
                  <a:lumMod val="75000"/>
                </a:schemeClr>
              </a:solidFill>
              <a:latin typeface="Arial" panose="020B0604020202020204" pitchFamily="34" charset="0"/>
              <a:ea typeface="+mn-ea"/>
              <a:cs typeface="Arial" panose="020B0604020202020204" pitchFamily="34" charset="0"/>
            </a:endParaRPr>
          </a:p>
          <a:p>
            <a:pPr marL="257175" indent="-257175" algn="just" eaLnBrk="1" fontAlgn="auto" hangingPunct="1">
              <a:spcBef>
                <a:spcPts val="0"/>
              </a:spcBef>
              <a:spcAft>
                <a:spcPts val="0"/>
              </a:spcAft>
              <a:buFont typeface="Wingdings" panose="05000000000000000000" pitchFamily="2" charset="2"/>
              <a:buChar char="Ø"/>
              <a:defRPr/>
            </a:pPr>
            <a:r>
              <a:rPr lang="en-US" sz="1800" dirty="0">
                <a:solidFill>
                  <a:schemeClr val="accent1">
                    <a:lumMod val="75000"/>
                  </a:schemeClr>
                </a:solidFill>
                <a:latin typeface="Arial" panose="020B0604020202020204" pitchFamily="34" charset="0"/>
                <a:ea typeface="+mn-ea"/>
                <a:cs typeface="Arial" panose="020B0604020202020204" pitchFamily="34" charset="0"/>
              </a:rPr>
              <a:t>How are TOA net radiation and ocean heating rate distributed regionally and vertically (OHC)</a:t>
            </a:r>
            <a:r>
              <a:rPr lang="en-US" sz="1800" dirty="0" smtClean="0">
                <a:solidFill>
                  <a:schemeClr val="accent1">
                    <a:lumMod val="75000"/>
                  </a:schemeClr>
                </a:solidFill>
                <a:latin typeface="Arial" panose="020B0604020202020204" pitchFamily="34" charset="0"/>
                <a:cs typeface="Arial" panose="020B0604020202020204" pitchFamily="34" charset="0"/>
              </a:rPr>
              <a:t>?</a:t>
            </a:r>
            <a:endParaRPr lang="en-US" sz="800" dirty="0" smtClean="0">
              <a:solidFill>
                <a:schemeClr val="accent1">
                  <a:lumMod val="75000"/>
                </a:schemeClr>
              </a:solidFill>
              <a:latin typeface="Arial" panose="020B0604020202020204" pitchFamily="34" charset="0"/>
              <a:cs typeface="Arial" panose="020B0604020202020204" pitchFamily="34" charset="0"/>
            </a:endParaRPr>
          </a:p>
          <a:p>
            <a:pPr marL="257175" indent="-257175" algn="just">
              <a:buFont typeface="Wingdings" panose="05000000000000000000" pitchFamily="2" charset="2"/>
              <a:buChar char="Ø"/>
              <a:defRPr/>
            </a:pPr>
            <a:r>
              <a:rPr lang="en-US" dirty="0">
                <a:solidFill>
                  <a:schemeClr val="accent1">
                    <a:lumMod val="75000"/>
                  </a:schemeClr>
                </a:solidFill>
                <a:latin typeface="Arial" panose="020B0604020202020204" pitchFamily="34" charset="0"/>
                <a:cs typeface="Arial" panose="020B0604020202020204" pitchFamily="34" charset="0"/>
              </a:rPr>
              <a:t>How can we improve validation requirements for and from coupled climate models to improve estimates of EEI</a:t>
            </a:r>
            <a:r>
              <a:rPr lang="en-US" dirty="0" smtClean="0">
                <a:solidFill>
                  <a:schemeClr val="accent1">
                    <a:lumMod val="75000"/>
                  </a:schemeClr>
                </a:solidFill>
                <a:latin typeface="Arial" panose="020B0604020202020204" pitchFamily="34" charset="0"/>
                <a:cs typeface="Arial" panose="020B0604020202020204" pitchFamily="34" charset="0"/>
              </a:rPr>
              <a:t>?</a:t>
            </a:r>
            <a:endParaRPr lang="en-US" sz="600" dirty="0">
              <a:solidFill>
                <a:schemeClr val="accent1">
                  <a:lumMod val="75000"/>
                </a:schemeClr>
              </a:solidFill>
              <a:latin typeface="Arial" panose="020B0604020202020204" pitchFamily="34" charset="0"/>
              <a:cs typeface="Arial" panose="020B0604020202020204" pitchFamily="34" charset="0"/>
            </a:endParaRPr>
          </a:p>
          <a:p>
            <a:pPr marL="257175" indent="-257175" algn="just" eaLnBrk="1" fontAlgn="auto" hangingPunct="1">
              <a:spcBef>
                <a:spcPts val="0"/>
              </a:spcBef>
              <a:spcAft>
                <a:spcPts val="0"/>
              </a:spcAft>
              <a:buFont typeface="Wingdings" panose="05000000000000000000" pitchFamily="2" charset="2"/>
              <a:buChar char="Ø"/>
              <a:defRPr/>
            </a:pPr>
            <a:r>
              <a:rPr lang="en-US" sz="1800" dirty="0">
                <a:solidFill>
                  <a:schemeClr val="accent1">
                    <a:lumMod val="75000"/>
                  </a:schemeClr>
                </a:solidFill>
                <a:latin typeface="Arial" panose="020B0604020202020204" pitchFamily="34" charset="0"/>
                <a:ea typeface="+mn-ea"/>
                <a:cs typeface="Arial" panose="020B0604020202020204" pitchFamily="34" charset="0"/>
              </a:rPr>
              <a:t>How can we better constrain the surface energy fluxes and their </a:t>
            </a:r>
            <a:r>
              <a:rPr lang="en-US" sz="1800" dirty="0" err="1">
                <a:solidFill>
                  <a:schemeClr val="accent1">
                    <a:lumMod val="75000"/>
                  </a:schemeClr>
                </a:solidFill>
                <a:latin typeface="Arial" panose="020B0604020202020204" pitchFamily="34" charset="0"/>
                <a:ea typeface="+mn-ea"/>
                <a:cs typeface="Arial" panose="020B0604020202020204" pitchFamily="34" charset="0"/>
              </a:rPr>
              <a:t>spatio</a:t>
            </a:r>
            <a:r>
              <a:rPr lang="en-US" sz="1800" dirty="0">
                <a:solidFill>
                  <a:schemeClr val="accent1">
                    <a:lumMod val="75000"/>
                  </a:schemeClr>
                </a:solidFill>
                <a:latin typeface="Arial" panose="020B0604020202020204" pitchFamily="34" charset="0"/>
                <a:ea typeface="+mn-ea"/>
                <a:cs typeface="Arial" panose="020B0604020202020204" pitchFamily="34" charset="0"/>
              </a:rPr>
              <a:t>-temporal variations</a:t>
            </a:r>
            <a:r>
              <a:rPr lang="en-US" sz="1800" dirty="0" smtClean="0">
                <a:solidFill>
                  <a:schemeClr val="accent1">
                    <a:lumMod val="75000"/>
                  </a:schemeClr>
                </a:solidFill>
                <a:latin typeface="Arial" panose="020B0604020202020204" pitchFamily="34" charset="0"/>
                <a:ea typeface="+mn-ea"/>
                <a:cs typeface="Arial" panose="020B0604020202020204" pitchFamily="34" charset="0"/>
              </a:rPr>
              <a:t>?</a:t>
            </a:r>
            <a:endParaRPr lang="en-US" sz="1800" dirty="0">
              <a:solidFill>
                <a:schemeClr val="accent1">
                  <a:lumMod val="75000"/>
                </a:schemeClr>
              </a:solidFill>
              <a:latin typeface="Arial" panose="020B0604020202020204" pitchFamily="34" charset="0"/>
              <a:ea typeface="+mn-ea"/>
              <a:cs typeface="Arial" panose="020B0604020202020204" pitchFamily="34" charset="0"/>
            </a:endParaRPr>
          </a:p>
        </p:txBody>
      </p:sp>
      <p:sp>
        <p:nvSpPr>
          <p:cNvPr id="6" name="Rectangle 5"/>
          <p:cNvSpPr/>
          <p:nvPr/>
        </p:nvSpPr>
        <p:spPr>
          <a:xfrm>
            <a:off x="0" y="1"/>
            <a:ext cx="9144000" cy="504281"/>
          </a:xfrm>
          <a:prstGeom prst="rect">
            <a:avLst/>
          </a:prstGeom>
          <a:solidFill>
            <a:schemeClr val="accent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Box 6"/>
          <p:cNvSpPr txBox="1"/>
          <p:nvPr/>
        </p:nvSpPr>
        <p:spPr>
          <a:xfrm>
            <a:off x="103941" y="134950"/>
            <a:ext cx="3070071" cy="369332"/>
          </a:xfrm>
          <a:prstGeom prst="rect">
            <a:avLst/>
          </a:prstGeom>
          <a:noFill/>
        </p:spPr>
        <p:txBody>
          <a:bodyPr wrap="none" rtlCol="0">
            <a:spAutoFit/>
          </a:bodyPr>
          <a:lstStyle/>
          <a:p>
            <a:r>
              <a:rPr lang="en-US" b="1" dirty="0" err="1">
                <a:solidFill>
                  <a:schemeClr val="accent3">
                    <a:lumMod val="20000"/>
                    <a:lumOff val="80000"/>
                  </a:schemeClr>
                </a:solidFill>
                <a:latin typeface="Arial"/>
                <a:cs typeface="Arial"/>
              </a:rPr>
              <a:t>Clivar</a:t>
            </a:r>
            <a:r>
              <a:rPr lang="en-US" b="1" dirty="0">
                <a:solidFill>
                  <a:schemeClr val="accent3">
                    <a:lumMod val="20000"/>
                    <a:lumOff val="80000"/>
                  </a:schemeClr>
                </a:solidFill>
                <a:latin typeface="Arial"/>
                <a:cs typeface="Arial"/>
              </a:rPr>
              <a:t> </a:t>
            </a:r>
            <a:r>
              <a:rPr lang="en-US" b="1" dirty="0" smtClean="0">
                <a:solidFill>
                  <a:schemeClr val="accent3">
                    <a:lumMod val="20000"/>
                    <a:lumOff val="80000"/>
                  </a:schemeClr>
                </a:solidFill>
                <a:latin typeface="Arial"/>
                <a:cs typeface="Arial"/>
              </a:rPr>
              <a:t>RF CONCEPT-HEAT</a:t>
            </a:r>
            <a:endParaRPr lang="en-US" b="1" dirty="0">
              <a:solidFill>
                <a:schemeClr val="accent3">
                  <a:lumMod val="20000"/>
                  <a:lumOff val="80000"/>
                </a:schemeClr>
              </a:solidFill>
              <a:latin typeface="Arial"/>
              <a:cs typeface="Arial"/>
            </a:endParaRPr>
          </a:p>
        </p:txBody>
      </p:sp>
      <p:pic>
        <p:nvPicPr>
          <p:cNvPr id="84997" name="Imag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52977" y="1"/>
            <a:ext cx="1391024" cy="890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54512" y="2952876"/>
            <a:ext cx="9198512" cy="3905123"/>
          </a:xfrm>
          <a:prstGeom prst="rect">
            <a:avLst/>
          </a:prstGeom>
          <a:solidFill>
            <a:schemeClr val="accent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120650" y="3003013"/>
            <a:ext cx="8902700" cy="3785652"/>
          </a:xfrm>
          <a:prstGeom prst="rect">
            <a:avLst/>
          </a:prstGeom>
        </p:spPr>
        <p:txBody>
          <a:bodyPr>
            <a:spAutoFit/>
          </a:bodyPr>
          <a:lstStyle/>
          <a:p>
            <a:pPr algn="ctr" eaLnBrk="1" fontAlgn="auto" hangingPunct="1">
              <a:spcBef>
                <a:spcPts val="0"/>
              </a:spcBef>
              <a:spcAft>
                <a:spcPts val="0"/>
              </a:spcAft>
              <a:defRPr/>
            </a:pPr>
            <a:r>
              <a:rPr lang="en-US" altLang="fr-FR" sz="2000" b="1" dirty="0" smtClean="0">
                <a:solidFill>
                  <a:schemeClr val="accent3">
                    <a:lumMod val="20000"/>
                    <a:lumOff val="80000"/>
                  </a:schemeClr>
                </a:solidFill>
                <a:latin typeface="Arial" panose="020B0604020202020204" pitchFamily="34" charset="0"/>
                <a:cs typeface="Arial" panose="020B0604020202020204" pitchFamily="34" charset="0"/>
              </a:rPr>
              <a:t>First CONCEPT-HEAT workshop, </a:t>
            </a:r>
          </a:p>
          <a:p>
            <a:pPr algn="ctr" eaLnBrk="1" fontAlgn="auto" hangingPunct="1">
              <a:spcBef>
                <a:spcPts val="0"/>
              </a:spcBef>
              <a:spcAft>
                <a:spcPts val="0"/>
              </a:spcAft>
              <a:defRPr/>
            </a:pPr>
            <a:r>
              <a:rPr lang="en-US" altLang="fr-FR" sz="2000" b="1" dirty="0" smtClean="0">
                <a:solidFill>
                  <a:schemeClr val="accent3">
                    <a:lumMod val="20000"/>
                    <a:lumOff val="80000"/>
                  </a:schemeClr>
                </a:solidFill>
                <a:latin typeface="Arial" panose="020B0604020202020204" pitchFamily="34" charset="0"/>
                <a:cs typeface="Arial" panose="020B0604020202020204" pitchFamily="34" charset="0"/>
              </a:rPr>
              <a:t>jointly with CLIVAR GSOP, ORA-IP, COST-EOS, ESA-OHF</a:t>
            </a:r>
          </a:p>
          <a:p>
            <a:pPr algn="ctr" eaLnBrk="1" fontAlgn="auto" hangingPunct="1">
              <a:spcBef>
                <a:spcPts val="0"/>
              </a:spcBef>
              <a:spcAft>
                <a:spcPts val="0"/>
              </a:spcAft>
              <a:defRPr/>
            </a:pPr>
            <a:endParaRPr lang="en-US" altLang="fr-FR" sz="2000" b="1" dirty="0">
              <a:solidFill>
                <a:schemeClr val="accent3">
                  <a:lumMod val="20000"/>
                  <a:lumOff val="80000"/>
                </a:schemeClr>
              </a:solidFill>
              <a:latin typeface="Arial" panose="020B0604020202020204" pitchFamily="34" charset="0"/>
              <a:cs typeface="Arial" panose="020B0604020202020204" pitchFamily="34" charset="0"/>
            </a:endParaRPr>
          </a:p>
          <a:p>
            <a:pPr algn="ctr" eaLnBrk="1" fontAlgn="auto" hangingPunct="1">
              <a:spcBef>
                <a:spcPts val="0"/>
              </a:spcBef>
              <a:spcAft>
                <a:spcPts val="0"/>
              </a:spcAft>
              <a:defRPr/>
            </a:pPr>
            <a:r>
              <a:rPr lang="en-US" altLang="fr-FR" sz="2000" b="1" dirty="0" smtClean="0">
                <a:solidFill>
                  <a:schemeClr val="accent3">
                    <a:lumMod val="20000"/>
                    <a:lumOff val="80000"/>
                  </a:schemeClr>
                </a:solidFill>
                <a:latin typeface="Arial" panose="020B0604020202020204" pitchFamily="34" charset="0"/>
                <a:cs typeface="Arial" panose="020B0604020202020204" pitchFamily="34" charset="0"/>
              </a:rPr>
              <a:t>28.09.-02.10.2015, </a:t>
            </a:r>
            <a:r>
              <a:rPr lang="en-US" altLang="fr-FR" sz="2000" b="1" dirty="0" err="1" smtClean="0">
                <a:solidFill>
                  <a:schemeClr val="accent3">
                    <a:lumMod val="20000"/>
                    <a:lumOff val="80000"/>
                  </a:schemeClr>
                </a:solidFill>
                <a:latin typeface="Arial" panose="020B0604020202020204" pitchFamily="34" charset="0"/>
                <a:cs typeface="Arial" panose="020B0604020202020204" pitchFamily="34" charset="0"/>
              </a:rPr>
              <a:t>MetOffice</a:t>
            </a:r>
            <a:r>
              <a:rPr lang="en-US" altLang="fr-FR" sz="2000" b="1" dirty="0" smtClean="0">
                <a:solidFill>
                  <a:schemeClr val="accent3">
                    <a:lumMod val="20000"/>
                    <a:lumOff val="80000"/>
                  </a:schemeClr>
                </a:solidFill>
                <a:latin typeface="Arial" panose="020B0604020202020204" pitchFamily="34" charset="0"/>
                <a:cs typeface="Arial" panose="020B0604020202020204" pitchFamily="34" charset="0"/>
              </a:rPr>
              <a:t>, Exeter, UK</a:t>
            </a:r>
          </a:p>
          <a:p>
            <a:pPr algn="ctr" eaLnBrk="1" fontAlgn="auto" hangingPunct="1">
              <a:spcBef>
                <a:spcPts val="0"/>
              </a:spcBef>
              <a:spcAft>
                <a:spcPts val="0"/>
              </a:spcAft>
              <a:defRPr/>
            </a:pPr>
            <a:endParaRPr lang="en-US" altLang="fr-FR" sz="2000" b="1" dirty="0">
              <a:solidFill>
                <a:schemeClr val="accent3">
                  <a:lumMod val="20000"/>
                  <a:lumOff val="80000"/>
                </a:schemeClr>
              </a:solidFill>
              <a:latin typeface="Arial" panose="020B0604020202020204" pitchFamily="34" charset="0"/>
              <a:cs typeface="Arial" panose="020B0604020202020204" pitchFamily="34" charset="0"/>
            </a:endParaRPr>
          </a:p>
          <a:p>
            <a:pPr algn="ctr" eaLnBrk="1" fontAlgn="auto" hangingPunct="1">
              <a:spcBef>
                <a:spcPts val="0"/>
              </a:spcBef>
              <a:spcAft>
                <a:spcPts val="0"/>
              </a:spcAft>
              <a:defRPr/>
            </a:pPr>
            <a:r>
              <a:rPr lang="en-US" altLang="fr-FR" sz="2000" b="1" dirty="0" smtClean="0">
                <a:solidFill>
                  <a:schemeClr val="accent3">
                    <a:lumMod val="20000"/>
                    <a:lumOff val="80000"/>
                  </a:schemeClr>
                </a:solidFill>
                <a:latin typeface="Arial" panose="020B0604020202020204" pitchFamily="34" charset="0"/>
                <a:cs typeface="Arial" panose="020B0604020202020204" pitchFamily="34" charset="0"/>
              </a:rPr>
              <a:t>Organizing team:</a:t>
            </a:r>
          </a:p>
          <a:p>
            <a:pPr algn="ctr" eaLnBrk="1" fontAlgn="auto" hangingPunct="1">
              <a:spcBef>
                <a:spcPts val="0"/>
              </a:spcBef>
              <a:spcAft>
                <a:spcPts val="0"/>
              </a:spcAft>
              <a:defRPr/>
            </a:pPr>
            <a:r>
              <a:rPr lang="en-US" altLang="fr-FR" sz="2000" b="1" dirty="0" smtClean="0">
                <a:solidFill>
                  <a:schemeClr val="accent3">
                    <a:lumMod val="20000"/>
                    <a:lumOff val="80000"/>
                  </a:schemeClr>
                </a:solidFill>
                <a:latin typeface="Arial" panose="020B0604020202020204" pitchFamily="34" charset="0"/>
                <a:cs typeface="Arial" panose="020B0604020202020204" pitchFamily="34" charset="0"/>
              </a:rPr>
              <a:t>M. Palmer (Host)</a:t>
            </a:r>
          </a:p>
          <a:p>
            <a:pPr algn="ctr" eaLnBrk="1" fontAlgn="auto" hangingPunct="1">
              <a:spcBef>
                <a:spcPts val="0"/>
              </a:spcBef>
              <a:spcAft>
                <a:spcPts val="0"/>
              </a:spcAft>
              <a:defRPr/>
            </a:pPr>
            <a:r>
              <a:rPr lang="en-US" altLang="fr-FR" sz="2000" b="1" dirty="0" smtClean="0">
                <a:solidFill>
                  <a:schemeClr val="accent3">
                    <a:lumMod val="20000"/>
                    <a:lumOff val="80000"/>
                  </a:schemeClr>
                </a:solidFill>
                <a:latin typeface="Arial" panose="020B0604020202020204" pitchFamily="34" charset="0"/>
                <a:cs typeface="Arial" panose="020B0604020202020204" pitchFamily="34" charset="0"/>
              </a:rPr>
              <a:t>K. </a:t>
            </a:r>
            <a:r>
              <a:rPr lang="en-US" altLang="fr-FR" sz="2000" b="1" dirty="0">
                <a:solidFill>
                  <a:schemeClr val="accent3">
                    <a:lumMod val="20000"/>
                    <a:lumOff val="80000"/>
                  </a:schemeClr>
                </a:solidFill>
                <a:latin typeface="Arial" panose="020B0604020202020204" pitchFamily="34" charset="0"/>
                <a:cs typeface="Arial" panose="020B0604020202020204" pitchFamily="34" charset="0"/>
              </a:rPr>
              <a:t>v</a:t>
            </a:r>
            <a:r>
              <a:rPr lang="en-US" altLang="fr-FR" sz="2000" b="1" dirty="0" smtClean="0">
                <a:solidFill>
                  <a:schemeClr val="accent3">
                    <a:lumMod val="20000"/>
                    <a:lumOff val="80000"/>
                  </a:schemeClr>
                </a:solidFill>
                <a:latin typeface="Arial" panose="020B0604020202020204" pitchFamily="34" charset="0"/>
                <a:cs typeface="Arial" panose="020B0604020202020204" pitchFamily="34" charset="0"/>
              </a:rPr>
              <a:t>on Schuckmann</a:t>
            </a:r>
          </a:p>
          <a:p>
            <a:pPr algn="ctr" eaLnBrk="1" fontAlgn="auto" hangingPunct="1">
              <a:spcBef>
                <a:spcPts val="0"/>
              </a:spcBef>
              <a:spcAft>
                <a:spcPts val="0"/>
              </a:spcAft>
              <a:defRPr/>
            </a:pPr>
            <a:r>
              <a:rPr lang="en-US" altLang="fr-FR" sz="2000" b="1" dirty="0" smtClean="0">
                <a:solidFill>
                  <a:schemeClr val="accent3">
                    <a:lumMod val="20000"/>
                    <a:lumOff val="80000"/>
                  </a:schemeClr>
                </a:solidFill>
                <a:latin typeface="Arial" panose="020B0604020202020204" pitchFamily="34" charset="0"/>
                <a:cs typeface="Arial" panose="020B0604020202020204" pitchFamily="34" charset="0"/>
              </a:rPr>
              <a:t>T. Lee</a:t>
            </a:r>
          </a:p>
          <a:p>
            <a:pPr algn="ctr" eaLnBrk="1" fontAlgn="auto" hangingPunct="1">
              <a:spcBef>
                <a:spcPts val="0"/>
              </a:spcBef>
              <a:spcAft>
                <a:spcPts val="0"/>
              </a:spcAft>
              <a:defRPr/>
            </a:pPr>
            <a:r>
              <a:rPr lang="en-US" altLang="fr-FR" sz="2000" b="1" dirty="0" smtClean="0">
                <a:solidFill>
                  <a:schemeClr val="accent3">
                    <a:lumMod val="20000"/>
                    <a:lumOff val="80000"/>
                  </a:schemeClr>
                </a:solidFill>
                <a:latin typeface="Arial" panose="020B0604020202020204" pitchFamily="34" charset="0"/>
                <a:cs typeface="Arial" panose="020B0604020202020204" pitchFamily="34" charset="0"/>
              </a:rPr>
              <a:t>K. Haines</a:t>
            </a:r>
          </a:p>
          <a:p>
            <a:pPr algn="ctr" eaLnBrk="1" fontAlgn="auto" hangingPunct="1">
              <a:spcBef>
                <a:spcPts val="0"/>
              </a:spcBef>
              <a:spcAft>
                <a:spcPts val="0"/>
              </a:spcAft>
              <a:defRPr/>
            </a:pPr>
            <a:r>
              <a:rPr lang="en-US" altLang="fr-FR" sz="2000" b="1" dirty="0" smtClean="0">
                <a:solidFill>
                  <a:schemeClr val="accent3">
                    <a:lumMod val="20000"/>
                    <a:lumOff val="80000"/>
                  </a:schemeClr>
                </a:solidFill>
                <a:latin typeface="Arial" panose="020B0604020202020204" pitchFamily="34" charset="0"/>
                <a:cs typeface="Arial" panose="020B0604020202020204" pitchFamily="34" charset="0"/>
              </a:rPr>
              <a:t>A. </a:t>
            </a:r>
            <a:r>
              <a:rPr lang="en-US" altLang="fr-FR" sz="2000" b="1" dirty="0" err="1" smtClean="0">
                <a:solidFill>
                  <a:schemeClr val="accent3">
                    <a:lumMod val="20000"/>
                    <a:lumOff val="80000"/>
                  </a:schemeClr>
                </a:solidFill>
                <a:latin typeface="Arial" panose="020B0604020202020204" pitchFamily="34" charset="0"/>
                <a:cs typeface="Arial" panose="020B0604020202020204" pitchFamily="34" charset="0"/>
              </a:rPr>
              <a:t>Alcazante</a:t>
            </a:r>
            <a:endParaRPr lang="en-US" altLang="fr-FR" sz="2000" b="1" dirty="0" smtClean="0">
              <a:solidFill>
                <a:schemeClr val="accent3">
                  <a:lumMod val="20000"/>
                  <a:lumOff val="80000"/>
                </a:schemeClr>
              </a:solidFill>
              <a:latin typeface="Arial" panose="020B0604020202020204" pitchFamily="34" charset="0"/>
              <a:cs typeface="Arial" panose="020B0604020202020204" pitchFamily="34" charset="0"/>
            </a:endParaRPr>
          </a:p>
          <a:p>
            <a:pPr algn="ctr" eaLnBrk="1" fontAlgn="auto" hangingPunct="1">
              <a:spcBef>
                <a:spcPts val="0"/>
              </a:spcBef>
              <a:spcAft>
                <a:spcPts val="0"/>
              </a:spcAft>
              <a:defRPr/>
            </a:pPr>
            <a:r>
              <a:rPr lang="en-US" altLang="fr-FR" sz="2000" b="1" dirty="0" smtClean="0">
                <a:solidFill>
                  <a:schemeClr val="accent3">
                    <a:lumMod val="20000"/>
                    <a:lumOff val="80000"/>
                  </a:schemeClr>
                </a:solidFill>
                <a:latin typeface="Arial" panose="020B0604020202020204" pitchFamily="34" charset="0"/>
                <a:cs typeface="Arial" panose="020B0604020202020204" pitchFamily="34" charset="0"/>
              </a:rPr>
              <a:t>N. </a:t>
            </a:r>
            <a:r>
              <a:rPr lang="en-US" altLang="fr-FR" sz="2000" b="1" dirty="0" err="1" smtClean="0">
                <a:solidFill>
                  <a:schemeClr val="accent3">
                    <a:lumMod val="20000"/>
                    <a:lumOff val="80000"/>
                  </a:schemeClr>
                </a:solidFill>
                <a:latin typeface="Arial" panose="020B0604020202020204" pitchFamily="34" charset="0"/>
                <a:cs typeface="Arial" panose="020B0604020202020204" pitchFamily="34" charset="0"/>
              </a:rPr>
              <a:t>Caltabiano</a:t>
            </a:r>
            <a:endParaRPr lang="en-US" altLang="fr-FR" sz="2000" b="1" dirty="0">
              <a:solidFill>
                <a:schemeClr val="accent3">
                  <a:lumMod val="20000"/>
                  <a:lumOff val="8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878015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9144000" cy="672658"/>
          </a:xfrm>
          <a:prstGeom prst="rect">
            <a:avLst/>
          </a:prstGeom>
          <a:solidFill>
            <a:schemeClr val="accent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Box 5"/>
          <p:cNvSpPr txBox="1"/>
          <p:nvPr/>
        </p:nvSpPr>
        <p:spPr>
          <a:xfrm>
            <a:off x="144463" y="151662"/>
            <a:ext cx="1403073" cy="369332"/>
          </a:xfrm>
          <a:prstGeom prst="rect">
            <a:avLst/>
          </a:prstGeom>
          <a:noFill/>
        </p:spPr>
        <p:txBody>
          <a:bodyPr wrap="none" rtlCol="0">
            <a:spAutoFit/>
          </a:bodyPr>
          <a:lstStyle/>
          <a:p>
            <a:r>
              <a:rPr lang="en-US" b="1" dirty="0" smtClean="0">
                <a:solidFill>
                  <a:schemeClr val="accent3">
                    <a:lumMod val="20000"/>
                    <a:lumOff val="80000"/>
                  </a:schemeClr>
                </a:solidFill>
                <a:latin typeface="Arial"/>
                <a:cs typeface="Arial"/>
              </a:rPr>
              <a:t>Thank you.</a:t>
            </a:r>
            <a:endParaRPr lang="en-US" b="1" dirty="0">
              <a:solidFill>
                <a:schemeClr val="accent3">
                  <a:lumMod val="20000"/>
                  <a:lumOff val="80000"/>
                </a:schemeClr>
              </a:solidFill>
              <a:latin typeface="Arial"/>
              <a:cs typeface="Arial"/>
            </a:endParaRPr>
          </a:p>
        </p:txBody>
      </p:sp>
    </p:spTree>
    <p:extLst>
      <p:ext uri="{BB962C8B-B14F-4D97-AF65-F5344CB8AC3E}">
        <p14:creationId xmlns:p14="http://schemas.microsoft.com/office/powerpoint/2010/main" val="56373949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9144000" cy="672658"/>
          </a:xfrm>
          <a:prstGeom prst="rect">
            <a:avLst/>
          </a:prstGeom>
          <a:solidFill>
            <a:schemeClr val="accent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p:cNvSpPr txBox="1"/>
          <p:nvPr/>
        </p:nvSpPr>
        <p:spPr>
          <a:xfrm>
            <a:off x="144463" y="151662"/>
            <a:ext cx="8802410" cy="369332"/>
          </a:xfrm>
          <a:prstGeom prst="rect">
            <a:avLst/>
          </a:prstGeom>
          <a:noFill/>
        </p:spPr>
        <p:txBody>
          <a:bodyPr wrap="none" rtlCol="0">
            <a:spAutoFit/>
          </a:bodyPr>
          <a:lstStyle/>
          <a:p>
            <a:r>
              <a:rPr lang="en-US" b="1" dirty="0" smtClean="0">
                <a:solidFill>
                  <a:schemeClr val="accent3">
                    <a:lumMod val="20000"/>
                    <a:lumOff val="80000"/>
                  </a:schemeClr>
                </a:solidFill>
                <a:latin typeface="Arial"/>
                <a:cs typeface="Arial"/>
              </a:rPr>
              <a:t>Positive Earth’s Energy Imbalance: accumulation of heat in the climate system</a:t>
            </a:r>
            <a:endParaRPr lang="en-US" b="1" dirty="0">
              <a:solidFill>
                <a:schemeClr val="accent3">
                  <a:lumMod val="20000"/>
                  <a:lumOff val="80000"/>
                </a:schemeClr>
              </a:solidFill>
              <a:latin typeface="Arial"/>
              <a:cs typeface="Arial"/>
            </a:endParaRPr>
          </a:p>
        </p:txBody>
      </p:sp>
      <p:sp>
        <p:nvSpPr>
          <p:cNvPr id="4" name="TextBox 3"/>
          <p:cNvSpPr txBox="1"/>
          <p:nvPr/>
        </p:nvSpPr>
        <p:spPr>
          <a:xfrm>
            <a:off x="144463" y="6404167"/>
            <a:ext cx="4418973" cy="369332"/>
          </a:xfrm>
          <a:prstGeom prst="rect">
            <a:avLst/>
          </a:prstGeom>
          <a:noFill/>
        </p:spPr>
        <p:txBody>
          <a:bodyPr wrap="none" rtlCol="0">
            <a:spAutoFit/>
          </a:bodyPr>
          <a:lstStyle/>
          <a:p>
            <a:r>
              <a:rPr lang="en-US" dirty="0" smtClean="0">
                <a:latin typeface="Arial"/>
                <a:cs typeface="Arial"/>
              </a:rPr>
              <a:t>Von Schuckmann et al., 2015 (submitted)</a:t>
            </a:r>
            <a:endParaRPr lang="en-US" dirty="0">
              <a:latin typeface="Arial"/>
              <a:cs typeface="Arial"/>
            </a:endParaRPr>
          </a:p>
        </p:txBody>
      </p:sp>
      <p:pic>
        <p:nvPicPr>
          <p:cNvPr id="5" name="Picture 4" descr="Energy_balance_ISSI_KvS_A_draf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1500"/>
            <a:ext cx="9144000" cy="5711753"/>
          </a:xfrm>
          <a:prstGeom prst="rect">
            <a:avLst/>
          </a:prstGeom>
        </p:spPr>
      </p:pic>
    </p:spTree>
    <p:extLst>
      <p:ext uri="{BB962C8B-B14F-4D97-AF65-F5344CB8AC3E}">
        <p14:creationId xmlns:p14="http://schemas.microsoft.com/office/powerpoint/2010/main" val="310671163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5364163" y="3873500"/>
            <a:ext cx="2244725" cy="12239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sz="1350">
              <a:solidFill>
                <a:prstClr val="white"/>
              </a:solidFill>
            </a:endParaRPr>
          </a:p>
        </p:txBody>
      </p:sp>
      <p:sp>
        <p:nvSpPr>
          <p:cNvPr id="19" name="Rectangle 18"/>
          <p:cNvSpPr/>
          <p:nvPr/>
        </p:nvSpPr>
        <p:spPr>
          <a:xfrm>
            <a:off x="0" y="1"/>
            <a:ext cx="9144000" cy="672658"/>
          </a:xfrm>
          <a:prstGeom prst="rect">
            <a:avLst/>
          </a:prstGeom>
          <a:solidFill>
            <a:schemeClr val="accent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TextBox 19"/>
          <p:cNvSpPr txBox="1"/>
          <p:nvPr/>
        </p:nvSpPr>
        <p:spPr>
          <a:xfrm>
            <a:off x="144463" y="151662"/>
            <a:ext cx="9170336" cy="369332"/>
          </a:xfrm>
          <a:prstGeom prst="rect">
            <a:avLst/>
          </a:prstGeom>
          <a:noFill/>
        </p:spPr>
        <p:txBody>
          <a:bodyPr wrap="none" rtlCol="0">
            <a:spAutoFit/>
          </a:bodyPr>
          <a:lstStyle/>
          <a:p>
            <a:r>
              <a:rPr lang="en-US" b="1" dirty="0" smtClean="0">
                <a:solidFill>
                  <a:schemeClr val="accent3">
                    <a:lumMod val="20000"/>
                    <a:lumOff val="80000"/>
                  </a:schemeClr>
                </a:solidFill>
                <a:latin typeface="Arial"/>
                <a:cs typeface="Arial"/>
              </a:rPr>
              <a:t>Earth’s Energy Imbalance.                                                    Currently +0.5 to 1 Wm</a:t>
            </a:r>
            <a:r>
              <a:rPr lang="en-US" b="1" baseline="30000" dirty="0" smtClean="0">
                <a:solidFill>
                  <a:schemeClr val="accent3">
                    <a:lumMod val="20000"/>
                    <a:lumOff val="80000"/>
                  </a:schemeClr>
                </a:solidFill>
                <a:latin typeface="Arial"/>
                <a:cs typeface="Arial"/>
              </a:rPr>
              <a:t>-2</a:t>
            </a:r>
            <a:endParaRPr lang="en-US" b="1" baseline="30000" dirty="0">
              <a:solidFill>
                <a:schemeClr val="accent3">
                  <a:lumMod val="20000"/>
                  <a:lumOff val="80000"/>
                </a:schemeClr>
              </a:solidFill>
              <a:latin typeface="Arial"/>
              <a:cs typeface="Arial"/>
            </a:endParaRPr>
          </a:p>
        </p:txBody>
      </p:sp>
      <p:sp>
        <p:nvSpPr>
          <p:cNvPr id="15" name="Rectangle 14"/>
          <p:cNvSpPr/>
          <p:nvPr/>
        </p:nvSpPr>
        <p:spPr>
          <a:xfrm>
            <a:off x="0" y="2375801"/>
            <a:ext cx="9144000" cy="4482198"/>
          </a:xfrm>
          <a:prstGeom prst="rect">
            <a:avLst/>
          </a:prstGeom>
          <a:solidFill>
            <a:schemeClr val="accent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ZoneTexte 13"/>
          <p:cNvSpPr txBox="1"/>
          <p:nvPr/>
        </p:nvSpPr>
        <p:spPr>
          <a:xfrm>
            <a:off x="29196" y="893957"/>
            <a:ext cx="9097962" cy="1323439"/>
          </a:xfrm>
          <a:prstGeom prst="rect">
            <a:avLst/>
          </a:prstGeom>
          <a:noFill/>
        </p:spPr>
        <p:txBody>
          <a:bodyPr>
            <a:spAutoFit/>
          </a:bodyPr>
          <a:lstStyle>
            <a:lvl1pPr>
              <a:defRPr sz="2400">
                <a:solidFill>
                  <a:schemeClr val="tx1"/>
                </a:solidFill>
                <a:latin typeface="Times New Roman" charset="0"/>
                <a:ea typeface="ＭＳ Ｐゴシック" charset="0"/>
                <a:cs typeface="Times New Roman" charset="0"/>
              </a:defRPr>
            </a:lvl1pPr>
            <a:lvl2pPr marL="742950" indent="-285750">
              <a:defRPr sz="2400">
                <a:solidFill>
                  <a:schemeClr val="tx1"/>
                </a:solidFill>
                <a:latin typeface="Times New Roman" charset="0"/>
                <a:ea typeface="Times New Roman" charset="0"/>
                <a:cs typeface="Times New Roman" charset="0"/>
              </a:defRPr>
            </a:lvl2pPr>
            <a:lvl3pPr marL="1143000" indent="-228600">
              <a:defRPr sz="2400">
                <a:solidFill>
                  <a:schemeClr val="tx1"/>
                </a:solidFill>
                <a:latin typeface="Times New Roman" charset="0"/>
                <a:ea typeface="Times New Roman" charset="0"/>
                <a:cs typeface="Times New Roman" charset="0"/>
              </a:defRPr>
            </a:lvl3pPr>
            <a:lvl4pPr marL="1600200" indent="-228600">
              <a:defRPr sz="2400">
                <a:solidFill>
                  <a:schemeClr val="tx1"/>
                </a:solidFill>
                <a:latin typeface="Times New Roman" charset="0"/>
                <a:ea typeface="Times New Roman" charset="0"/>
                <a:cs typeface="Times New Roman" charset="0"/>
              </a:defRPr>
            </a:lvl4pPr>
            <a:lvl5pPr marL="2057400" indent="-228600">
              <a:defRPr sz="2400">
                <a:solidFill>
                  <a:schemeClr val="tx1"/>
                </a:solidFill>
                <a:latin typeface="Times New Roman" charset="0"/>
                <a:ea typeface="Times New Roman" charset="0"/>
                <a:cs typeface="Times New Roman" charset="0"/>
              </a:defRPr>
            </a:lvl5pPr>
            <a:lvl6pPr marL="25146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6pPr>
            <a:lvl7pPr marL="29718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7pPr>
            <a:lvl8pPr marL="34290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8pPr>
            <a:lvl9pPr marL="38862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9pPr>
          </a:lstStyle>
          <a:p>
            <a:pPr algn="ctr" eaLnBrk="1" hangingPunct="1"/>
            <a:r>
              <a:rPr lang="en-US" sz="2000" b="1" dirty="0" smtClean="0">
                <a:solidFill>
                  <a:schemeClr val="accent1">
                    <a:lumMod val="75000"/>
                  </a:schemeClr>
                </a:solidFill>
                <a:latin typeface="Arial" charset="0"/>
                <a:cs typeface="Arial" charset="0"/>
              </a:rPr>
              <a:t>The </a:t>
            </a:r>
            <a:r>
              <a:rPr lang="en-US" sz="2000" b="1" dirty="0">
                <a:solidFill>
                  <a:schemeClr val="accent1">
                    <a:lumMod val="75000"/>
                  </a:schemeClr>
                </a:solidFill>
                <a:latin typeface="Arial" charset="0"/>
                <a:cs typeface="Arial" charset="0"/>
              </a:rPr>
              <a:t>absolute measure of the Earth Energy Imbalance and its changes over time are vital pieces of information related to climate change as this is the single quantity defining the status of global climate change and expectations for continued global warming. </a:t>
            </a:r>
            <a:endParaRPr lang="fr-FR" sz="2000" b="1" dirty="0">
              <a:solidFill>
                <a:schemeClr val="accent1">
                  <a:lumMod val="75000"/>
                </a:schemeClr>
              </a:solidFill>
              <a:latin typeface="Arial" charset="0"/>
              <a:cs typeface="Arial" charset="0"/>
            </a:endParaRPr>
          </a:p>
        </p:txBody>
      </p:sp>
      <p:pic>
        <p:nvPicPr>
          <p:cNvPr id="16" name="Imag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463" y="3386138"/>
            <a:ext cx="5753100" cy="364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ZoneTexte 26"/>
          <p:cNvSpPr txBox="1"/>
          <p:nvPr/>
        </p:nvSpPr>
        <p:spPr>
          <a:xfrm>
            <a:off x="131382" y="2375801"/>
            <a:ext cx="9073962" cy="707886"/>
          </a:xfrm>
          <a:prstGeom prst="rect">
            <a:avLst/>
          </a:prstGeom>
          <a:noFill/>
        </p:spPr>
        <p:txBody>
          <a:bodyPr wrap="square">
            <a:spAutoFit/>
          </a:bodyPr>
          <a:lstStyle>
            <a:lvl1pPr>
              <a:defRPr sz="2400">
                <a:solidFill>
                  <a:schemeClr val="tx1"/>
                </a:solidFill>
                <a:latin typeface="Times New Roman" charset="0"/>
                <a:ea typeface="ＭＳ Ｐゴシック" charset="0"/>
                <a:cs typeface="Times New Roman" charset="0"/>
              </a:defRPr>
            </a:lvl1pPr>
            <a:lvl2pPr marL="742950" indent="-285750">
              <a:defRPr sz="2400">
                <a:solidFill>
                  <a:schemeClr val="tx1"/>
                </a:solidFill>
                <a:latin typeface="Times New Roman" charset="0"/>
                <a:ea typeface="Times New Roman" charset="0"/>
                <a:cs typeface="Times New Roman" charset="0"/>
              </a:defRPr>
            </a:lvl2pPr>
            <a:lvl3pPr marL="1143000" indent="-228600">
              <a:defRPr sz="2400">
                <a:solidFill>
                  <a:schemeClr val="tx1"/>
                </a:solidFill>
                <a:latin typeface="Times New Roman" charset="0"/>
                <a:ea typeface="Times New Roman" charset="0"/>
                <a:cs typeface="Times New Roman" charset="0"/>
              </a:defRPr>
            </a:lvl3pPr>
            <a:lvl4pPr marL="1600200" indent="-228600">
              <a:defRPr sz="2400">
                <a:solidFill>
                  <a:schemeClr val="tx1"/>
                </a:solidFill>
                <a:latin typeface="Times New Roman" charset="0"/>
                <a:ea typeface="Times New Roman" charset="0"/>
                <a:cs typeface="Times New Roman" charset="0"/>
              </a:defRPr>
            </a:lvl4pPr>
            <a:lvl5pPr marL="2057400" indent="-228600">
              <a:defRPr sz="2400">
                <a:solidFill>
                  <a:schemeClr val="tx1"/>
                </a:solidFill>
                <a:latin typeface="Times New Roman" charset="0"/>
                <a:ea typeface="Times New Roman" charset="0"/>
                <a:cs typeface="Times New Roman" charset="0"/>
              </a:defRPr>
            </a:lvl5pPr>
            <a:lvl6pPr marL="25146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6pPr>
            <a:lvl7pPr marL="29718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7pPr>
            <a:lvl8pPr marL="34290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8pPr>
            <a:lvl9pPr marL="38862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9pPr>
          </a:lstStyle>
          <a:p>
            <a:pPr algn="ctr"/>
            <a:r>
              <a:rPr lang="en-US" sz="2000" b="1" dirty="0">
                <a:solidFill>
                  <a:srgbClr val="EBF1DE"/>
                </a:solidFill>
                <a:latin typeface="Arial" charset="0"/>
                <a:cs typeface="Arial" charset="0"/>
              </a:rPr>
              <a:t>ISSI working group</a:t>
            </a:r>
            <a:r>
              <a:rPr lang="en-US" sz="2000" b="1" dirty="0" smtClean="0">
                <a:solidFill>
                  <a:srgbClr val="EBF1DE"/>
                </a:solidFill>
                <a:latin typeface="Arial" charset="0"/>
                <a:cs typeface="Arial" charset="0"/>
              </a:rPr>
              <a:t>: </a:t>
            </a:r>
            <a:r>
              <a:rPr lang="ja-JP" altLang="en-US" sz="2000" b="1" dirty="0" smtClean="0">
                <a:solidFill>
                  <a:srgbClr val="EBF1DE"/>
                </a:solidFill>
                <a:latin typeface="Arial" charset="0"/>
                <a:cs typeface="Arial" charset="0"/>
              </a:rPr>
              <a:t>“</a:t>
            </a:r>
            <a:r>
              <a:rPr lang="en-US" sz="2000" b="1" dirty="0">
                <a:solidFill>
                  <a:srgbClr val="EBF1DE"/>
                </a:solidFill>
                <a:latin typeface="Arial" charset="0"/>
                <a:cs typeface="Arial" charset="0"/>
              </a:rPr>
              <a:t>Consistency of Integrated Observing Systems monitoring the energy flows in the Earth </a:t>
            </a:r>
            <a:r>
              <a:rPr lang="en-US" sz="2000" b="1" dirty="0" smtClean="0">
                <a:solidFill>
                  <a:srgbClr val="EBF1DE"/>
                </a:solidFill>
                <a:latin typeface="Arial" charset="0"/>
                <a:cs typeface="Arial" charset="0"/>
              </a:rPr>
              <a:t>System</a:t>
            </a:r>
            <a:r>
              <a:rPr lang="ja-JP" altLang="en-US" sz="2000" b="1" dirty="0" smtClean="0">
                <a:solidFill>
                  <a:srgbClr val="EBF1DE"/>
                </a:solidFill>
                <a:latin typeface="Arial" charset="0"/>
                <a:cs typeface="Arial" charset="0"/>
              </a:rPr>
              <a:t>”</a:t>
            </a:r>
          </a:p>
        </p:txBody>
      </p:sp>
      <p:sp>
        <p:nvSpPr>
          <p:cNvPr id="22" name="ZoneTexte 3"/>
          <p:cNvSpPr txBox="1">
            <a:spLocks noChangeArrowheads="1"/>
          </p:cNvSpPr>
          <p:nvPr/>
        </p:nvSpPr>
        <p:spPr bwMode="auto">
          <a:xfrm>
            <a:off x="5701299" y="3609784"/>
            <a:ext cx="3534741"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charset="0"/>
                <a:ea typeface="ＭＳ Ｐゴシック" charset="0"/>
                <a:cs typeface="Times New Roman" charset="0"/>
              </a:defRPr>
            </a:lvl1pPr>
            <a:lvl2pPr marL="742950" indent="-285750">
              <a:defRPr sz="2400">
                <a:solidFill>
                  <a:schemeClr val="tx1"/>
                </a:solidFill>
                <a:latin typeface="Times New Roman" charset="0"/>
                <a:ea typeface="Times New Roman" charset="0"/>
                <a:cs typeface="Times New Roman" charset="0"/>
              </a:defRPr>
            </a:lvl2pPr>
            <a:lvl3pPr marL="1143000" indent="-228600">
              <a:defRPr sz="2400">
                <a:solidFill>
                  <a:schemeClr val="tx1"/>
                </a:solidFill>
                <a:latin typeface="Times New Roman" charset="0"/>
                <a:ea typeface="Times New Roman" charset="0"/>
                <a:cs typeface="Times New Roman" charset="0"/>
              </a:defRPr>
            </a:lvl3pPr>
            <a:lvl4pPr marL="1600200" indent="-228600">
              <a:defRPr sz="2400">
                <a:solidFill>
                  <a:schemeClr val="tx1"/>
                </a:solidFill>
                <a:latin typeface="Times New Roman" charset="0"/>
                <a:ea typeface="Times New Roman" charset="0"/>
                <a:cs typeface="Times New Roman" charset="0"/>
              </a:defRPr>
            </a:lvl4pPr>
            <a:lvl5pPr marL="2057400" indent="-228600">
              <a:defRPr sz="2400">
                <a:solidFill>
                  <a:schemeClr val="tx1"/>
                </a:solidFill>
                <a:latin typeface="Times New Roman" charset="0"/>
                <a:ea typeface="Times New Roman" charset="0"/>
                <a:cs typeface="Times New Roman" charset="0"/>
              </a:defRPr>
            </a:lvl5pPr>
            <a:lvl6pPr marL="25146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6pPr>
            <a:lvl7pPr marL="29718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7pPr>
            <a:lvl8pPr marL="34290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8pPr>
            <a:lvl9pPr marL="38862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9pPr>
          </a:lstStyle>
          <a:p>
            <a:pPr algn="ctr"/>
            <a:r>
              <a:rPr lang="en-US" sz="800" dirty="0">
                <a:solidFill>
                  <a:schemeClr val="accent3">
                    <a:lumMod val="20000"/>
                    <a:lumOff val="80000"/>
                  </a:schemeClr>
                </a:solidFill>
                <a:latin typeface="Arial" charset="0"/>
                <a:cs typeface="Arial" charset="0"/>
              </a:rPr>
              <a:t> </a:t>
            </a:r>
          </a:p>
          <a:p>
            <a:pPr algn="ctr"/>
            <a:r>
              <a:rPr lang="en-US" sz="1800" dirty="0">
                <a:solidFill>
                  <a:schemeClr val="accent3">
                    <a:lumMod val="20000"/>
                    <a:lumOff val="80000"/>
                  </a:schemeClr>
                </a:solidFill>
                <a:latin typeface="Arial" charset="0"/>
                <a:cs typeface="Arial" charset="0"/>
              </a:rPr>
              <a:t>K. von Schuckmann</a:t>
            </a:r>
          </a:p>
          <a:p>
            <a:pPr algn="ctr"/>
            <a:r>
              <a:rPr lang="en-US" sz="800" dirty="0">
                <a:solidFill>
                  <a:schemeClr val="accent3">
                    <a:lumMod val="20000"/>
                    <a:lumOff val="80000"/>
                  </a:schemeClr>
                </a:solidFill>
                <a:latin typeface="Arial" charset="0"/>
                <a:cs typeface="Arial" charset="0"/>
              </a:rPr>
              <a:t> </a:t>
            </a:r>
          </a:p>
          <a:p>
            <a:pPr algn="ctr"/>
            <a:r>
              <a:rPr lang="en-US" sz="1800" dirty="0">
                <a:solidFill>
                  <a:schemeClr val="accent3">
                    <a:lumMod val="20000"/>
                    <a:lumOff val="80000"/>
                  </a:schemeClr>
                </a:solidFill>
                <a:latin typeface="Arial" charset="0"/>
                <a:cs typeface="Arial" charset="0"/>
              </a:rPr>
              <a:t>A. </a:t>
            </a:r>
            <a:r>
              <a:rPr lang="en-US" sz="1800" dirty="0" err="1">
                <a:solidFill>
                  <a:schemeClr val="accent3">
                    <a:lumMod val="20000"/>
                    <a:lumOff val="80000"/>
                  </a:schemeClr>
                </a:solidFill>
                <a:latin typeface="Arial" charset="0"/>
                <a:cs typeface="Arial" charset="0"/>
              </a:rPr>
              <a:t>Cazenave</a:t>
            </a:r>
            <a:r>
              <a:rPr lang="en-US" sz="1800" dirty="0">
                <a:solidFill>
                  <a:schemeClr val="accent3">
                    <a:lumMod val="20000"/>
                    <a:lumOff val="80000"/>
                  </a:schemeClr>
                </a:solidFill>
                <a:latin typeface="Arial" charset="0"/>
                <a:cs typeface="Arial" charset="0"/>
              </a:rPr>
              <a:t>, D. Chambers, </a:t>
            </a:r>
          </a:p>
          <a:p>
            <a:pPr algn="ctr"/>
            <a:r>
              <a:rPr lang="en-US" sz="1800" dirty="0">
                <a:solidFill>
                  <a:schemeClr val="accent3">
                    <a:lumMod val="20000"/>
                    <a:lumOff val="80000"/>
                  </a:schemeClr>
                </a:solidFill>
                <a:latin typeface="Arial" charset="0"/>
                <a:cs typeface="Arial" charset="0"/>
              </a:rPr>
              <a:t>J. Hansen, S. </a:t>
            </a:r>
            <a:r>
              <a:rPr lang="en-US" sz="1800" dirty="0" err="1" smtClean="0">
                <a:solidFill>
                  <a:schemeClr val="accent3">
                    <a:lumMod val="20000"/>
                    <a:lumOff val="80000"/>
                  </a:schemeClr>
                </a:solidFill>
                <a:latin typeface="Arial" charset="0"/>
                <a:cs typeface="Arial" charset="0"/>
              </a:rPr>
              <a:t>Josey</a:t>
            </a:r>
            <a:r>
              <a:rPr lang="en-US" sz="1800" dirty="0" smtClean="0">
                <a:solidFill>
                  <a:schemeClr val="accent3">
                    <a:lumMod val="20000"/>
                    <a:lumOff val="80000"/>
                  </a:schemeClr>
                </a:solidFill>
                <a:latin typeface="Arial" charset="0"/>
                <a:cs typeface="Arial" charset="0"/>
              </a:rPr>
              <a:t>,</a:t>
            </a:r>
            <a:endParaRPr lang="en-US" sz="1800" dirty="0">
              <a:solidFill>
                <a:schemeClr val="accent3">
                  <a:lumMod val="20000"/>
                  <a:lumOff val="80000"/>
                </a:schemeClr>
              </a:solidFill>
              <a:latin typeface="Arial" charset="0"/>
              <a:cs typeface="Arial" charset="0"/>
            </a:endParaRPr>
          </a:p>
          <a:p>
            <a:pPr algn="ctr"/>
            <a:r>
              <a:rPr lang="en-US" sz="1800" dirty="0">
                <a:solidFill>
                  <a:schemeClr val="accent3">
                    <a:lumMod val="20000"/>
                    <a:lumOff val="80000"/>
                  </a:schemeClr>
                </a:solidFill>
                <a:latin typeface="Arial" charset="0"/>
                <a:cs typeface="Arial" charset="0"/>
              </a:rPr>
              <a:t>N. Loeb, P.P. Mathieu, B. </a:t>
            </a:r>
            <a:r>
              <a:rPr lang="en-US" sz="1800" dirty="0" err="1">
                <a:solidFill>
                  <a:schemeClr val="accent3">
                    <a:lumMod val="20000"/>
                    <a:lumOff val="80000"/>
                  </a:schemeClr>
                </a:solidFill>
                <a:latin typeface="Arial" charset="0"/>
                <a:cs typeface="Arial" charset="0"/>
              </a:rPr>
              <a:t>Meyssignac</a:t>
            </a:r>
            <a:r>
              <a:rPr lang="en-US" sz="1800" dirty="0">
                <a:solidFill>
                  <a:schemeClr val="accent3">
                    <a:lumMod val="20000"/>
                    <a:lumOff val="80000"/>
                  </a:schemeClr>
                </a:solidFill>
                <a:latin typeface="Arial" charset="0"/>
                <a:cs typeface="Arial" charset="0"/>
              </a:rPr>
              <a:t>,  M. Palmer, K. </a:t>
            </a:r>
            <a:r>
              <a:rPr lang="en-US" sz="1800" dirty="0" err="1">
                <a:solidFill>
                  <a:schemeClr val="accent3">
                    <a:lumMod val="20000"/>
                    <a:lumOff val="80000"/>
                  </a:schemeClr>
                </a:solidFill>
                <a:latin typeface="Arial" charset="0"/>
                <a:cs typeface="Arial" charset="0"/>
              </a:rPr>
              <a:t>Trenberth</a:t>
            </a:r>
            <a:r>
              <a:rPr lang="en-US" sz="1800" dirty="0">
                <a:solidFill>
                  <a:schemeClr val="accent3">
                    <a:lumMod val="20000"/>
                    <a:lumOff val="80000"/>
                  </a:schemeClr>
                </a:solidFill>
                <a:latin typeface="Arial" charset="0"/>
                <a:cs typeface="Arial" charset="0"/>
              </a:rPr>
              <a:t>, M. </a:t>
            </a:r>
            <a:r>
              <a:rPr lang="en-US" sz="1800" dirty="0" smtClean="0">
                <a:solidFill>
                  <a:schemeClr val="accent3">
                    <a:lumMod val="20000"/>
                    <a:lumOff val="80000"/>
                  </a:schemeClr>
                </a:solidFill>
                <a:latin typeface="Arial" charset="0"/>
                <a:cs typeface="Arial" charset="0"/>
              </a:rPr>
              <a:t>Wild</a:t>
            </a:r>
          </a:p>
          <a:p>
            <a:pPr algn="ctr"/>
            <a:endParaRPr lang="en-US" sz="1800" dirty="0">
              <a:solidFill>
                <a:schemeClr val="accent3">
                  <a:lumMod val="20000"/>
                  <a:lumOff val="80000"/>
                </a:schemeClr>
              </a:solidFill>
              <a:latin typeface="Arial" charset="0"/>
              <a:cs typeface="Arial" charset="0"/>
            </a:endParaRPr>
          </a:p>
          <a:p>
            <a:pPr algn="ctr"/>
            <a:r>
              <a:rPr lang="en-US" sz="1800" b="1" dirty="0" smtClean="0">
                <a:solidFill>
                  <a:schemeClr val="accent3">
                    <a:lumMod val="20000"/>
                    <a:lumOff val="80000"/>
                  </a:schemeClr>
                </a:solidFill>
                <a:latin typeface="Arial" charset="0"/>
                <a:cs typeface="Arial" charset="0"/>
              </a:rPr>
              <a:t>Perspective paper </a:t>
            </a:r>
            <a:r>
              <a:rPr lang="en-US" sz="1800" b="1" dirty="0" smtClean="0">
                <a:solidFill>
                  <a:schemeClr val="accent3">
                    <a:lumMod val="20000"/>
                    <a:lumOff val="80000"/>
                  </a:schemeClr>
                </a:solidFill>
                <a:latin typeface="Arial" charset="0"/>
                <a:cs typeface="Arial" charset="0"/>
              </a:rPr>
              <a:t>submitted to NCC </a:t>
            </a:r>
            <a:r>
              <a:rPr lang="en-US" sz="1600" dirty="0" smtClean="0">
                <a:solidFill>
                  <a:schemeClr val="accent3">
                    <a:lumMod val="20000"/>
                    <a:lumOff val="80000"/>
                  </a:schemeClr>
                </a:solidFill>
                <a:latin typeface="Arial" charset="0"/>
                <a:cs typeface="Arial" charset="0"/>
              </a:rPr>
              <a:t>(</a:t>
            </a:r>
            <a:r>
              <a:rPr lang="en-US" sz="1600" dirty="0" smtClean="0">
                <a:solidFill>
                  <a:schemeClr val="accent3">
                    <a:lumMod val="20000"/>
                    <a:lumOff val="80000"/>
                  </a:schemeClr>
                </a:solidFill>
                <a:latin typeface="Arial" charset="0"/>
                <a:cs typeface="Arial" charset="0"/>
              </a:rPr>
              <a:t>von Schuckmann et al., 2015)</a:t>
            </a:r>
            <a:endParaRPr lang="fr-FR" sz="1600" dirty="0">
              <a:solidFill>
                <a:schemeClr val="accent3">
                  <a:lumMod val="20000"/>
                  <a:lumOff val="80000"/>
                </a:schemeClr>
              </a:solidFill>
              <a:latin typeface="Arial" charset="0"/>
              <a:cs typeface="Arial" charset="0"/>
            </a:endParaRPr>
          </a:p>
        </p:txBody>
      </p:sp>
      <p:sp>
        <p:nvSpPr>
          <p:cNvPr id="23" name="ZoneTexte 4"/>
          <p:cNvSpPr txBox="1">
            <a:spLocks noChangeArrowheads="1"/>
          </p:cNvSpPr>
          <p:nvPr/>
        </p:nvSpPr>
        <p:spPr bwMode="auto">
          <a:xfrm>
            <a:off x="1086051" y="3451275"/>
            <a:ext cx="452320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charset="0"/>
                <a:ea typeface="ＭＳ Ｐゴシック" charset="0"/>
                <a:cs typeface="Times New Roman" charset="0"/>
              </a:defRPr>
            </a:lvl1pPr>
            <a:lvl2pPr marL="742950" indent="-285750">
              <a:defRPr sz="2400">
                <a:solidFill>
                  <a:schemeClr val="tx1"/>
                </a:solidFill>
                <a:latin typeface="Times New Roman" charset="0"/>
                <a:ea typeface="Times New Roman" charset="0"/>
                <a:cs typeface="Times New Roman" charset="0"/>
              </a:defRPr>
            </a:lvl2pPr>
            <a:lvl3pPr marL="1143000" indent="-228600">
              <a:defRPr sz="2400">
                <a:solidFill>
                  <a:schemeClr val="tx1"/>
                </a:solidFill>
                <a:latin typeface="Times New Roman" charset="0"/>
                <a:ea typeface="Times New Roman" charset="0"/>
                <a:cs typeface="Times New Roman" charset="0"/>
              </a:defRPr>
            </a:lvl3pPr>
            <a:lvl4pPr marL="1600200" indent="-228600">
              <a:defRPr sz="2400">
                <a:solidFill>
                  <a:schemeClr val="tx1"/>
                </a:solidFill>
                <a:latin typeface="Times New Roman" charset="0"/>
                <a:ea typeface="Times New Roman" charset="0"/>
                <a:cs typeface="Times New Roman" charset="0"/>
              </a:defRPr>
            </a:lvl4pPr>
            <a:lvl5pPr marL="2057400" indent="-228600">
              <a:defRPr sz="2400">
                <a:solidFill>
                  <a:schemeClr val="tx1"/>
                </a:solidFill>
                <a:latin typeface="Times New Roman" charset="0"/>
                <a:ea typeface="Times New Roman" charset="0"/>
                <a:cs typeface="Times New Roman" charset="0"/>
              </a:defRPr>
            </a:lvl5pPr>
            <a:lvl6pPr marL="25146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6pPr>
            <a:lvl7pPr marL="29718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7pPr>
            <a:lvl8pPr marL="34290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8pPr>
            <a:lvl9pPr marL="38862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9pPr>
          </a:lstStyle>
          <a:p>
            <a:pPr algn="r"/>
            <a:r>
              <a:rPr lang="en-US" sz="1800" b="1" dirty="0">
                <a:solidFill>
                  <a:srgbClr val="203864"/>
                </a:solidFill>
                <a:latin typeface="Arial" charset="0"/>
                <a:cs typeface="Arial" charset="0"/>
              </a:rPr>
              <a:t>First meeting June </a:t>
            </a:r>
            <a:r>
              <a:rPr lang="en-US" sz="1800" b="1" dirty="0" smtClean="0">
                <a:solidFill>
                  <a:srgbClr val="203864"/>
                </a:solidFill>
                <a:latin typeface="Arial" charset="0"/>
                <a:cs typeface="Arial" charset="0"/>
              </a:rPr>
              <a:t>2014</a:t>
            </a:r>
          </a:p>
          <a:p>
            <a:pPr algn="r"/>
            <a:r>
              <a:rPr lang="en-US" sz="1800" b="1" dirty="0" smtClean="0">
                <a:solidFill>
                  <a:srgbClr val="203864"/>
                </a:solidFill>
                <a:latin typeface="Arial" charset="0"/>
                <a:cs typeface="Arial" charset="0"/>
              </a:rPr>
              <a:t>Second meeting June 2015</a:t>
            </a:r>
            <a:endParaRPr lang="fr-FR" b="1" dirty="0"/>
          </a:p>
        </p:txBody>
      </p:sp>
    </p:spTree>
    <p:extLst>
      <p:ext uri="{BB962C8B-B14F-4D97-AF65-F5344CB8AC3E}">
        <p14:creationId xmlns:p14="http://schemas.microsoft.com/office/powerpoint/2010/main" val="388181197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5" name="Imag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0175" y="701675"/>
            <a:ext cx="6446838" cy="488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3128963" y="765175"/>
            <a:ext cx="4645025" cy="47863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1800" dirty="0"/>
          </a:p>
        </p:txBody>
      </p:sp>
      <p:sp>
        <p:nvSpPr>
          <p:cNvPr id="9" name="Rectangle 8"/>
          <p:cNvSpPr/>
          <p:nvPr/>
        </p:nvSpPr>
        <p:spPr>
          <a:xfrm>
            <a:off x="3036888" y="1516063"/>
            <a:ext cx="2976562" cy="4016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1800"/>
          </a:p>
        </p:txBody>
      </p:sp>
      <p:sp>
        <p:nvSpPr>
          <p:cNvPr id="10" name="Rectangle 9"/>
          <p:cNvSpPr/>
          <p:nvPr/>
        </p:nvSpPr>
        <p:spPr>
          <a:xfrm>
            <a:off x="152400" y="3698875"/>
            <a:ext cx="2976563" cy="1924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1800" dirty="0"/>
          </a:p>
        </p:txBody>
      </p:sp>
      <p:pic>
        <p:nvPicPr>
          <p:cNvPr id="93189" name="Imag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08258" y="977457"/>
            <a:ext cx="3487738" cy="329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p:cNvSpPr/>
          <p:nvPr/>
        </p:nvSpPr>
        <p:spPr>
          <a:xfrm>
            <a:off x="3589337" y="2708275"/>
            <a:ext cx="5551487" cy="41059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1800"/>
          </a:p>
        </p:txBody>
      </p:sp>
      <p:pic>
        <p:nvPicPr>
          <p:cNvPr id="93191" name="Image 1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6423" y="3675838"/>
            <a:ext cx="3582988" cy="3079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5"/>
          <p:cNvSpPr/>
          <p:nvPr/>
        </p:nvSpPr>
        <p:spPr>
          <a:xfrm>
            <a:off x="5381625" y="3162300"/>
            <a:ext cx="3243263" cy="338138"/>
          </a:xfrm>
          <a:prstGeom prst="rect">
            <a:avLst/>
          </a:prstGeom>
          <a:solidFill>
            <a:schemeClr val="bg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1800"/>
          </a:p>
        </p:txBody>
      </p:sp>
      <p:sp>
        <p:nvSpPr>
          <p:cNvPr id="17" name="Rectangle 16"/>
          <p:cNvSpPr/>
          <p:nvPr/>
        </p:nvSpPr>
        <p:spPr>
          <a:xfrm>
            <a:off x="5651500" y="1917700"/>
            <a:ext cx="153988" cy="746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1800"/>
          </a:p>
        </p:txBody>
      </p:sp>
      <p:sp>
        <p:nvSpPr>
          <p:cNvPr id="18" name="Rectangle 17"/>
          <p:cNvSpPr/>
          <p:nvPr/>
        </p:nvSpPr>
        <p:spPr>
          <a:xfrm>
            <a:off x="3589338" y="692150"/>
            <a:ext cx="1862137" cy="2016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1800"/>
          </a:p>
        </p:txBody>
      </p:sp>
      <p:sp>
        <p:nvSpPr>
          <p:cNvPr id="19" name="Rectangle 18"/>
          <p:cNvSpPr/>
          <p:nvPr/>
        </p:nvSpPr>
        <p:spPr>
          <a:xfrm>
            <a:off x="3036888" y="1947863"/>
            <a:ext cx="354012" cy="1095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1800"/>
          </a:p>
        </p:txBody>
      </p:sp>
      <p:sp>
        <p:nvSpPr>
          <p:cNvPr id="20" name="Rectangle 19"/>
          <p:cNvSpPr/>
          <p:nvPr/>
        </p:nvSpPr>
        <p:spPr>
          <a:xfrm>
            <a:off x="3055938" y="3424238"/>
            <a:ext cx="355600" cy="1095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1800"/>
          </a:p>
        </p:txBody>
      </p:sp>
      <p:sp>
        <p:nvSpPr>
          <p:cNvPr id="93198" name="ZoneTexte 22"/>
          <p:cNvSpPr txBox="1">
            <a:spLocks noChangeArrowheads="1"/>
          </p:cNvSpPr>
          <p:nvPr/>
        </p:nvSpPr>
        <p:spPr bwMode="auto">
          <a:xfrm>
            <a:off x="6062419" y="742507"/>
            <a:ext cx="22590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fr-FR" sz="2000" b="1" dirty="0">
                <a:solidFill>
                  <a:srgbClr val="002060"/>
                </a:solidFill>
                <a:latin typeface="Arial" charset="0"/>
                <a:cs typeface="Arial" charset="0"/>
              </a:rPr>
              <a:t>Radiation </a:t>
            </a:r>
            <a:r>
              <a:rPr lang="fr-FR" sz="2000" b="1" dirty="0" err="1">
                <a:solidFill>
                  <a:srgbClr val="002060"/>
                </a:solidFill>
                <a:latin typeface="Arial" charset="0"/>
                <a:cs typeface="Arial" charset="0"/>
              </a:rPr>
              <a:t>at</a:t>
            </a:r>
            <a:r>
              <a:rPr lang="fr-FR" sz="2000" b="1" dirty="0">
                <a:solidFill>
                  <a:srgbClr val="002060"/>
                </a:solidFill>
                <a:latin typeface="Arial" charset="0"/>
                <a:cs typeface="Arial" charset="0"/>
              </a:rPr>
              <a:t> TOA</a:t>
            </a:r>
          </a:p>
        </p:txBody>
      </p:sp>
      <p:sp>
        <p:nvSpPr>
          <p:cNvPr id="93204" name="ZoneTexte 29"/>
          <p:cNvSpPr txBox="1">
            <a:spLocks noChangeArrowheads="1"/>
          </p:cNvSpPr>
          <p:nvPr/>
        </p:nvSpPr>
        <p:spPr bwMode="auto">
          <a:xfrm>
            <a:off x="7021602" y="2010920"/>
            <a:ext cx="15652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fr-FR" sz="1400" b="1" dirty="0" err="1">
                <a:solidFill>
                  <a:srgbClr val="002060"/>
                </a:solidFill>
                <a:latin typeface="Arial" charset="0"/>
                <a:cs typeface="Arial" charset="0"/>
              </a:rPr>
              <a:t>Loeb</a:t>
            </a:r>
            <a:r>
              <a:rPr lang="fr-FR" sz="1400" b="1" dirty="0">
                <a:solidFill>
                  <a:srgbClr val="002060"/>
                </a:solidFill>
                <a:latin typeface="Arial" charset="0"/>
                <a:cs typeface="Arial" charset="0"/>
              </a:rPr>
              <a:t> et al., 2012</a:t>
            </a:r>
          </a:p>
        </p:txBody>
      </p:sp>
      <p:sp>
        <p:nvSpPr>
          <p:cNvPr id="93205" name="ZoneTexte 30"/>
          <p:cNvSpPr txBox="1">
            <a:spLocks noChangeArrowheads="1"/>
          </p:cNvSpPr>
          <p:nvPr/>
        </p:nvSpPr>
        <p:spPr bwMode="auto">
          <a:xfrm>
            <a:off x="254586" y="6469944"/>
            <a:ext cx="165190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fr-FR" sz="1400" b="1" dirty="0" err="1">
                <a:solidFill>
                  <a:srgbClr val="002060"/>
                </a:solidFill>
                <a:latin typeface="Arial" charset="0"/>
                <a:cs typeface="Arial" charset="0"/>
              </a:rPr>
              <a:t>Josey</a:t>
            </a:r>
            <a:r>
              <a:rPr lang="fr-FR" sz="1400" b="1" dirty="0">
                <a:solidFill>
                  <a:srgbClr val="002060"/>
                </a:solidFill>
                <a:latin typeface="Arial" charset="0"/>
                <a:cs typeface="Arial" charset="0"/>
              </a:rPr>
              <a:t> et al., </a:t>
            </a:r>
            <a:r>
              <a:rPr lang="fr-FR" sz="1400" b="1" dirty="0" smtClean="0">
                <a:solidFill>
                  <a:srgbClr val="002060"/>
                </a:solidFill>
                <a:latin typeface="Arial" charset="0"/>
                <a:cs typeface="Arial" charset="0"/>
              </a:rPr>
              <a:t>2015</a:t>
            </a:r>
            <a:endParaRPr lang="fr-FR" sz="1400" b="1" dirty="0">
              <a:solidFill>
                <a:srgbClr val="002060"/>
              </a:solidFill>
              <a:latin typeface="Arial" charset="0"/>
              <a:cs typeface="Arial" charset="0"/>
            </a:endParaRPr>
          </a:p>
        </p:txBody>
      </p:sp>
      <p:sp>
        <p:nvSpPr>
          <p:cNvPr id="2" name="Rectangle 1"/>
          <p:cNvSpPr/>
          <p:nvPr/>
        </p:nvSpPr>
        <p:spPr>
          <a:xfrm>
            <a:off x="2916238" y="765175"/>
            <a:ext cx="495300" cy="3683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8" name="Rectangle 27"/>
          <p:cNvSpPr/>
          <p:nvPr/>
        </p:nvSpPr>
        <p:spPr>
          <a:xfrm>
            <a:off x="0" y="1"/>
            <a:ext cx="9144000" cy="672658"/>
          </a:xfrm>
          <a:prstGeom prst="rect">
            <a:avLst/>
          </a:prstGeom>
          <a:solidFill>
            <a:schemeClr val="accent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TextBox 28"/>
          <p:cNvSpPr txBox="1"/>
          <p:nvPr/>
        </p:nvSpPr>
        <p:spPr>
          <a:xfrm>
            <a:off x="144463" y="151662"/>
            <a:ext cx="6179321" cy="369332"/>
          </a:xfrm>
          <a:prstGeom prst="rect">
            <a:avLst/>
          </a:prstGeom>
          <a:noFill/>
        </p:spPr>
        <p:txBody>
          <a:bodyPr wrap="none" rtlCol="0">
            <a:spAutoFit/>
          </a:bodyPr>
          <a:lstStyle/>
          <a:p>
            <a:r>
              <a:rPr lang="en-US" b="1" dirty="0" smtClean="0">
                <a:solidFill>
                  <a:schemeClr val="accent3">
                    <a:lumMod val="20000"/>
                    <a:lumOff val="80000"/>
                  </a:schemeClr>
                </a:solidFill>
                <a:latin typeface="Arial"/>
                <a:cs typeface="Arial"/>
              </a:rPr>
              <a:t>Determining Earth’s energy imbalance: Three methods</a:t>
            </a:r>
            <a:endParaRPr lang="en-US" b="1" dirty="0">
              <a:solidFill>
                <a:schemeClr val="accent3">
                  <a:lumMod val="20000"/>
                  <a:lumOff val="80000"/>
                </a:schemeClr>
              </a:solidFill>
              <a:latin typeface="Arial"/>
              <a:cs typeface="Arial"/>
            </a:endParaRPr>
          </a:p>
        </p:txBody>
      </p:sp>
      <p:sp>
        <p:nvSpPr>
          <p:cNvPr id="4" name="Rectangle 3"/>
          <p:cNvSpPr/>
          <p:nvPr/>
        </p:nvSpPr>
        <p:spPr>
          <a:xfrm>
            <a:off x="144463" y="3719635"/>
            <a:ext cx="3738680" cy="441154"/>
          </a:xfrm>
          <a:prstGeom prst="rect">
            <a:avLst/>
          </a:prstGeom>
          <a:solidFill>
            <a:schemeClr val="bg1"/>
          </a:solidFill>
          <a:ln w="571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199" name="ZoneTexte 23"/>
          <p:cNvSpPr txBox="1">
            <a:spLocks noChangeArrowheads="1"/>
          </p:cNvSpPr>
          <p:nvPr/>
        </p:nvSpPr>
        <p:spPr bwMode="auto">
          <a:xfrm>
            <a:off x="1294611" y="3731541"/>
            <a:ext cx="18923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fr-FR" sz="2000" b="1" dirty="0">
                <a:solidFill>
                  <a:srgbClr val="002060"/>
                </a:solidFill>
                <a:latin typeface="Arial" charset="0"/>
                <a:cs typeface="Arial" charset="0"/>
              </a:rPr>
              <a:t>Air-</a:t>
            </a:r>
            <a:r>
              <a:rPr lang="fr-FR" sz="2000" b="1" dirty="0" err="1">
                <a:solidFill>
                  <a:srgbClr val="002060"/>
                </a:solidFill>
                <a:latin typeface="Arial" charset="0"/>
                <a:cs typeface="Arial" charset="0"/>
              </a:rPr>
              <a:t>Sea</a:t>
            </a:r>
            <a:r>
              <a:rPr lang="fr-FR" sz="2000" b="1" dirty="0">
                <a:solidFill>
                  <a:srgbClr val="002060"/>
                </a:solidFill>
                <a:latin typeface="Arial" charset="0"/>
                <a:cs typeface="Arial" charset="0"/>
              </a:rPr>
              <a:t> fluxes</a:t>
            </a:r>
          </a:p>
        </p:txBody>
      </p:sp>
      <p:sp>
        <p:nvSpPr>
          <p:cNvPr id="5" name="Rectangle 4"/>
          <p:cNvSpPr/>
          <p:nvPr/>
        </p:nvSpPr>
        <p:spPr>
          <a:xfrm>
            <a:off x="1942721" y="6571246"/>
            <a:ext cx="727618" cy="184562"/>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p:cNvSpPr/>
          <p:nvPr/>
        </p:nvSpPr>
        <p:spPr>
          <a:xfrm>
            <a:off x="379554" y="4972050"/>
            <a:ext cx="290879" cy="780056"/>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203" name="ZoneTexte 27"/>
          <p:cNvSpPr txBox="1">
            <a:spLocks noChangeArrowheads="1"/>
          </p:cNvSpPr>
          <p:nvPr/>
        </p:nvSpPr>
        <p:spPr bwMode="auto">
          <a:xfrm>
            <a:off x="1855133" y="6483380"/>
            <a:ext cx="96693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fr-FR" sz="1400" b="1" dirty="0">
                <a:latin typeface="Arial" charset="0"/>
                <a:cs typeface="Arial" charset="0"/>
              </a:rPr>
              <a:t>turbulent</a:t>
            </a:r>
          </a:p>
        </p:txBody>
      </p:sp>
      <p:pic>
        <p:nvPicPr>
          <p:cNvPr id="31" name="Image 3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365764" y="2973885"/>
            <a:ext cx="3259124" cy="384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ZoneTexte 7"/>
          <p:cNvSpPr txBox="1">
            <a:spLocks noChangeArrowheads="1"/>
          </p:cNvSpPr>
          <p:nvPr/>
        </p:nvSpPr>
        <p:spPr bwMode="auto">
          <a:xfrm>
            <a:off x="5405604" y="6483380"/>
            <a:ext cx="111276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Times New Roman" charset="0"/>
              </a:defRPr>
            </a:lvl1pPr>
            <a:lvl2pPr marL="742950" indent="-285750">
              <a:defRPr sz="2400">
                <a:solidFill>
                  <a:schemeClr val="tx1"/>
                </a:solidFill>
                <a:latin typeface="Times New Roman" charset="0"/>
                <a:ea typeface="Times New Roman" charset="0"/>
                <a:cs typeface="Times New Roman" charset="0"/>
              </a:defRPr>
            </a:lvl2pPr>
            <a:lvl3pPr marL="1143000" indent="-228600">
              <a:defRPr sz="2400">
                <a:solidFill>
                  <a:schemeClr val="tx1"/>
                </a:solidFill>
                <a:latin typeface="Times New Roman" charset="0"/>
                <a:ea typeface="Times New Roman" charset="0"/>
                <a:cs typeface="Times New Roman" charset="0"/>
              </a:defRPr>
            </a:lvl3pPr>
            <a:lvl4pPr marL="1600200" indent="-228600">
              <a:defRPr sz="2400">
                <a:solidFill>
                  <a:schemeClr val="tx1"/>
                </a:solidFill>
                <a:latin typeface="Times New Roman" charset="0"/>
                <a:ea typeface="Times New Roman" charset="0"/>
                <a:cs typeface="Times New Roman" charset="0"/>
              </a:defRPr>
            </a:lvl4pPr>
            <a:lvl5pPr marL="2057400" indent="-228600">
              <a:defRPr sz="2400">
                <a:solidFill>
                  <a:schemeClr val="tx1"/>
                </a:solidFill>
                <a:latin typeface="Times New Roman" charset="0"/>
                <a:ea typeface="Times New Roman" charset="0"/>
                <a:cs typeface="Times New Roman" charset="0"/>
              </a:defRPr>
            </a:lvl5pPr>
            <a:lvl6pPr marL="25146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6pPr>
            <a:lvl7pPr marL="29718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7pPr>
            <a:lvl8pPr marL="34290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8pPr>
            <a:lvl9pPr marL="38862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9pPr>
          </a:lstStyle>
          <a:p>
            <a:pPr eaLnBrk="1" hangingPunct="1"/>
            <a:r>
              <a:rPr lang="fr-FR" sz="1400" b="1" dirty="0">
                <a:solidFill>
                  <a:srgbClr val="002060"/>
                </a:solidFill>
                <a:latin typeface="Arial" charset="0"/>
                <a:cs typeface="Arial" charset="0"/>
              </a:rPr>
              <a:t>IPCC, 2013</a:t>
            </a:r>
          </a:p>
        </p:txBody>
      </p:sp>
      <p:sp>
        <p:nvSpPr>
          <p:cNvPr id="3" name="Rectangle 2"/>
          <p:cNvSpPr/>
          <p:nvPr/>
        </p:nvSpPr>
        <p:spPr>
          <a:xfrm>
            <a:off x="6007892" y="5633385"/>
            <a:ext cx="1868282" cy="62969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ZoneTexte 34"/>
          <p:cNvSpPr txBox="1">
            <a:spLocks noChangeArrowheads="1"/>
          </p:cNvSpPr>
          <p:nvPr/>
        </p:nvSpPr>
        <p:spPr bwMode="auto">
          <a:xfrm>
            <a:off x="6013653" y="5551488"/>
            <a:ext cx="239256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charset="0"/>
                <a:ea typeface="ＭＳ Ｐゴシック" charset="0"/>
                <a:cs typeface="Times New Roman" charset="0"/>
              </a:defRPr>
            </a:lvl1pPr>
            <a:lvl2pPr marL="742950" indent="-285750">
              <a:defRPr sz="2400">
                <a:solidFill>
                  <a:schemeClr val="tx1"/>
                </a:solidFill>
                <a:latin typeface="Times New Roman" charset="0"/>
                <a:ea typeface="Times New Roman" charset="0"/>
                <a:cs typeface="Times New Roman" charset="0"/>
              </a:defRPr>
            </a:lvl2pPr>
            <a:lvl3pPr marL="1143000" indent="-228600">
              <a:defRPr sz="2400">
                <a:solidFill>
                  <a:schemeClr val="tx1"/>
                </a:solidFill>
                <a:latin typeface="Times New Roman" charset="0"/>
                <a:ea typeface="Times New Roman" charset="0"/>
                <a:cs typeface="Times New Roman" charset="0"/>
              </a:defRPr>
            </a:lvl3pPr>
            <a:lvl4pPr marL="1600200" indent="-228600">
              <a:defRPr sz="2400">
                <a:solidFill>
                  <a:schemeClr val="tx1"/>
                </a:solidFill>
                <a:latin typeface="Times New Roman" charset="0"/>
                <a:ea typeface="Times New Roman" charset="0"/>
                <a:cs typeface="Times New Roman" charset="0"/>
              </a:defRPr>
            </a:lvl4pPr>
            <a:lvl5pPr marL="2057400" indent="-228600">
              <a:defRPr sz="2400">
                <a:solidFill>
                  <a:schemeClr val="tx1"/>
                </a:solidFill>
                <a:latin typeface="Times New Roman" charset="0"/>
                <a:ea typeface="Times New Roman" charset="0"/>
                <a:cs typeface="Times New Roman" charset="0"/>
              </a:defRPr>
            </a:lvl5pPr>
            <a:lvl6pPr marL="25146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6pPr>
            <a:lvl7pPr marL="29718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7pPr>
            <a:lvl8pPr marL="34290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8pPr>
            <a:lvl9pPr marL="38862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9pPr>
          </a:lstStyle>
          <a:p>
            <a:pPr eaLnBrk="1" hangingPunct="1"/>
            <a:r>
              <a:rPr lang="fr-FR" sz="1600" b="1" dirty="0" smtClean="0">
                <a:solidFill>
                  <a:srgbClr val="000090"/>
                </a:solidFill>
                <a:latin typeface="Arial" charset="0"/>
                <a:cs typeface="Arial" charset="0"/>
              </a:rPr>
              <a:t>Global </a:t>
            </a:r>
            <a:r>
              <a:rPr lang="fr-FR" sz="1600" b="1" dirty="0" err="1" smtClean="0">
                <a:solidFill>
                  <a:srgbClr val="000090"/>
                </a:solidFill>
                <a:latin typeface="Arial" charset="0"/>
                <a:cs typeface="Arial" charset="0"/>
              </a:rPr>
              <a:t>ocean</a:t>
            </a:r>
            <a:r>
              <a:rPr lang="fr-FR" sz="1600" b="1" dirty="0" smtClean="0">
                <a:solidFill>
                  <a:srgbClr val="000090"/>
                </a:solidFill>
                <a:latin typeface="Arial" charset="0"/>
                <a:cs typeface="Arial" charset="0"/>
              </a:rPr>
              <a:t> </a:t>
            </a:r>
            <a:r>
              <a:rPr lang="fr-FR" sz="1600" b="1" dirty="0" smtClean="0">
                <a:solidFill>
                  <a:srgbClr val="000090"/>
                </a:solidFill>
                <a:latin typeface="Arial" charset="0"/>
                <a:cs typeface="Arial" charset="0"/>
                <a:sym typeface="Wingdings"/>
              </a:rPr>
              <a:t> </a:t>
            </a:r>
            <a:r>
              <a:rPr lang="fr-FR" sz="1600" b="1" dirty="0" err="1" smtClean="0">
                <a:solidFill>
                  <a:srgbClr val="000090"/>
                </a:solidFill>
                <a:latin typeface="Arial" charset="0"/>
                <a:cs typeface="Arial" charset="0"/>
                <a:sym typeface="Wingdings"/>
              </a:rPr>
              <a:t>largest</a:t>
            </a:r>
            <a:r>
              <a:rPr lang="fr-FR" sz="1600" b="1" dirty="0" smtClean="0">
                <a:solidFill>
                  <a:srgbClr val="000090"/>
                </a:solidFill>
                <a:latin typeface="Arial" charset="0"/>
                <a:cs typeface="Arial" charset="0"/>
                <a:sym typeface="Wingdings"/>
              </a:rPr>
              <a:t> </a:t>
            </a:r>
            <a:r>
              <a:rPr lang="fr-FR" sz="1600" b="1" dirty="0" err="1" smtClean="0">
                <a:solidFill>
                  <a:srgbClr val="000090"/>
                </a:solidFill>
                <a:latin typeface="Arial" charset="0"/>
                <a:cs typeface="Arial" charset="0"/>
                <a:sym typeface="Wingdings"/>
              </a:rPr>
              <a:t>heat</a:t>
            </a:r>
            <a:r>
              <a:rPr lang="fr-FR" sz="1600" b="1" dirty="0" smtClean="0">
                <a:solidFill>
                  <a:srgbClr val="000090"/>
                </a:solidFill>
                <a:latin typeface="Arial" charset="0"/>
                <a:cs typeface="Arial" charset="0"/>
                <a:sym typeface="Wingdings"/>
              </a:rPr>
              <a:t> </a:t>
            </a:r>
            <a:r>
              <a:rPr lang="fr-FR" sz="1600" b="1" dirty="0" err="1" smtClean="0">
                <a:solidFill>
                  <a:srgbClr val="000090"/>
                </a:solidFill>
                <a:latin typeface="Arial" charset="0"/>
                <a:cs typeface="Arial" charset="0"/>
                <a:sym typeface="Wingdings"/>
              </a:rPr>
              <a:t>reservoir</a:t>
            </a:r>
            <a:r>
              <a:rPr lang="fr-FR" sz="1600" b="1" dirty="0" smtClean="0">
                <a:solidFill>
                  <a:srgbClr val="000090"/>
                </a:solidFill>
                <a:latin typeface="Arial" charset="0"/>
                <a:cs typeface="Arial" charset="0"/>
                <a:sym typeface="Wingdings"/>
              </a:rPr>
              <a:t> of the </a:t>
            </a:r>
            <a:r>
              <a:rPr lang="fr-FR" sz="1600" b="1" dirty="0" err="1" smtClean="0">
                <a:solidFill>
                  <a:srgbClr val="000090"/>
                </a:solidFill>
                <a:latin typeface="Arial" charset="0"/>
                <a:cs typeface="Arial" charset="0"/>
                <a:sym typeface="Wingdings"/>
              </a:rPr>
              <a:t>climate</a:t>
            </a:r>
            <a:r>
              <a:rPr lang="fr-FR" sz="1600" b="1" dirty="0" smtClean="0">
                <a:solidFill>
                  <a:srgbClr val="000090"/>
                </a:solidFill>
                <a:latin typeface="Arial" charset="0"/>
                <a:cs typeface="Arial" charset="0"/>
                <a:sym typeface="Wingdings"/>
              </a:rPr>
              <a:t> system</a:t>
            </a:r>
            <a:endParaRPr lang="fr-FR" sz="1600" b="1" dirty="0">
              <a:solidFill>
                <a:srgbClr val="000090"/>
              </a:solidFill>
              <a:latin typeface="Arial" charset="0"/>
              <a:cs typeface="Arial" charset="0"/>
            </a:endParaRPr>
          </a:p>
        </p:txBody>
      </p:sp>
      <p:sp>
        <p:nvSpPr>
          <p:cNvPr id="35" name="ZoneTexte 22"/>
          <p:cNvSpPr txBox="1">
            <a:spLocks noChangeArrowheads="1"/>
          </p:cNvSpPr>
          <p:nvPr/>
        </p:nvSpPr>
        <p:spPr bwMode="auto">
          <a:xfrm>
            <a:off x="5811152" y="2632230"/>
            <a:ext cx="263588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fr-FR" sz="2000" b="1" dirty="0" err="1" smtClean="0">
                <a:solidFill>
                  <a:srgbClr val="002060"/>
                </a:solidFill>
                <a:latin typeface="Arial" charset="0"/>
                <a:cs typeface="Arial" charset="0"/>
              </a:rPr>
              <a:t>Ocean</a:t>
            </a:r>
            <a:r>
              <a:rPr lang="fr-FR" sz="2000" b="1" dirty="0" smtClean="0">
                <a:solidFill>
                  <a:srgbClr val="002060"/>
                </a:solidFill>
                <a:latin typeface="Arial" charset="0"/>
                <a:cs typeface="Arial" charset="0"/>
              </a:rPr>
              <a:t> </a:t>
            </a:r>
            <a:r>
              <a:rPr lang="fr-FR" sz="2000" b="1" dirty="0" err="1" smtClean="0">
                <a:solidFill>
                  <a:srgbClr val="002060"/>
                </a:solidFill>
                <a:latin typeface="Arial" charset="0"/>
                <a:cs typeface="Arial" charset="0"/>
              </a:rPr>
              <a:t>Heat</a:t>
            </a:r>
            <a:r>
              <a:rPr lang="fr-FR" sz="2000" b="1" dirty="0" smtClean="0">
                <a:solidFill>
                  <a:srgbClr val="002060"/>
                </a:solidFill>
                <a:latin typeface="Arial" charset="0"/>
                <a:cs typeface="Arial" charset="0"/>
              </a:rPr>
              <a:t> Content</a:t>
            </a:r>
            <a:endParaRPr lang="fr-FR" sz="2000" b="1" dirty="0">
              <a:solidFill>
                <a:srgbClr val="002060"/>
              </a:solidFill>
              <a:latin typeface="Arial" charset="0"/>
              <a:cs typeface="Arial" charset="0"/>
            </a:endParaRPr>
          </a:p>
        </p:txBody>
      </p:sp>
      <p:sp>
        <p:nvSpPr>
          <p:cNvPr id="6" name="Rectangle 5"/>
          <p:cNvSpPr/>
          <p:nvPr/>
        </p:nvSpPr>
        <p:spPr>
          <a:xfrm>
            <a:off x="3589338" y="742507"/>
            <a:ext cx="5315615" cy="1889723"/>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ectangle 35"/>
          <p:cNvSpPr/>
          <p:nvPr/>
        </p:nvSpPr>
        <p:spPr>
          <a:xfrm>
            <a:off x="3595758" y="2708275"/>
            <a:ext cx="5315615" cy="410592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ectangle 36"/>
          <p:cNvSpPr/>
          <p:nvPr/>
        </p:nvSpPr>
        <p:spPr>
          <a:xfrm>
            <a:off x="144463" y="3717992"/>
            <a:ext cx="3386482" cy="3096211"/>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Rectangle 37"/>
          <p:cNvSpPr/>
          <p:nvPr/>
        </p:nvSpPr>
        <p:spPr>
          <a:xfrm>
            <a:off x="655835" y="4818161"/>
            <a:ext cx="307652" cy="815224"/>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202" name="ZoneTexte 26"/>
          <p:cNvSpPr txBox="1">
            <a:spLocks noChangeArrowheads="1"/>
          </p:cNvSpPr>
          <p:nvPr/>
        </p:nvSpPr>
        <p:spPr bwMode="auto">
          <a:xfrm rot="-5400000">
            <a:off x="403886" y="5050358"/>
            <a:ext cx="92845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fr-FR" sz="1400" b="1" dirty="0">
                <a:latin typeface="Arial" charset="0"/>
                <a:cs typeface="Arial" charset="0"/>
              </a:rPr>
              <a:t>radiative</a:t>
            </a:r>
          </a:p>
        </p:txBody>
      </p:sp>
      <p:sp>
        <p:nvSpPr>
          <p:cNvPr id="12" name="Rectangle 11"/>
          <p:cNvSpPr/>
          <p:nvPr/>
        </p:nvSpPr>
        <p:spPr>
          <a:xfrm>
            <a:off x="281499" y="4194565"/>
            <a:ext cx="432728" cy="1799053"/>
          </a:xfrm>
          <a:prstGeom prst="rect">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TextBox 39"/>
          <p:cNvSpPr txBox="1"/>
          <p:nvPr/>
        </p:nvSpPr>
        <p:spPr>
          <a:xfrm rot="16200000">
            <a:off x="-402584" y="4864049"/>
            <a:ext cx="1799053" cy="430887"/>
          </a:xfrm>
          <a:prstGeom prst="rect">
            <a:avLst/>
          </a:prstGeom>
          <a:noFill/>
        </p:spPr>
        <p:txBody>
          <a:bodyPr wrap="none" rtlCol="0">
            <a:spAutoFit/>
          </a:bodyPr>
          <a:lstStyle/>
          <a:p>
            <a:r>
              <a:rPr lang="en-US" sz="2200" b="1" dirty="0" smtClean="0">
                <a:solidFill>
                  <a:schemeClr val="accent3">
                    <a:lumMod val="20000"/>
                    <a:lumOff val="80000"/>
                  </a:schemeClr>
                </a:solidFill>
                <a:latin typeface="Arial"/>
                <a:cs typeface="Arial"/>
              </a:rPr>
              <a:t>METHOD  III</a:t>
            </a:r>
            <a:endParaRPr lang="en-US" sz="2200" b="1" dirty="0">
              <a:solidFill>
                <a:schemeClr val="accent3">
                  <a:lumMod val="20000"/>
                  <a:lumOff val="80000"/>
                </a:schemeClr>
              </a:solidFill>
              <a:latin typeface="Arial"/>
              <a:cs typeface="Arial"/>
            </a:endParaRPr>
          </a:p>
        </p:txBody>
      </p:sp>
      <p:sp>
        <p:nvSpPr>
          <p:cNvPr id="42" name="Rectangle 41"/>
          <p:cNvSpPr/>
          <p:nvPr/>
        </p:nvSpPr>
        <p:spPr>
          <a:xfrm>
            <a:off x="3858785" y="789380"/>
            <a:ext cx="432728" cy="1799053"/>
          </a:xfrm>
          <a:prstGeom prst="rect">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ectangle 42"/>
          <p:cNvSpPr/>
          <p:nvPr/>
        </p:nvSpPr>
        <p:spPr>
          <a:xfrm>
            <a:off x="3865123" y="3644126"/>
            <a:ext cx="432728" cy="1799053"/>
          </a:xfrm>
          <a:prstGeom prst="rect">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rot="16200000">
            <a:off x="3246667" y="1455790"/>
            <a:ext cx="1642284" cy="430887"/>
          </a:xfrm>
          <a:prstGeom prst="rect">
            <a:avLst/>
          </a:prstGeom>
          <a:noFill/>
        </p:spPr>
        <p:txBody>
          <a:bodyPr wrap="none" rtlCol="0">
            <a:spAutoFit/>
          </a:bodyPr>
          <a:lstStyle/>
          <a:p>
            <a:r>
              <a:rPr lang="en-US" sz="2200" b="1" dirty="0" smtClean="0">
                <a:solidFill>
                  <a:srgbClr val="EBF1DE"/>
                </a:solidFill>
                <a:latin typeface="Arial"/>
                <a:cs typeface="Arial"/>
              </a:rPr>
              <a:t>METHOD  I</a:t>
            </a:r>
            <a:endParaRPr lang="en-US" sz="2200" b="1" dirty="0">
              <a:solidFill>
                <a:srgbClr val="EBF1DE"/>
              </a:solidFill>
              <a:latin typeface="Arial"/>
              <a:cs typeface="Arial"/>
            </a:endParaRPr>
          </a:p>
        </p:txBody>
      </p:sp>
      <p:sp>
        <p:nvSpPr>
          <p:cNvPr id="39" name="TextBox 38"/>
          <p:cNvSpPr txBox="1"/>
          <p:nvPr/>
        </p:nvSpPr>
        <p:spPr>
          <a:xfrm rot="16200000">
            <a:off x="3213895" y="4367401"/>
            <a:ext cx="1720668" cy="430887"/>
          </a:xfrm>
          <a:prstGeom prst="rect">
            <a:avLst/>
          </a:prstGeom>
          <a:noFill/>
        </p:spPr>
        <p:txBody>
          <a:bodyPr wrap="none" rtlCol="0">
            <a:spAutoFit/>
          </a:bodyPr>
          <a:lstStyle/>
          <a:p>
            <a:r>
              <a:rPr lang="en-US" sz="2200" b="1" dirty="0" smtClean="0">
                <a:solidFill>
                  <a:srgbClr val="EBF1DE"/>
                </a:solidFill>
                <a:latin typeface="Arial"/>
                <a:cs typeface="Arial"/>
              </a:rPr>
              <a:t>METHOD  II</a:t>
            </a:r>
            <a:endParaRPr lang="en-US" sz="2200" b="1" dirty="0">
              <a:solidFill>
                <a:srgbClr val="EBF1DE"/>
              </a:solidFill>
              <a:latin typeface="Arial"/>
              <a:cs typeface="Arial"/>
            </a:endParaRPr>
          </a:p>
        </p:txBody>
      </p:sp>
    </p:spTree>
    <p:extLst>
      <p:ext uri="{BB962C8B-B14F-4D97-AF65-F5344CB8AC3E}">
        <p14:creationId xmlns:p14="http://schemas.microsoft.com/office/powerpoint/2010/main" val="16582540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idx="4294967295"/>
          </p:nvPr>
        </p:nvSpPr>
        <p:spPr>
          <a:xfrm>
            <a:off x="1011238" y="611726"/>
            <a:ext cx="7089775" cy="609600"/>
          </a:xfrm>
        </p:spPr>
        <p:txBody>
          <a:bodyPr>
            <a:normAutofit/>
          </a:bodyPr>
          <a:lstStyle/>
          <a:p>
            <a:pPr algn="ctr"/>
            <a:r>
              <a:rPr lang="en-GB" sz="2000" b="1" dirty="0">
                <a:solidFill>
                  <a:srgbClr val="376092"/>
                </a:solidFill>
                <a:latin typeface="Arial"/>
                <a:ea typeface="ＭＳ Ｐゴシック" charset="0"/>
                <a:cs typeface="Arial"/>
              </a:rPr>
              <a:t>Global Heat Budget Closure : Overview</a:t>
            </a:r>
          </a:p>
        </p:txBody>
      </p:sp>
      <p:sp>
        <p:nvSpPr>
          <p:cNvPr id="36867" name="Rectangle 6"/>
          <p:cNvSpPr>
            <a:spLocks noChangeArrowheads="1"/>
          </p:cNvSpPr>
          <p:nvPr/>
        </p:nvSpPr>
        <p:spPr bwMode="auto">
          <a:xfrm>
            <a:off x="5364088" y="3068638"/>
            <a:ext cx="3551312" cy="3429000"/>
          </a:xfrm>
          <a:prstGeom prst="rect">
            <a:avLst/>
          </a:prstGeom>
          <a:solidFill>
            <a:schemeClr val="bg1"/>
          </a:solidFill>
          <a:ln w="9525">
            <a:solidFill>
              <a:schemeClr val="tx1"/>
            </a:solidFill>
            <a:miter lim="800000"/>
            <a:headEnd/>
            <a:tailEnd/>
          </a:ln>
        </p:spPr>
        <p:txBody>
          <a:bodyPr wrap="none" anchor="ctr"/>
          <a:lstStyle/>
          <a:p>
            <a:endParaRPr lang="en-US" dirty="0"/>
          </a:p>
        </p:txBody>
      </p:sp>
      <p:sp>
        <p:nvSpPr>
          <p:cNvPr id="36868" name="Rectangle 7"/>
          <p:cNvSpPr>
            <a:spLocks noChangeArrowheads="1"/>
          </p:cNvSpPr>
          <p:nvPr/>
        </p:nvSpPr>
        <p:spPr bwMode="auto">
          <a:xfrm>
            <a:off x="6056313" y="3644900"/>
            <a:ext cx="2160587" cy="2160588"/>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pic>
        <p:nvPicPr>
          <p:cNvPr id="36869" name="Picture 4" descr="xfqnqrsct_nolab.eps"/>
          <p:cNvPicPr>
            <a:picLocks noChangeAspect="1"/>
          </p:cNvPicPr>
          <p:nvPr/>
        </p:nvPicPr>
        <p:blipFill>
          <a:blip r:embed="rId3">
            <a:extLst>
              <a:ext uri="{28A0092B-C50C-407E-A947-70E740481C1C}">
                <a14:useLocalDpi xmlns:a14="http://schemas.microsoft.com/office/drawing/2010/main" val="0"/>
              </a:ext>
            </a:extLst>
          </a:blip>
          <a:srcRect r="48914" b="61633"/>
          <a:stretch>
            <a:fillRect/>
          </a:stretch>
        </p:blipFill>
        <p:spPr bwMode="auto">
          <a:xfrm>
            <a:off x="5572125" y="3567113"/>
            <a:ext cx="2784475" cy="263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6754813" y="4838700"/>
            <a:ext cx="647700" cy="230188"/>
          </a:xfrm>
          <a:prstGeom prst="rect">
            <a:avLst/>
          </a:prstGeom>
          <a:noFill/>
        </p:spPr>
        <p:txBody>
          <a:bodyPr>
            <a:spAutoFit/>
          </a:bodyPr>
          <a:lstStyle/>
          <a:p>
            <a:pPr>
              <a:defRPr/>
            </a:pPr>
            <a:r>
              <a:rPr lang="en-US" sz="900" i="0" dirty="0">
                <a:latin typeface="+mj-lt"/>
              </a:rPr>
              <a:t>NC1</a:t>
            </a:r>
          </a:p>
        </p:txBody>
      </p:sp>
      <p:sp>
        <p:nvSpPr>
          <p:cNvPr id="10" name="TextBox 9"/>
          <p:cNvSpPr txBox="1"/>
          <p:nvPr/>
        </p:nvSpPr>
        <p:spPr>
          <a:xfrm>
            <a:off x="6588125" y="4524375"/>
            <a:ext cx="647700" cy="230188"/>
          </a:xfrm>
          <a:prstGeom prst="rect">
            <a:avLst/>
          </a:prstGeom>
          <a:noFill/>
        </p:spPr>
        <p:txBody>
          <a:bodyPr>
            <a:spAutoFit/>
          </a:bodyPr>
          <a:lstStyle/>
          <a:p>
            <a:pPr>
              <a:defRPr/>
            </a:pPr>
            <a:r>
              <a:rPr lang="en-US" sz="900" i="0" dirty="0">
                <a:latin typeface="+mj-lt"/>
              </a:rPr>
              <a:t>ER40</a:t>
            </a:r>
          </a:p>
        </p:txBody>
      </p:sp>
      <p:sp>
        <p:nvSpPr>
          <p:cNvPr id="11" name="TextBox 10"/>
          <p:cNvSpPr txBox="1"/>
          <p:nvPr/>
        </p:nvSpPr>
        <p:spPr>
          <a:xfrm>
            <a:off x="6156325" y="4357688"/>
            <a:ext cx="647700" cy="230187"/>
          </a:xfrm>
          <a:prstGeom prst="rect">
            <a:avLst/>
          </a:prstGeom>
          <a:noFill/>
        </p:spPr>
        <p:txBody>
          <a:bodyPr>
            <a:spAutoFit/>
          </a:bodyPr>
          <a:lstStyle/>
          <a:p>
            <a:pPr>
              <a:defRPr/>
            </a:pPr>
            <a:r>
              <a:rPr lang="en-US" sz="900" i="0" dirty="0">
                <a:latin typeface="+mj-lt"/>
              </a:rPr>
              <a:t>NC2</a:t>
            </a:r>
          </a:p>
        </p:txBody>
      </p:sp>
      <p:sp>
        <p:nvSpPr>
          <p:cNvPr id="12" name="TextBox 11"/>
          <p:cNvSpPr txBox="1"/>
          <p:nvPr/>
        </p:nvSpPr>
        <p:spPr>
          <a:xfrm>
            <a:off x="6629400" y="4691063"/>
            <a:ext cx="647700" cy="230187"/>
          </a:xfrm>
          <a:prstGeom prst="rect">
            <a:avLst/>
          </a:prstGeom>
          <a:noFill/>
        </p:spPr>
        <p:txBody>
          <a:bodyPr>
            <a:spAutoFit/>
          </a:bodyPr>
          <a:lstStyle/>
          <a:p>
            <a:pPr>
              <a:defRPr/>
            </a:pPr>
            <a:r>
              <a:rPr lang="en-US" sz="900" i="0" dirty="0">
                <a:latin typeface="+mj-lt"/>
              </a:rPr>
              <a:t>20CR</a:t>
            </a:r>
          </a:p>
        </p:txBody>
      </p:sp>
      <p:sp>
        <p:nvSpPr>
          <p:cNvPr id="13" name="TextBox 12"/>
          <p:cNvSpPr txBox="1"/>
          <p:nvPr/>
        </p:nvSpPr>
        <p:spPr>
          <a:xfrm>
            <a:off x="6459538" y="4229100"/>
            <a:ext cx="647700" cy="230188"/>
          </a:xfrm>
          <a:prstGeom prst="rect">
            <a:avLst/>
          </a:prstGeom>
          <a:noFill/>
        </p:spPr>
        <p:txBody>
          <a:bodyPr>
            <a:spAutoFit/>
          </a:bodyPr>
          <a:lstStyle/>
          <a:p>
            <a:pPr>
              <a:defRPr/>
            </a:pPr>
            <a:r>
              <a:rPr lang="en-US" sz="900" i="0" dirty="0">
                <a:latin typeface="+mj-lt"/>
              </a:rPr>
              <a:t>ERI</a:t>
            </a:r>
          </a:p>
        </p:txBody>
      </p:sp>
      <p:sp>
        <p:nvSpPr>
          <p:cNvPr id="14" name="TextBox 13"/>
          <p:cNvSpPr txBox="1"/>
          <p:nvPr/>
        </p:nvSpPr>
        <p:spPr>
          <a:xfrm>
            <a:off x="6559550" y="4076700"/>
            <a:ext cx="649288" cy="231775"/>
          </a:xfrm>
          <a:prstGeom prst="rect">
            <a:avLst/>
          </a:prstGeom>
          <a:noFill/>
        </p:spPr>
        <p:txBody>
          <a:bodyPr>
            <a:spAutoFit/>
          </a:bodyPr>
          <a:lstStyle/>
          <a:p>
            <a:pPr>
              <a:defRPr/>
            </a:pPr>
            <a:r>
              <a:rPr lang="en-US" sz="900" i="0" dirty="0">
                <a:latin typeface="+mj-lt"/>
              </a:rPr>
              <a:t>CFSR</a:t>
            </a:r>
          </a:p>
        </p:txBody>
      </p:sp>
      <p:sp>
        <p:nvSpPr>
          <p:cNvPr id="15" name="TextBox 14"/>
          <p:cNvSpPr txBox="1"/>
          <p:nvPr/>
        </p:nvSpPr>
        <p:spPr>
          <a:xfrm>
            <a:off x="6977063" y="4297363"/>
            <a:ext cx="647700" cy="230187"/>
          </a:xfrm>
          <a:prstGeom prst="rect">
            <a:avLst/>
          </a:prstGeom>
          <a:noFill/>
        </p:spPr>
        <p:txBody>
          <a:bodyPr>
            <a:spAutoFit/>
          </a:bodyPr>
          <a:lstStyle/>
          <a:p>
            <a:pPr>
              <a:defRPr/>
            </a:pPr>
            <a:r>
              <a:rPr lang="en-US" sz="900" i="0" dirty="0">
                <a:latin typeface="+mj-lt"/>
              </a:rPr>
              <a:t>MERRA</a:t>
            </a:r>
          </a:p>
        </p:txBody>
      </p:sp>
      <p:sp>
        <p:nvSpPr>
          <p:cNvPr id="16" name="TextBox 15"/>
          <p:cNvSpPr txBox="1"/>
          <p:nvPr/>
        </p:nvSpPr>
        <p:spPr>
          <a:xfrm>
            <a:off x="7596188" y="4416425"/>
            <a:ext cx="647700" cy="230188"/>
          </a:xfrm>
          <a:prstGeom prst="rect">
            <a:avLst/>
          </a:prstGeom>
          <a:noFill/>
        </p:spPr>
        <p:txBody>
          <a:bodyPr>
            <a:spAutoFit/>
          </a:bodyPr>
          <a:lstStyle/>
          <a:p>
            <a:pPr>
              <a:defRPr/>
            </a:pPr>
            <a:r>
              <a:rPr lang="en-US" sz="900" i="0" dirty="0">
                <a:latin typeface="+mj-lt"/>
              </a:rPr>
              <a:t>NOC1.1</a:t>
            </a:r>
          </a:p>
        </p:txBody>
      </p:sp>
      <p:sp>
        <p:nvSpPr>
          <p:cNvPr id="17" name="TextBox 16"/>
          <p:cNvSpPr txBox="1"/>
          <p:nvPr/>
        </p:nvSpPr>
        <p:spPr>
          <a:xfrm>
            <a:off x="6142038" y="5070475"/>
            <a:ext cx="792162" cy="230188"/>
          </a:xfrm>
          <a:prstGeom prst="rect">
            <a:avLst/>
          </a:prstGeom>
          <a:noFill/>
        </p:spPr>
        <p:txBody>
          <a:bodyPr>
            <a:spAutoFit/>
          </a:bodyPr>
          <a:lstStyle/>
          <a:p>
            <a:pPr>
              <a:defRPr/>
            </a:pPr>
            <a:r>
              <a:rPr lang="en-US" sz="900" i="0" dirty="0">
                <a:latin typeface="+mj-lt"/>
              </a:rPr>
              <a:t>NOC1.1a</a:t>
            </a:r>
          </a:p>
        </p:txBody>
      </p:sp>
      <p:sp>
        <p:nvSpPr>
          <p:cNvPr id="18" name="TextBox 17"/>
          <p:cNvSpPr txBox="1"/>
          <p:nvPr/>
        </p:nvSpPr>
        <p:spPr>
          <a:xfrm>
            <a:off x="6732588" y="5229225"/>
            <a:ext cx="1079500" cy="230188"/>
          </a:xfrm>
          <a:prstGeom prst="rect">
            <a:avLst/>
          </a:prstGeom>
          <a:noFill/>
        </p:spPr>
        <p:txBody>
          <a:bodyPr>
            <a:spAutoFit/>
          </a:bodyPr>
          <a:lstStyle/>
          <a:p>
            <a:pPr>
              <a:defRPr/>
            </a:pPr>
            <a:r>
              <a:rPr lang="en-US" sz="900" i="0" dirty="0">
                <a:latin typeface="+mj-lt"/>
              </a:rPr>
              <a:t>Adj. COREv2</a:t>
            </a:r>
          </a:p>
        </p:txBody>
      </p:sp>
      <p:sp>
        <p:nvSpPr>
          <p:cNvPr id="19" name="TextBox 18"/>
          <p:cNvSpPr txBox="1"/>
          <p:nvPr/>
        </p:nvSpPr>
        <p:spPr>
          <a:xfrm>
            <a:off x="7667625" y="4868863"/>
            <a:ext cx="1081088" cy="231775"/>
          </a:xfrm>
          <a:prstGeom prst="rect">
            <a:avLst/>
          </a:prstGeom>
          <a:noFill/>
        </p:spPr>
        <p:txBody>
          <a:bodyPr>
            <a:spAutoFit/>
          </a:bodyPr>
          <a:lstStyle/>
          <a:p>
            <a:pPr>
              <a:defRPr/>
            </a:pPr>
            <a:r>
              <a:rPr lang="en-US" sz="900" i="0" dirty="0">
                <a:latin typeface="+mj-lt"/>
              </a:rPr>
              <a:t>Unadj. COREv2</a:t>
            </a:r>
          </a:p>
        </p:txBody>
      </p:sp>
      <p:sp>
        <p:nvSpPr>
          <p:cNvPr id="20" name="TextBox 19"/>
          <p:cNvSpPr txBox="1"/>
          <p:nvPr/>
        </p:nvSpPr>
        <p:spPr>
          <a:xfrm>
            <a:off x="7091363" y="3789363"/>
            <a:ext cx="1079500" cy="230187"/>
          </a:xfrm>
          <a:prstGeom prst="rect">
            <a:avLst/>
          </a:prstGeom>
          <a:noFill/>
        </p:spPr>
        <p:txBody>
          <a:bodyPr>
            <a:spAutoFit/>
          </a:bodyPr>
          <a:lstStyle/>
          <a:p>
            <a:pPr>
              <a:defRPr/>
            </a:pPr>
            <a:r>
              <a:rPr lang="en-US" sz="900" i="0" dirty="0">
                <a:latin typeface="+mj-lt"/>
              </a:rPr>
              <a:t>OAFlux+SRB</a:t>
            </a:r>
          </a:p>
        </p:txBody>
      </p:sp>
      <p:sp>
        <p:nvSpPr>
          <p:cNvPr id="21" name="TextBox 20"/>
          <p:cNvSpPr txBox="1"/>
          <p:nvPr/>
        </p:nvSpPr>
        <p:spPr>
          <a:xfrm>
            <a:off x="7099300" y="4033838"/>
            <a:ext cx="1079500" cy="230187"/>
          </a:xfrm>
          <a:prstGeom prst="rect">
            <a:avLst/>
          </a:prstGeom>
          <a:noFill/>
        </p:spPr>
        <p:txBody>
          <a:bodyPr>
            <a:spAutoFit/>
          </a:bodyPr>
          <a:lstStyle/>
          <a:p>
            <a:pPr>
              <a:defRPr/>
            </a:pPr>
            <a:r>
              <a:rPr lang="en-US" sz="900" i="0" dirty="0">
                <a:latin typeface="+mj-lt"/>
              </a:rPr>
              <a:t>OAFlux+ISCCP</a:t>
            </a:r>
          </a:p>
        </p:txBody>
      </p:sp>
      <p:sp>
        <p:nvSpPr>
          <p:cNvPr id="36883" name="Text Box 7"/>
          <p:cNvSpPr txBox="1">
            <a:spLocks noChangeArrowheads="1"/>
          </p:cNvSpPr>
          <p:nvPr/>
        </p:nvSpPr>
        <p:spPr bwMode="auto">
          <a:xfrm>
            <a:off x="5437063" y="3141663"/>
            <a:ext cx="35274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charset="0"/>
                <a:ea typeface="ＭＳ Ｐゴシック" charset="0"/>
                <a:cs typeface="ＭＳ Ｐゴシック" charset="0"/>
              </a:defRPr>
            </a:lvl1pPr>
            <a:lvl2pPr marL="37931725" indent="-37474525">
              <a:defRPr sz="2400" i="1">
                <a:solidFill>
                  <a:schemeClr val="tx1"/>
                </a:solidFill>
                <a:latin typeface="Times" charset="0"/>
                <a:ea typeface="ＭＳ Ｐゴシック" charset="0"/>
              </a:defRPr>
            </a:lvl2pPr>
            <a:lvl3pPr>
              <a:defRPr sz="2400" i="1">
                <a:solidFill>
                  <a:schemeClr val="tx1"/>
                </a:solidFill>
                <a:latin typeface="Times" charset="0"/>
                <a:ea typeface="ＭＳ Ｐゴシック" charset="0"/>
              </a:defRPr>
            </a:lvl3pPr>
            <a:lvl4pPr>
              <a:defRPr sz="2400" i="1">
                <a:solidFill>
                  <a:schemeClr val="tx1"/>
                </a:solidFill>
                <a:latin typeface="Times" charset="0"/>
                <a:ea typeface="ＭＳ Ｐゴシック" charset="0"/>
              </a:defRPr>
            </a:lvl4pPr>
            <a:lvl5pPr>
              <a:defRPr sz="2400" i="1">
                <a:solidFill>
                  <a:schemeClr val="tx1"/>
                </a:solidFill>
                <a:latin typeface="Times" charset="0"/>
                <a:ea typeface="ＭＳ Ｐゴシック" charset="0"/>
              </a:defRPr>
            </a:lvl5pPr>
            <a:lvl6pPr marL="457200" eaLnBrk="0" fontAlgn="base" hangingPunct="0">
              <a:spcBef>
                <a:spcPct val="0"/>
              </a:spcBef>
              <a:spcAft>
                <a:spcPct val="0"/>
              </a:spcAft>
              <a:defRPr sz="2400" i="1">
                <a:solidFill>
                  <a:schemeClr val="tx1"/>
                </a:solidFill>
                <a:latin typeface="Times" charset="0"/>
                <a:ea typeface="ＭＳ Ｐゴシック" charset="0"/>
              </a:defRPr>
            </a:lvl6pPr>
            <a:lvl7pPr marL="914400" eaLnBrk="0" fontAlgn="base" hangingPunct="0">
              <a:spcBef>
                <a:spcPct val="0"/>
              </a:spcBef>
              <a:spcAft>
                <a:spcPct val="0"/>
              </a:spcAft>
              <a:defRPr sz="2400" i="1">
                <a:solidFill>
                  <a:schemeClr val="tx1"/>
                </a:solidFill>
                <a:latin typeface="Times" charset="0"/>
                <a:ea typeface="ＭＳ Ｐゴシック" charset="0"/>
              </a:defRPr>
            </a:lvl7pPr>
            <a:lvl8pPr marL="1371600" eaLnBrk="0" fontAlgn="base" hangingPunct="0">
              <a:spcBef>
                <a:spcPct val="0"/>
              </a:spcBef>
              <a:spcAft>
                <a:spcPct val="0"/>
              </a:spcAft>
              <a:defRPr sz="2400" i="1">
                <a:solidFill>
                  <a:schemeClr val="tx1"/>
                </a:solidFill>
                <a:latin typeface="Times" charset="0"/>
                <a:ea typeface="ＭＳ Ｐゴシック" charset="0"/>
              </a:defRPr>
            </a:lvl8pPr>
            <a:lvl9pPr marL="1828800" eaLnBrk="0" fontAlgn="base" hangingPunct="0">
              <a:spcBef>
                <a:spcPct val="0"/>
              </a:spcBef>
              <a:spcAft>
                <a:spcPct val="0"/>
              </a:spcAft>
              <a:defRPr sz="2400" i="1">
                <a:solidFill>
                  <a:schemeClr val="tx1"/>
                </a:solidFill>
                <a:latin typeface="Times" charset="0"/>
                <a:ea typeface="ＭＳ Ｐゴシック" charset="0"/>
              </a:defRPr>
            </a:lvl9pPr>
          </a:lstStyle>
          <a:p>
            <a:pPr algn="ctr">
              <a:spcBef>
                <a:spcPct val="50000"/>
              </a:spcBef>
              <a:spcAft>
                <a:spcPct val="30000"/>
              </a:spcAft>
              <a:buSzPct val="110000"/>
              <a:buFont typeface="Wingdings" charset="0"/>
              <a:buNone/>
            </a:pPr>
            <a:r>
              <a:rPr lang="en-US" sz="1400" b="1" i="0" dirty="0">
                <a:latin typeface="Times New Roman" charset="0"/>
              </a:rPr>
              <a:t>Global ocean mean heat budget – Radiative vs. Turbulent Components</a:t>
            </a:r>
            <a:endParaRPr lang="en-US" sz="1400" b="1" i="0" baseline="30000" dirty="0">
              <a:latin typeface="Helvetica" charset="0"/>
            </a:endParaRPr>
          </a:p>
        </p:txBody>
      </p:sp>
      <p:cxnSp>
        <p:nvCxnSpPr>
          <p:cNvPr id="36884" name="Straight Arrow Connector 2"/>
          <p:cNvCxnSpPr>
            <a:cxnSpLocks noChangeShapeType="1"/>
          </p:cNvCxnSpPr>
          <p:nvPr/>
        </p:nvCxnSpPr>
        <p:spPr bwMode="auto">
          <a:xfrm flipH="1">
            <a:off x="6804025" y="4581525"/>
            <a:ext cx="792163" cy="576263"/>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6885" name="Straight Arrow Connector 22"/>
          <p:cNvCxnSpPr>
            <a:cxnSpLocks noChangeShapeType="1"/>
          </p:cNvCxnSpPr>
          <p:nvPr/>
        </p:nvCxnSpPr>
        <p:spPr bwMode="auto">
          <a:xfrm flipH="1">
            <a:off x="7056438" y="4889500"/>
            <a:ext cx="841375" cy="311150"/>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sp>
        <p:nvSpPr>
          <p:cNvPr id="24" name="Text Box 3"/>
          <p:cNvSpPr txBox="1">
            <a:spLocks noChangeArrowheads="1"/>
          </p:cNvSpPr>
          <p:nvPr/>
        </p:nvSpPr>
        <p:spPr bwMode="auto">
          <a:xfrm>
            <a:off x="33418" y="1047923"/>
            <a:ext cx="9144000" cy="1144929"/>
          </a:xfrm>
          <a:prstGeom prst="rect">
            <a:avLst/>
          </a:prstGeom>
          <a:noFill/>
          <a:ln>
            <a:noFill/>
          </a:ln>
          <a:extLst/>
        </p:spPr>
        <p:txBody>
          <a:bodyPr wrap="square">
            <a:spAutoFit/>
          </a:bodyPr>
          <a:lstStyle>
            <a:lvl1pPr marL="457200" indent="-457200">
              <a:defRPr sz="2400" i="1">
                <a:solidFill>
                  <a:schemeClr val="tx1"/>
                </a:solidFill>
                <a:latin typeface="Times" charset="0"/>
                <a:ea typeface="ＭＳ Ｐゴシック" charset="0"/>
                <a:cs typeface="ＭＳ Ｐゴシック" charset="0"/>
              </a:defRPr>
            </a:lvl1pPr>
            <a:lvl2pPr marL="742950" indent="-285750">
              <a:defRPr sz="2400" i="1">
                <a:solidFill>
                  <a:schemeClr val="tx1"/>
                </a:solidFill>
                <a:latin typeface="Times" charset="0"/>
                <a:ea typeface="ＭＳ Ｐゴシック" charset="0"/>
              </a:defRPr>
            </a:lvl2pPr>
            <a:lvl3pPr marL="1143000" indent="-228600">
              <a:defRPr sz="2400" i="1">
                <a:solidFill>
                  <a:schemeClr val="tx1"/>
                </a:solidFill>
                <a:latin typeface="Times" charset="0"/>
                <a:ea typeface="ＭＳ Ｐゴシック" charset="0"/>
              </a:defRPr>
            </a:lvl3pPr>
            <a:lvl4pPr marL="1600200" indent="-228600">
              <a:defRPr sz="2400" i="1">
                <a:solidFill>
                  <a:schemeClr val="tx1"/>
                </a:solidFill>
                <a:latin typeface="Times" charset="0"/>
                <a:ea typeface="ＭＳ Ｐゴシック" charset="0"/>
              </a:defRPr>
            </a:lvl4pPr>
            <a:lvl5pPr marL="2057400" indent="-228600">
              <a:defRPr sz="2400" i="1">
                <a:solidFill>
                  <a:schemeClr val="tx1"/>
                </a:solidFill>
                <a:latin typeface="Times" charset="0"/>
                <a:ea typeface="ＭＳ Ｐゴシック" charset="0"/>
              </a:defRPr>
            </a:lvl5pPr>
            <a:lvl6pPr marL="2514600" indent="-228600" eaLnBrk="0" fontAlgn="base" hangingPunct="0">
              <a:spcBef>
                <a:spcPct val="0"/>
              </a:spcBef>
              <a:spcAft>
                <a:spcPct val="0"/>
              </a:spcAft>
              <a:defRPr sz="2400" i="1">
                <a:solidFill>
                  <a:schemeClr val="tx1"/>
                </a:solidFill>
                <a:latin typeface="Times" charset="0"/>
                <a:ea typeface="ＭＳ Ｐゴシック" charset="0"/>
              </a:defRPr>
            </a:lvl6pPr>
            <a:lvl7pPr marL="2971800" indent="-228600" eaLnBrk="0" fontAlgn="base" hangingPunct="0">
              <a:spcBef>
                <a:spcPct val="0"/>
              </a:spcBef>
              <a:spcAft>
                <a:spcPct val="0"/>
              </a:spcAft>
              <a:defRPr sz="2400" i="1">
                <a:solidFill>
                  <a:schemeClr val="tx1"/>
                </a:solidFill>
                <a:latin typeface="Times" charset="0"/>
                <a:ea typeface="ＭＳ Ｐゴシック" charset="0"/>
              </a:defRPr>
            </a:lvl7pPr>
            <a:lvl8pPr marL="3429000" indent="-228600" eaLnBrk="0" fontAlgn="base" hangingPunct="0">
              <a:spcBef>
                <a:spcPct val="0"/>
              </a:spcBef>
              <a:spcAft>
                <a:spcPct val="0"/>
              </a:spcAft>
              <a:defRPr sz="2400" i="1">
                <a:solidFill>
                  <a:schemeClr val="tx1"/>
                </a:solidFill>
                <a:latin typeface="Times" charset="0"/>
                <a:ea typeface="ＭＳ Ｐゴシック" charset="0"/>
              </a:defRPr>
            </a:lvl8pPr>
            <a:lvl9pPr marL="3886200" indent="-228600" eaLnBrk="0" fontAlgn="base" hangingPunct="0">
              <a:spcBef>
                <a:spcPct val="0"/>
              </a:spcBef>
              <a:spcAft>
                <a:spcPct val="0"/>
              </a:spcAft>
              <a:defRPr sz="2400" i="1">
                <a:solidFill>
                  <a:schemeClr val="tx1"/>
                </a:solidFill>
                <a:latin typeface="Times" charset="0"/>
                <a:ea typeface="ＭＳ Ｐゴシック" charset="0"/>
              </a:defRPr>
            </a:lvl9pPr>
          </a:lstStyle>
          <a:p>
            <a:pPr>
              <a:spcBef>
                <a:spcPct val="50000"/>
              </a:spcBef>
              <a:spcAft>
                <a:spcPct val="30000"/>
              </a:spcAft>
              <a:buSzPct val="110000"/>
              <a:buFont typeface="Wingdings" charset="0"/>
              <a:buChar char="§"/>
              <a:defRPr/>
            </a:pPr>
            <a:r>
              <a:rPr lang="en-US" sz="1800" i="0" dirty="0" smtClean="0">
                <a:solidFill>
                  <a:srgbClr val="376092"/>
                </a:solidFill>
                <a:latin typeface="Arial"/>
                <a:cs typeface="Arial"/>
              </a:rPr>
              <a:t>Wide spread of products </a:t>
            </a:r>
            <a:r>
              <a:rPr lang="en-US" sz="1800" i="0" dirty="0" smtClean="0">
                <a:solidFill>
                  <a:srgbClr val="376092"/>
                </a:solidFill>
                <a:latin typeface="Arial"/>
                <a:cs typeface="Arial"/>
                <a:sym typeface="Wingdings"/>
              </a:rPr>
              <a:t> </a:t>
            </a:r>
            <a:r>
              <a:rPr lang="en-US" sz="1800" i="0" dirty="0" smtClean="0">
                <a:solidFill>
                  <a:srgbClr val="376092"/>
                </a:solidFill>
                <a:latin typeface="Arial"/>
                <a:cs typeface="Arial"/>
              </a:rPr>
              <a:t>heat budget closure remains a significant problem.</a:t>
            </a:r>
          </a:p>
          <a:p>
            <a:pPr>
              <a:spcBef>
                <a:spcPct val="50000"/>
              </a:spcBef>
              <a:spcAft>
                <a:spcPct val="30000"/>
              </a:spcAft>
              <a:buSzPct val="110000"/>
              <a:buFont typeface="Wingdings" charset="0"/>
              <a:buChar char="§"/>
              <a:defRPr/>
            </a:pPr>
            <a:r>
              <a:rPr lang="en-US" sz="1800" i="0" dirty="0" smtClean="0">
                <a:solidFill>
                  <a:srgbClr val="376092"/>
                </a:solidFill>
                <a:latin typeface="Arial"/>
                <a:cs typeface="Arial"/>
              </a:rPr>
              <a:t>Satellite net radiative fluxes (135-140 Wm</a:t>
            </a:r>
            <a:r>
              <a:rPr lang="en-US" sz="1800" i="0" baseline="30000" dirty="0" smtClean="0">
                <a:solidFill>
                  <a:srgbClr val="376092"/>
                </a:solidFill>
                <a:latin typeface="Arial"/>
                <a:cs typeface="Arial"/>
              </a:rPr>
              <a:t>-2 </a:t>
            </a:r>
            <a:r>
              <a:rPr lang="en-US" sz="1800" i="0" dirty="0" smtClean="0">
                <a:solidFill>
                  <a:srgbClr val="376092"/>
                </a:solidFill>
                <a:latin typeface="Arial"/>
                <a:cs typeface="Arial"/>
              </a:rPr>
              <a:t>SRB, ISCCP) typically exceed those of other products by 10-20 Wm</a:t>
            </a:r>
            <a:r>
              <a:rPr lang="en-US" sz="1800" i="0" baseline="30000" dirty="0" smtClean="0">
                <a:solidFill>
                  <a:srgbClr val="376092"/>
                </a:solidFill>
                <a:latin typeface="Arial"/>
                <a:cs typeface="Arial"/>
              </a:rPr>
              <a:t>-2</a:t>
            </a:r>
            <a:r>
              <a:rPr lang="en-US" sz="1800" i="0" dirty="0" smtClean="0">
                <a:solidFill>
                  <a:srgbClr val="376092"/>
                </a:solidFill>
                <a:latin typeface="Arial"/>
                <a:cs typeface="Arial"/>
              </a:rPr>
              <a:t>.</a:t>
            </a:r>
          </a:p>
        </p:txBody>
      </p:sp>
      <p:sp>
        <p:nvSpPr>
          <p:cNvPr id="25" name="Text Box 3"/>
          <p:cNvSpPr txBox="1">
            <a:spLocks noChangeArrowheads="1"/>
          </p:cNvSpPr>
          <p:nvPr/>
        </p:nvSpPr>
        <p:spPr bwMode="auto">
          <a:xfrm>
            <a:off x="0" y="2241695"/>
            <a:ext cx="5436096" cy="5078314"/>
          </a:xfrm>
          <a:prstGeom prst="rect">
            <a:avLst/>
          </a:prstGeom>
          <a:noFill/>
          <a:ln>
            <a:noFill/>
          </a:ln>
          <a:extLst/>
        </p:spPr>
        <p:txBody>
          <a:bodyPr wrap="square">
            <a:spAutoFit/>
          </a:bodyPr>
          <a:lstStyle>
            <a:lvl1pPr marL="457200" indent="-457200">
              <a:defRPr sz="2400" i="1">
                <a:solidFill>
                  <a:schemeClr val="tx1"/>
                </a:solidFill>
                <a:latin typeface="Times" charset="0"/>
                <a:ea typeface="ＭＳ Ｐゴシック" charset="0"/>
                <a:cs typeface="ＭＳ Ｐゴシック" charset="0"/>
              </a:defRPr>
            </a:lvl1pPr>
            <a:lvl2pPr marL="742950" indent="-285750">
              <a:defRPr sz="2400" i="1">
                <a:solidFill>
                  <a:schemeClr val="tx1"/>
                </a:solidFill>
                <a:latin typeface="Times" charset="0"/>
                <a:ea typeface="ＭＳ Ｐゴシック" charset="0"/>
              </a:defRPr>
            </a:lvl2pPr>
            <a:lvl3pPr marL="1143000" indent="-228600">
              <a:defRPr sz="2400" i="1">
                <a:solidFill>
                  <a:schemeClr val="tx1"/>
                </a:solidFill>
                <a:latin typeface="Times" charset="0"/>
                <a:ea typeface="ＭＳ Ｐゴシック" charset="0"/>
              </a:defRPr>
            </a:lvl3pPr>
            <a:lvl4pPr marL="1600200" indent="-228600">
              <a:defRPr sz="2400" i="1">
                <a:solidFill>
                  <a:schemeClr val="tx1"/>
                </a:solidFill>
                <a:latin typeface="Times" charset="0"/>
                <a:ea typeface="ＭＳ Ｐゴシック" charset="0"/>
              </a:defRPr>
            </a:lvl4pPr>
            <a:lvl5pPr marL="2057400" indent="-228600">
              <a:defRPr sz="2400" i="1">
                <a:solidFill>
                  <a:schemeClr val="tx1"/>
                </a:solidFill>
                <a:latin typeface="Times" charset="0"/>
                <a:ea typeface="ＭＳ Ｐゴシック" charset="0"/>
              </a:defRPr>
            </a:lvl5pPr>
            <a:lvl6pPr marL="2514600" indent="-228600" eaLnBrk="0" fontAlgn="base" hangingPunct="0">
              <a:spcBef>
                <a:spcPct val="0"/>
              </a:spcBef>
              <a:spcAft>
                <a:spcPct val="0"/>
              </a:spcAft>
              <a:defRPr sz="2400" i="1">
                <a:solidFill>
                  <a:schemeClr val="tx1"/>
                </a:solidFill>
                <a:latin typeface="Times" charset="0"/>
                <a:ea typeface="ＭＳ Ｐゴシック" charset="0"/>
              </a:defRPr>
            </a:lvl6pPr>
            <a:lvl7pPr marL="2971800" indent="-228600" eaLnBrk="0" fontAlgn="base" hangingPunct="0">
              <a:spcBef>
                <a:spcPct val="0"/>
              </a:spcBef>
              <a:spcAft>
                <a:spcPct val="0"/>
              </a:spcAft>
              <a:defRPr sz="2400" i="1">
                <a:solidFill>
                  <a:schemeClr val="tx1"/>
                </a:solidFill>
                <a:latin typeface="Times" charset="0"/>
                <a:ea typeface="ＭＳ Ｐゴシック" charset="0"/>
              </a:defRPr>
            </a:lvl7pPr>
            <a:lvl8pPr marL="3429000" indent="-228600" eaLnBrk="0" fontAlgn="base" hangingPunct="0">
              <a:spcBef>
                <a:spcPct val="0"/>
              </a:spcBef>
              <a:spcAft>
                <a:spcPct val="0"/>
              </a:spcAft>
              <a:defRPr sz="2400" i="1">
                <a:solidFill>
                  <a:schemeClr val="tx1"/>
                </a:solidFill>
                <a:latin typeface="Times" charset="0"/>
                <a:ea typeface="ＭＳ Ｐゴシック" charset="0"/>
              </a:defRPr>
            </a:lvl8pPr>
            <a:lvl9pPr marL="3886200" indent="-228600" eaLnBrk="0" fontAlgn="base" hangingPunct="0">
              <a:spcBef>
                <a:spcPct val="0"/>
              </a:spcBef>
              <a:spcAft>
                <a:spcPct val="0"/>
              </a:spcAft>
              <a:defRPr sz="2400" i="1">
                <a:solidFill>
                  <a:schemeClr val="tx1"/>
                </a:solidFill>
                <a:latin typeface="Times" charset="0"/>
                <a:ea typeface="ＭＳ Ｐゴシック" charset="0"/>
              </a:defRPr>
            </a:lvl9pPr>
          </a:lstStyle>
          <a:p>
            <a:pPr>
              <a:spcBef>
                <a:spcPct val="50000"/>
              </a:spcBef>
              <a:spcAft>
                <a:spcPct val="30000"/>
              </a:spcAft>
              <a:buSzPct val="110000"/>
              <a:buFont typeface="Wingdings" charset="0"/>
              <a:buChar char="§"/>
              <a:defRPr/>
            </a:pPr>
            <a:r>
              <a:rPr lang="en-US" sz="1800" i="0" dirty="0" smtClean="0">
                <a:solidFill>
                  <a:srgbClr val="376092"/>
                </a:solidFill>
                <a:latin typeface="Arial"/>
                <a:cs typeface="Arial"/>
              </a:rPr>
              <a:t>OAFlux+SRB/ISCCP inability to close global heat budget driven in large part by radiative terms.</a:t>
            </a:r>
          </a:p>
          <a:p>
            <a:pPr>
              <a:spcBef>
                <a:spcPct val="50000"/>
              </a:spcBef>
              <a:spcAft>
                <a:spcPct val="30000"/>
              </a:spcAft>
              <a:buSzPct val="110000"/>
              <a:buFont typeface="Wingdings" charset="0"/>
              <a:buChar char="§"/>
              <a:defRPr/>
            </a:pPr>
            <a:r>
              <a:rPr lang="en-US" sz="1800" i="0" dirty="0" smtClean="0">
                <a:solidFill>
                  <a:srgbClr val="376092"/>
                </a:solidFill>
                <a:latin typeface="Arial"/>
                <a:cs typeface="Arial"/>
              </a:rPr>
              <a:t>New generation reanalyses have poorer global closure than previous products. </a:t>
            </a:r>
          </a:p>
          <a:p>
            <a:pPr>
              <a:spcBef>
                <a:spcPct val="50000"/>
              </a:spcBef>
              <a:spcAft>
                <a:spcPct val="30000"/>
              </a:spcAft>
              <a:buSzPct val="110000"/>
              <a:buFont typeface="Wingdings" charset="0"/>
              <a:buChar char="§"/>
              <a:defRPr/>
            </a:pPr>
            <a:r>
              <a:rPr lang="en-US" sz="1800" i="0" dirty="0" smtClean="0">
                <a:solidFill>
                  <a:srgbClr val="376092"/>
                </a:solidFill>
                <a:latin typeface="Arial"/>
                <a:cs typeface="Arial"/>
              </a:rPr>
              <a:t>NOC and CORE adjustments result in similar solutions.</a:t>
            </a:r>
          </a:p>
          <a:p>
            <a:pPr>
              <a:spcBef>
                <a:spcPct val="50000"/>
              </a:spcBef>
              <a:spcAft>
                <a:spcPct val="30000"/>
              </a:spcAft>
              <a:buSzPct val="110000"/>
              <a:buFont typeface="Wingdings" charset="0"/>
              <a:buChar char="§"/>
              <a:defRPr/>
            </a:pPr>
            <a:r>
              <a:rPr lang="en-US" sz="1800" i="0" dirty="0" smtClean="0">
                <a:solidFill>
                  <a:srgbClr val="376092"/>
                </a:solidFill>
                <a:latin typeface="Arial"/>
                <a:cs typeface="Arial"/>
              </a:rPr>
              <a:t>How do we move towards a reliable balanced product? Surface mooring array based evaluations? Ocean and/or coupled ocean-atmosphere reanalyses?</a:t>
            </a:r>
          </a:p>
          <a:p>
            <a:pPr>
              <a:spcBef>
                <a:spcPct val="50000"/>
              </a:spcBef>
              <a:spcAft>
                <a:spcPct val="30000"/>
              </a:spcAft>
              <a:buSzPct val="110000"/>
              <a:buFont typeface="Wingdings" charset="0"/>
              <a:buChar char="§"/>
              <a:defRPr/>
            </a:pPr>
            <a:r>
              <a:rPr lang="en-US" sz="1800" i="0" dirty="0" smtClean="0">
                <a:solidFill>
                  <a:srgbClr val="376092"/>
                </a:solidFill>
                <a:latin typeface="Arial"/>
                <a:cs typeface="Arial"/>
              </a:rPr>
              <a:t>Uncertainty across products: radiative </a:t>
            </a:r>
            <a:r>
              <a:rPr lang="en-US" sz="1800" i="0" dirty="0">
                <a:solidFill>
                  <a:srgbClr val="376092"/>
                </a:solidFill>
                <a:latin typeface="Arial"/>
                <a:cs typeface="Arial"/>
              </a:rPr>
              <a:t>flux </a:t>
            </a:r>
            <a:r>
              <a:rPr lang="en-US" sz="1800" i="0" dirty="0" smtClean="0">
                <a:solidFill>
                  <a:srgbClr val="376092"/>
                </a:solidFill>
                <a:latin typeface="Arial"/>
                <a:cs typeface="Arial"/>
              </a:rPr>
              <a:t>112 to 140 Wm</a:t>
            </a:r>
            <a:r>
              <a:rPr lang="en-US" sz="1800" i="0" baseline="30000" dirty="0" smtClean="0">
                <a:solidFill>
                  <a:srgbClr val="376092"/>
                </a:solidFill>
                <a:latin typeface="Arial"/>
                <a:cs typeface="Arial"/>
              </a:rPr>
              <a:t>-2</a:t>
            </a:r>
            <a:r>
              <a:rPr lang="en-US" sz="1800" i="0" dirty="0" smtClean="0">
                <a:solidFill>
                  <a:srgbClr val="376092"/>
                </a:solidFill>
                <a:latin typeface="Arial"/>
                <a:cs typeface="Arial"/>
              </a:rPr>
              <a:t>, turbulent flux -90 to -124Wm</a:t>
            </a:r>
            <a:r>
              <a:rPr lang="en-US" sz="1800" i="0" baseline="30000" dirty="0" smtClean="0">
                <a:solidFill>
                  <a:srgbClr val="376092"/>
                </a:solidFill>
                <a:latin typeface="Arial"/>
                <a:cs typeface="Arial"/>
              </a:rPr>
              <a:t>-2</a:t>
            </a:r>
            <a:r>
              <a:rPr lang="en-US" sz="1800" i="0" dirty="0" smtClean="0">
                <a:solidFill>
                  <a:srgbClr val="376092"/>
                </a:solidFill>
                <a:latin typeface="Arial"/>
                <a:cs typeface="Arial"/>
              </a:rPr>
              <a:t>.</a:t>
            </a:r>
          </a:p>
          <a:p>
            <a:pPr marL="457200" lvl="1" indent="0">
              <a:spcBef>
                <a:spcPct val="50000"/>
              </a:spcBef>
              <a:spcAft>
                <a:spcPct val="30000"/>
              </a:spcAft>
              <a:buSzPct val="110000"/>
              <a:defRPr/>
            </a:pPr>
            <a:r>
              <a:rPr lang="en-US" sz="1800" i="0" dirty="0" smtClean="0">
                <a:solidFill>
                  <a:srgbClr val="376092"/>
                </a:solidFill>
                <a:latin typeface="Arial"/>
                <a:cs typeface="Arial"/>
              </a:rPr>
              <a:t>  </a:t>
            </a:r>
          </a:p>
        </p:txBody>
      </p:sp>
      <p:sp>
        <p:nvSpPr>
          <p:cNvPr id="26" name="TextBox 25"/>
          <p:cNvSpPr txBox="1"/>
          <p:nvPr/>
        </p:nvSpPr>
        <p:spPr>
          <a:xfrm>
            <a:off x="6113463" y="5580063"/>
            <a:ext cx="381000" cy="230187"/>
          </a:xfrm>
          <a:prstGeom prst="rect">
            <a:avLst/>
          </a:prstGeom>
          <a:noFill/>
        </p:spPr>
        <p:txBody>
          <a:bodyPr>
            <a:spAutoFit/>
          </a:bodyPr>
          <a:lstStyle/>
          <a:p>
            <a:pPr>
              <a:defRPr/>
            </a:pPr>
            <a:r>
              <a:rPr lang="en-US" sz="900" i="0" dirty="0">
                <a:latin typeface="+mj-lt"/>
              </a:rPr>
              <a:t>-20</a:t>
            </a:r>
          </a:p>
        </p:txBody>
      </p:sp>
      <p:sp>
        <p:nvSpPr>
          <p:cNvPr id="27" name="TextBox 26"/>
          <p:cNvSpPr txBox="1"/>
          <p:nvPr/>
        </p:nvSpPr>
        <p:spPr>
          <a:xfrm>
            <a:off x="6586538" y="5588000"/>
            <a:ext cx="381000" cy="230188"/>
          </a:xfrm>
          <a:prstGeom prst="rect">
            <a:avLst/>
          </a:prstGeom>
          <a:noFill/>
        </p:spPr>
        <p:txBody>
          <a:bodyPr>
            <a:spAutoFit/>
          </a:bodyPr>
          <a:lstStyle/>
          <a:p>
            <a:pPr>
              <a:defRPr/>
            </a:pPr>
            <a:r>
              <a:rPr lang="en-US" sz="900" i="0" dirty="0">
                <a:latin typeface="+mj-lt"/>
              </a:rPr>
              <a:t>-10</a:t>
            </a:r>
          </a:p>
        </p:txBody>
      </p:sp>
      <p:sp>
        <p:nvSpPr>
          <p:cNvPr id="36890" name="TextBox 27"/>
          <p:cNvSpPr txBox="1">
            <a:spLocks noChangeArrowheads="1"/>
          </p:cNvSpPr>
          <p:nvPr/>
        </p:nvSpPr>
        <p:spPr bwMode="auto">
          <a:xfrm>
            <a:off x="6756400" y="5588000"/>
            <a:ext cx="6604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charset="0"/>
                <a:ea typeface="ＭＳ Ｐゴシック" charset="0"/>
                <a:cs typeface="ＭＳ Ｐゴシック" charset="0"/>
              </a:defRPr>
            </a:lvl1pPr>
            <a:lvl2pPr marL="37931725" indent="-37474525">
              <a:defRPr sz="2400" i="1">
                <a:solidFill>
                  <a:schemeClr val="tx1"/>
                </a:solidFill>
                <a:latin typeface="Times" charset="0"/>
                <a:ea typeface="ＭＳ Ｐゴシック" charset="0"/>
              </a:defRPr>
            </a:lvl2pPr>
            <a:lvl3pPr>
              <a:defRPr sz="2400" i="1">
                <a:solidFill>
                  <a:schemeClr val="tx1"/>
                </a:solidFill>
                <a:latin typeface="Times" charset="0"/>
                <a:ea typeface="ＭＳ Ｐゴシック" charset="0"/>
              </a:defRPr>
            </a:lvl3pPr>
            <a:lvl4pPr>
              <a:defRPr sz="2400" i="1">
                <a:solidFill>
                  <a:schemeClr val="tx1"/>
                </a:solidFill>
                <a:latin typeface="Times" charset="0"/>
                <a:ea typeface="ＭＳ Ｐゴシック" charset="0"/>
              </a:defRPr>
            </a:lvl4pPr>
            <a:lvl5pPr>
              <a:defRPr sz="2400" i="1">
                <a:solidFill>
                  <a:schemeClr val="tx1"/>
                </a:solidFill>
                <a:latin typeface="Times" charset="0"/>
                <a:ea typeface="ＭＳ Ｐゴシック" charset="0"/>
              </a:defRPr>
            </a:lvl5pPr>
            <a:lvl6pPr marL="457200" eaLnBrk="0" fontAlgn="base" hangingPunct="0">
              <a:spcBef>
                <a:spcPct val="0"/>
              </a:spcBef>
              <a:spcAft>
                <a:spcPct val="0"/>
              </a:spcAft>
              <a:defRPr sz="2400" i="1">
                <a:solidFill>
                  <a:schemeClr val="tx1"/>
                </a:solidFill>
                <a:latin typeface="Times" charset="0"/>
                <a:ea typeface="ＭＳ Ｐゴシック" charset="0"/>
              </a:defRPr>
            </a:lvl6pPr>
            <a:lvl7pPr marL="914400" eaLnBrk="0" fontAlgn="base" hangingPunct="0">
              <a:spcBef>
                <a:spcPct val="0"/>
              </a:spcBef>
              <a:spcAft>
                <a:spcPct val="0"/>
              </a:spcAft>
              <a:defRPr sz="2400" i="1">
                <a:solidFill>
                  <a:schemeClr val="tx1"/>
                </a:solidFill>
                <a:latin typeface="Times" charset="0"/>
                <a:ea typeface="ＭＳ Ｐゴシック" charset="0"/>
              </a:defRPr>
            </a:lvl7pPr>
            <a:lvl8pPr marL="1371600" eaLnBrk="0" fontAlgn="base" hangingPunct="0">
              <a:spcBef>
                <a:spcPct val="0"/>
              </a:spcBef>
              <a:spcAft>
                <a:spcPct val="0"/>
              </a:spcAft>
              <a:defRPr sz="2400" i="1">
                <a:solidFill>
                  <a:schemeClr val="tx1"/>
                </a:solidFill>
                <a:latin typeface="Times" charset="0"/>
                <a:ea typeface="ＭＳ Ｐゴシック" charset="0"/>
              </a:defRPr>
            </a:lvl8pPr>
            <a:lvl9pPr marL="1828800" eaLnBrk="0" fontAlgn="base" hangingPunct="0">
              <a:spcBef>
                <a:spcPct val="0"/>
              </a:spcBef>
              <a:spcAft>
                <a:spcPct val="0"/>
              </a:spcAft>
              <a:defRPr sz="2400" i="1">
                <a:solidFill>
                  <a:schemeClr val="tx1"/>
                </a:solidFill>
                <a:latin typeface="Times" charset="0"/>
                <a:ea typeface="ＭＳ Ｐゴシック" charset="0"/>
              </a:defRPr>
            </a:lvl9pPr>
          </a:lstStyle>
          <a:p>
            <a:r>
              <a:rPr lang="en-US" sz="900" i="0" dirty="0">
                <a:latin typeface="Arial" charset="0"/>
              </a:rPr>
              <a:t>   Qnet=0</a:t>
            </a:r>
            <a:endParaRPr lang="en-US" sz="900" b="1" i="0" dirty="0">
              <a:latin typeface="Arial" charset="0"/>
            </a:endParaRPr>
          </a:p>
        </p:txBody>
      </p:sp>
      <p:sp>
        <p:nvSpPr>
          <p:cNvPr id="36891" name="TextBox 28"/>
          <p:cNvSpPr txBox="1">
            <a:spLocks noChangeArrowheads="1"/>
          </p:cNvSpPr>
          <p:nvPr/>
        </p:nvSpPr>
        <p:spPr bwMode="auto">
          <a:xfrm>
            <a:off x="7551738" y="5595938"/>
            <a:ext cx="381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charset="0"/>
                <a:ea typeface="ＭＳ Ｐゴシック" charset="0"/>
                <a:cs typeface="ＭＳ Ｐゴシック" charset="0"/>
              </a:defRPr>
            </a:lvl1pPr>
            <a:lvl2pPr marL="37931725" indent="-37474525">
              <a:defRPr sz="2400" i="1">
                <a:solidFill>
                  <a:schemeClr val="tx1"/>
                </a:solidFill>
                <a:latin typeface="Times" charset="0"/>
                <a:ea typeface="ＭＳ Ｐゴシック" charset="0"/>
              </a:defRPr>
            </a:lvl2pPr>
            <a:lvl3pPr>
              <a:defRPr sz="2400" i="1">
                <a:solidFill>
                  <a:schemeClr val="tx1"/>
                </a:solidFill>
                <a:latin typeface="Times" charset="0"/>
                <a:ea typeface="ＭＳ Ｐゴシック" charset="0"/>
              </a:defRPr>
            </a:lvl3pPr>
            <a:lvl4pPr>
              <a:defRPr sz="2400" i="1">
                <a:solidFill>
                  <a:schemeClr val="tx1"/>
                </a:solidFill>
                <a:latin typeface="Times" charset="0"/>
                <a:ea typeface="ＭＳ Ｐゴシック" charset="0"/>
              </a:defRPr>
            </a:lvl4pPr>
            <a:lvl5pPr>
              <a:defRPr sz="2400" i="1">
                <a:solidFill>
                  <a:schemeClr val="tx1"/>
                </a:solidFill>
                <a:latin typeface="Times" charset="0"/>
                <a:ea typeface="ＭＳ Ｐゴシック" charset="0"/>
              </a:defRPr>
            </a:lvl5pPr>
            <a:lvl6pPr marL="457200" eaLnBrk="0" fontAlgn="base" hangingPunct="0">
              <a:spcBef>
                <a:spcPct val="0"/>
              </a:spcBef>
              <a:spcAft>
                <a:spcPct val="0"/>
              </a:spcAft>
              <a:defRPr sz="2400" i="1">
                <a:solidFill>
                  <a:schemeClr val="tx1"/>
                </a:solidFill>
                <a:latin typeface="Times" charset="0"/>
                <a:ea typeface="ＭＳ Ｐゴシック" charset="0"/>
              </a:defRPr>
            </a:lvl6pPr>
            <a:lvl7pPr marL="914400" eaLnBrk="0" fontAlgn="base" hangingPunct="0">
              <a:spcBef>
                <a:spcPct val="0"/>
              </a:spcBef>
              <a:spcAft>
                <a:spcPct val="0"/>
              </a:spcAft>
              <a:defRPr sz="2400" i="1">
                <a:solidFill>
                  <a:schemeClr val="tx1"/>
                </a:solidFill>
                <a:latin typeface="Times" charset="0"/>
                <a:ea typeface="ＭＳ Ｐゴシック" charset="0"/>
              </a:defRPr>
            </a:lvl7pPr>
            <a:lvl8pPr marL="1371600" eaLnBrk="0" fontAlgn="base" hangingPunct="0">
              <a:spcBef>
                <a:spcPct val="0"/>
              </a:spcBef>
              <a:spcAft>
                <a:spcPct val="0"/>
              </a:spcAft>
              <a:defRPr sz="2400" i="1">
                <a:solidFill>
                  <a:schemeClr val="tx1"/>
                </a:solidFill>
                <a:latin typeface="Times" charset="0"/>
                <a:ea typeface="ＭＳ Ｐゴシック" charset="0"/>
              </a:defRPr>
            </a:lvl8pPr>
            <a:lvl9pPr marL="1828800" eaLnBrk="0" fontAlgn="base" hangingPunct="0">
              <a:spcBef>
                <a:spcPct val="0"/>
              </a:spcBef>
              <a:spcAft>
                <a:spcPct val="0"/>
              </a:spcAft>
              <a:defRPr sz="2400" i="1">
                <a:solidFill>
                  <a:schemeClr val="tx1"/>
                </a:solidFill>
                <a:latin typeface="Times" charset="0"/>
                <a:ea typeface="ＭＳ Ｐゴシック" charset="0"/>
              </a:defRPr>
            </a:lvl9pPr>
          </a:lstStyle>
          <a:p>
            <a:r>
              <a:rPr lang="en-US" sz="900" i="0" dirty="0">
                <a:latin typeface="Arial" charset="0"/>
              </a:rPr>
              <a:t> 10</a:t>
            </a:r>
          </a:p>
        </p:txBody>
      </p:sp>
      <p:sp>
        <p:nvSpPr>
          <p:cNvPr id="36892" name="TextBox 29"/>
          <p:cNvSpPr txBox="1">
            <a:spLocks noChangeArrowheads="1"/>
          </p:cNvSpPr>
          <p:nvPr/>
        </p:nvSpPr>
        <p:spPr bwMode="auto">
          <a:xfrm>
            <a:off x="7916863" y="5478463"/>
            <a:ext cx="381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charset="0"/>
                <a:ea typeface="ＭＳ Ｐゴシック" charset="0"/>
                <a:cs typeface="ＭＳ Ｐゴシック" charset="0"/>
              </a:defRPr>
            </a:lvl1pPr>
            <a:lvl2pPr marL="37931725" indent="-37474525">
              <a:defRPr sz="2400" i="1">
                <a:solidFill>
                  <a:schemeClr val="tx1"/>
                </a:solidFill>
                <a:latin typeface="Times" charset="0"/>
                <a:ea typeface="ＭＳ Ｐゴシック" charset="0"/>
              </a:defRPr>
            </a:lvl2pPr>
            <a:lvl3pPr>
              <a:defRPr sz="2400" i="1">
                <a:solidFill>
                  <a:schemeClr val="tx1"/>
                </a:solidFill>
                <a:latin typeface="Times" charset="0"/>
                <a:ea typeface="ＭＳ Ｐゴシック" charset="0"/>
              </a:defRPr>
            </a:lvl3pPr>
            <a:lvl4pPr>
              <a:defRPr sz="2400" i="1">
                <a:solidFill>
                  <a:schemeClr val="tx1"/>
                </a:solidFill>
                <a:latin typeface="Times" charset="0"/>
                <a:ea typeface="ＭＳ Ｐゴシック" charset="0"/>
              </a:defRPr>
            </a:lvl4pPr>
            <a:lvl5pPr>
              <a:defRPr sz="2400" i="1">
                <a:solidFill>
                  <a:schemeClr val="tx1"/>
                </a:solidFill>
                <a:latin typeface="Times" charset="0"/>
                <a:ea typeface="ＭＳ Ｐゴシック" charset="0"/>
              </a:defRPr>
            </a:lvl5pPr>
            <a:lvl6pPr marL="457200" eaLnBrk="0" fontAlgn="base" hangingPunct="0">
              <a:spcBef>
                <a:spcPct val="0"/>
              </a:spcBef>
              <a:spcAft>
                <a:spcPct val="0"/>
              </a:spcAft>
              <a:defRPr sz="2400" i="1">
                <a:solidFill>
                  <a:schemeClr val="tx1"/>
                </a:solidFill>
                <a:latin typeface="Times" charset="0"/>
                <a:ea typeface="ＭＳ Ｐゴシック" charset="0"/>
              </a:defRPr>
            </a:lvl6pPr>
            <a:lvl7pPr marL="914400" eaLnBrk="0" fontAlgn="base" hangingPunct="0">
              <a:spcBef>
                <a:spcPct val="0"/>
              </a:spcBef>
              <a:spcAft>
                <a:spcPct val="0"/>
              </a:spcAft>
              <a:defRPr sz="2400" i="1">
                <a:solidFill>
                  <a:schemeClr val="tx1"/>
                </a:solidFill>
                <a:latin typeface="Times" charset="0"/>
                <a:ea typeface="ＭＳ Ｐゴシック" charset="0"/>
              </a:defRPr>
            </a:lvl7pPr>
            <a:lvl8pPr marL="1371600" eaLnBrk="0" fontAlgn="base" hangingPunct="0">
              <a:spcBef>
                <a:spcPct val="0"/>
              </a:spcBef>
              <a:spcAft>
                <a:spcPct val="0"/>
              </a:spcAft>
              <a:defRPr sz="2400" i="1">
                <a:solidFill>
                  <a:schemeClr val="tx1"/>
                </a:solidFill>
                <a:latin typeface="Times" charset="0"/>
                <a:ea typeface="ＭＳ Ｐゴシック" charset="0"/>
              </a:defRPr>
            </a:lvl8pPr>
            <a:lvl9pPr marL="1828800" eaLnBrk="0" fontAlgn="base" hangingPunct="0">
              <a:spcBef>
                <a:spcPct val="0"/>
              </a:spcBef>
              <a:spcAft>
                <a:spcPct val="0"/>
              </a:spcAft>
              <a:defRPr sz="2400" i="1">
                <a:solidFill>
                  <a:schemeClr val="tx1"/>
                </a:solidFill>
                <a:latin typeface="Times" charset="0"/>
                <a:ea typeface="ＭＳ Ｐゴシック" charset="0"/>
              </a:defRPr>
            </a:lvl9pPr>
          </a:lstStyle>
          <a:p>
            <a:r>
              <a:rPr lang="en-US" sz="900" i="0" dirty="0">
                <a:latin typeface="Arial" charset="0"/>
              </a:rPr>
              <a:t> 20</a:t>
            </a:r>
          </a:p>
        </p:txBody>
      </p:sp>
      <p:sp>
        <p:nvSpPr>
          <p:cNvPr id="36893" name="TextBox 30"/>
          <p:cNvSpPr txBox="1">
            <a:spLocks noChangeArrowheads="1"/>
          </p:cNvSpPr>
          <p:nvPr/>
        </p:nvSpPr>
        <p:spPr bwMode="auto">
          <a:xfrm>
            <a:off x="7907338" y="5021263"/>
            <a:ext cx="381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charset="0"/>
                <a:ea typeface="ＭＳ Ｐゴシック" charset="0"/>
                <a:cs typeface="ＭＳ Ｐゴシック" charset="0"/>
              </a:defRPr>
            </a:lvl1pPr>
            <a:lvl2pPr marL="37931725" indent="-37474525">
              <a:defRPr sz="2400" i="1">
                <a:solidFill>
                  <a:schemeClr val="tx1"/>
                </a:solidFill>
                <a:latin typeface="Times" charset="0"/>
                <a:ea typeface="ＭＳ Ｐゴシック" charset="0"/>
              </a:defRPr>
            </a:lvl2pPr>
            <a:lvl3pPr>
              <a:defRPr sz="2400" i="1">
                <a:solidFill>
                  <a:schemeClr val="tx1"/>
                </a:solidFill>
                <a:latin typeface="Times" charset="0"/>
                <a:ea typeface="ＭＳ Ｐゴシック" charset="0"/>
              </a:defRPr>
            </a:lvl3pPr>
            <a:lvl4pPr>
              <a:defRPr sz="2400" i="1">
                <a:solidFill>
                  <a:schemeClr val="tx1"/>
                </a:solidFill>
                <a:latin typeface="Times" charset="0"/>
                <a:ea typeface="ＭＳ Ｐゴシック" charset="0"/>
              </a:defRPr>
            </a:lvl4pPr>
            <a:lvl5pPr>
              <a:defRPr sz="2400" i="1">
                <a:solidFill>
                  <a:schemeClr val="tx1"/>
                </a:solidFill>
                <a:latin typeface="Times" charset="0"/>
                <a:ea typeface="ＭＳ Ｐゴシック" charset="0"/>
              </a:defRPr>
            </a:lvl5pPr>
            <a:lvl6pPr marL="457200" eaLnBrk="0" fontAlgn="base" hangingPunct="0">
              <a:spcBef>
                <a:spcPct val="0"/>
              </a:spcBef>
              <a:spcAft>
                <a:spcPct val="0"/>
              </a:spcAft>
              <a:defRPr sz="2400" i="1">
                <a:solidFill>
                  <a:schemeClr val="tx1"/>
                </a:solidFill>
                <a:latin typeface="Times" charset="0"/>
                <a:ea typeface="ＭＳ Ｐゴシック" charset="0"/>
              </a:defRPr>
            </a:lvl6pPr>
            <a:lvl7pPr marL="914400" eaLnBrk="0" fontAlgn="base" hangingPunct="0">
              <a:spcBef>
                <a:spcPct val="0"/>
              </a:spcBef>
              <a:spcAft>
                <a:spcPct val="0"/>
              </a:spcAft>
              <a:defRPr sz="2400" i="1">
                <a:solidFill>
                  <a:schemeClr val="tx1"/>
                </a:solidFill>
                <a:latin typeface="Times" charset="0"/>
                <a:ea typeface="ＭＳ Ｐゴシック" charset="0"/>
              </a:defRPr>
            </a:lvl7pPr>
            <a:lvl8pPr marL="1371600" eaLnBrk="0" fontAlgn="base" hangingPunct="0">
              <a:spcBef>
                <a:spcPct val="0"/>
              </a:spcBef>
              <a:spcAft>
                <a:spcPct val="0"/>
              </a:spcAft>
              <a:defRPr sz="2400" i="1">
                <a:solidFill>
                  <a:schemeClr val="tx1"/>
                </a:solidFill>
                <a:latin typeface="Times" charset="0"/>
                <a:ea typeface="ＭＳ Ｐゴシック" charset="0"/>
              </a:defRPr>
            </a:lvl8pPr>
            <a:lvl9pPr marL="1828800" eaLnBrk="0" fontAlgn="base" hangingPunct="0">
              <a:spcBef>
                <a:spcPct val="0"/>
              </a:spcBef>
              <a:spcAft>
                <a:spcPct val="0"/>
              </a:spcAft>
              <a:defRPr sz="2400" i="1">
                <a:solidFill>
                  <a:schemeClr val="tx1"/>
                </a:solidFill>
                <a:latin typeface="Times" charset="0"/>
                <a:ea typeface="ＭＳ Ｐゴシック" charset="0"/>
              </a:defRPr>
            </a:lvl9pPr>
          </a:lstStyle>
          <a:p>
            <a:r>
              <a:rPr lang="en-US" sz="900" i="0" dirty="0">
                <a:latin typeface="Arial" charset="0"/>
              </a:rPr>
              <a:t> 30</a:t>
            </a:r>
          </a:p>
        </p:txBody>
      </p:sp>
      <p:sp>
        <p:nvSpPr>
          <p:cNvPr id="36894" name="TextBox 31"/>
          <p:cNvSpPr txBox="1">
            <a:spLocks noChangeArrowheads="1"/>
          </p:cNvSpPr>
          <p:nvPr/>
        </p:nvSpPr>
        <p:spPr bwMode="auto">
          <a:xfrm>
            <a:off x="7907338" y="4546600"/>
            <a:ext cx="3810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charset="0"/>
                <a:ea typeface="ＭＳ Ｐゴシック" charset="0"/>
                <a:cs typeface="ＭＳ Ｐゴシック" charset="0"/>
              </a:defRPr>
            </a:lvl1pPr>
            <a:lvl2pPr marL="37931725" indent="-37474525">
              <a:defRPr sz="2400" i="1">
                <a:solidFill>
                  <a:schemeClr val="tx1"/>
                </a:solidFill>
                <a:latin typeface="Times" charset="0"/>
                <a:ea typeface="ＭＳ Ｐゴシック" charset="0"/>
              </a:defRPr>
            </a:lvl2pPr>
            <a:lvl3pPr>
              <a:defRPr sz="2400" i="1">
                <a:solidFill>
                  <a:schemeClr val="tx1"/>
                </a:solidFill>
                <a:latin typeface="Times" charset="0"/>
                <a:ea typeface="ＭＳ Ｐゴシック" charset="0"/>
              </a:defRPr>
            </a:lvl3pPr>
            <a:lvl4pPr>
              <a:defRPr sz="2400" i="1">
                <a:solidFill>
                  <a:schemeClr val="tx1"/>
                </a:solidFill>
                <a:latin typeface="Times" charset="0"/>
                <a:ea typeface="ＭＳ Ｐゴシック" charset="0"/>
              </a:defRPr>
            </a:lvl4pPr>
            <a:lvl5pPr>
              <a:defRPr sz="2400" i="1">
                <a:solidFill>
                  <a:schemeClr val="tx1"/>
                </a:solidFill>
                <a:latin typeface="Times" charset="0"/>
                <a:ea typeface="ＭＳ Ｐゴシック" charset="0"/>
              </a:defRPr>
            </a:lvl5pPr>
            <a:lvl6pPr marL="457200" eaLnBrk="0" fontAlgn="base" hangingPunct="0">
              <a:spcBef>
                <a:spcPct val="0"/>
              </a:spcBef>
              <a:spcAft>
                <a:spcPct val="0"/>
              </a:spcAft>
              <a:defRPr sz="2400" i="1">
                <a:solidFill>
                  <a:schemeClr val="tx1"/>
                </a:solidFill>
                <a:latin typeface="Times" charset="0"/>
                <a:ea typeface="ＭＳ Ｐゴシック" charset="0"/>
              </a:defRPr>
            </a:lvl6pPr>
            <a:lvl7pPr marL="914400" eaLnBrk="0" fontAlgn="base" hangingPunct="0">
              <a:spcBef>
                <a:spcPct val="0"/>
              </a:spcBef>
              <a:spcAft>
                <a:spcPct val="0"/>
              </a:spcAft>
              <a:defRPr sz="2400" i="1">
                <a:solidFill>
                  <a:schemeClr val="tx1"/>
                </a:solidFill>
                <a:latin typeface="Times" charset="0"/>
                <a:ea typeface="ＭＳ Ｐゴシック" charset="0"/>
              </a:defRPr>
            </a:lvl7pPr>
            <a:lvl8pPr marL="1371600" eaLnBrk="0" fontAlgn="base" hangingPunct="0">
              <a:spcBef>
                <a:spcPct val="0"/>
              </a:spcBef>
              <a:spcAft>
                <a:spcPct val="0"/>
              </a:spcAft>
              <a:defRPr sz="2400" i="1">
                <a:solidFill>
                  <a:schemeClr val="tx1"/>
                </a:solidFill>
                <a:latin typeface="Times" charset="0"/>
                <a:ea typeface="ＭＳ Ｐゴシック" charset="0"/>
              </a:defRPr>
            </a:lvl8pPr>
            <a:lvl9pPr marL="1828800" eaLnBrk="0" fontAlgn="base" hangingPunct="0">
              <a:spcBef>
                <a:spcPct val="0"/>
              </a:spcBef>
              <a:spcAft>
                <a:spcPct val="0"/>
              </a:spcAft>
              <a:defRPr sz="2400" i="1">
                <a:solidFill>
                  <a:schemeClr val="tx1"/>
                </a:solidFill>
                <a:latin typeface="Times" charset="0"/>
                <a:ea typeface="ＭＳ Ｐゴシック" charset="0"/>
              </a:defRPr>
            </a:lvl9pPr>
          </a:lstStyle>
          <a:p>
            <a:r>
              <a:rPr lang="en-US" sz="900" i="0" dirty="0">
                <a:latin typeface="Arial" charset="0"/>
              </a:rPr>
              <a:t> 40</a:t>
            </a:r>
          </a:p>
        </p:txBody>
      </p:sp>
      <p:sp>
        <p:nvSpPr>
          <p:cNvPr id="36895" name="TextBox 32"/>
          <p:cNvSpPr txBox="1">
            <a:spLocks noChangeArrowheads="1"/>
          </p:cNvSpPr>
          <p:nvPr/>
        </p:nvSpPr>
        <p:spPr bwMode="auto">
          <a:xfrm>
            <a:off x="7899400" y="4056063"/>
            <a:ext cx="381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charset="0"/>
                <a:ea typeface="ＭＳ Ｐゴシック" charset="0"/>
                <a:cs typeface="ＭＳ Ｐゴシック" charset="0"/>
              </a:defRPr>
            </a:lvl1pPr>
            <a:lvl2pPr marL="37931725" indent="-37474525">
              <a:defRPr sz="2400" i="1">
                <a:solidFill>
                  <a:schemeClr val="tx1"/>
                </a:solidFill>
                <a:latin typeface="Times" charset="0"/>
                <a:ea typeface="ＭＳ Ｐゴシック" charset="0"/>
              </a:defRPr>
            </a:lvl2pPr>
            <a:lvl3pPr>
              <a:defRPr sz="2400" i="1">
                <a:solidFill>
                  <a:schemeClr val="tx1"/>
                </a:solidFill>
                <a:latin typeface="Times" charset="0"/>
                <a:ea typeface="ＭＳ Ｐゴシック" charset="0"/>
              </a:defRPr>
            </a:lvl3pPr>
            <a:lvl4pPr>
              <a:defRPr sz="2400" i="1">
                <a:solidFill>
                  <a:schemeClr val="tx1"/>
                </a:solidFill>
                <a:latin typeface="Times" charset="0"/>
                <a:ea typeface="ＭＳ Ｐゴシック" charset="0"/>
              </a:defRPr>
            </a:lvl4pPr>
            <a:lvl5pPr>
              <a:defRPr sz="2400" i="1">
                <a:solidFill>
                  <a:schemeClr val="tx1"/>
                </a:solidFill>
                <a:latin typeface="Times" charset="0"/>
                <a:ea typeface="ＭＳ Ｐゴシック" charset="0"/>
              </a:defRPr>
            </a:lvl5pPr>
            <a:lvl6pPr marL="457200" eaLnBrk="0" fontAlgn="base" hangingPunct="0">
              <a:spcBef>
                <a:spcPct val="0"/>
              </a:spcBef>
              <a:spcAft>
                <a:spcPct val="0"/>
              </a:spcAft>
              <a:defRPr sz="2400" i="1">
                <a:solidFill>
                  <a:schemeClr val="tx1"/>
                </a:solidFill>
                <a:latin typeface="Times" charset="0"/>
                <a:ea typeface="ＭＳ Ｐゴシック" charset="0"/>
              </a:defRPr>
            </a:lvl6pPr>
            <a:lvl7pPr marL="914400" eaLnBrk="0" fontAlgn="base" hangingPunct="0">
              <a:spcBef>
                <a:spcPct val="0"/>
              </a:spcBef>
              <a:spcAft>
                <a:spcPct val="0"/>
              </a:spcAft>
              <a:defRPr sz="2400" i="1">
                <a:solidFill>
                  <a:schemeClr val="tx1"/>
                </a:solidFill>
                <a:latin typeface="Times" charset="0"/>
                <a:ea typeface="ＭＳ Ｐゴシック" charset="0"/>
              </a:defRPr>
            </a:lvl7pPr>
            <a:lvl8pPr marL="1371600" eaLnBrk="0" fontAlgn="base" hangingPunct="0">
              <a:spcBef>
                <a:spcPct val="0"/>
              </a:spcBef>
              <a:spcAft>
                <a:spcPct val="0"/>
              </a:spcAft>
              <a:defRPr sz="2400" i="1">
                <a:solidFill>
                  <a:schemeClr val="tx1"/>
                </a:solidFill>
                <a:latin typeface="Times" charset="0"/>
                <a:ea typeface="ＭＳ Ｐゴシック" charset="0"/>
              </a:defRPr>
            </a:lvl8pPr>
            <a:lvl9pPr marL="1828800" eaLnBrk="0" fontAlgn="base" hangingPunct="0">
              <a:spcBef>
                <a:spcPct val="0"/>
              </a:spcBef>
              <a:spcAft>
                <a:spcPct val="0"/>
              </a:spcAft>
              <a:defRPr sz="2400" i="1">
                <a:solidFill>
                  <a:schemeClr val="tx1"/>
                </a:solidFill>
                <a:latin typeface="Times" charset="0"/>
                <a:ea typeface="ＭＳ Ｐゴシック" charset="0"/>
              </a:defRPr>
            </a:lvl9pPr>
          </a:lstStyle>
          <a:p>
            <a:r>
              <a:rPr lang="en-US" sz="900" i="0" dirty="0">
                <a:latin typeface="Arial" charset="0"/>
              </a:rPr>
              <a:t> 50</a:t>
            </a:r>
          </a:p>
        </p:txBody>
      </p:sp>
      <p:sp>
        <p:nvSpPr>
          <p:cNvPr id="32" name="Rectangle 31"/>
          <p:cNvSpPr/>
          <p:nvPr/>
        </p:nvSpPr>
        <p:spPr>
          <a:xfrm>
            <a:off x="0" y="1"/>
            <a:ext cx="9144000" cy="672658"/>
          </a:xfrm>
          <a:prstGeom prst="rect">
            <a:avLst/>
          </a:prstGeom>
          <a:solidFill>
            <a:schemeClr val="accent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 name="TextBox 32"/>
          <p:cNvSpPr txBox="1"/>
          <p:nvPr/>
        </p:nvSpPr>
        <p:spPr>
          <a:xfrm>
            <a:off x="144463" y="151662"/>
            <a:ext cx="7569049" cy="369332"/>
          </a:xfrm>
          <a:prstGeom prst="rect">
            <a:avLst/>
          </a:prstGeom>
          <a:noFill/>
        </p:spPr>
        <p:txBody>
          <a:bodyPr wrap="none" rtlCol="0">
            <a:spAutoFit/>
          </a:bodyPr>
          <a:lstStyle/>
          <a:p>
            <a:r>
              <a:rPr lang="en-US" b="1" dirty="0">
                <a:solidFill>
                  <a:schemeClr val="accent3">
                    <a:lumMod val="20000"/>
                    <a:lumOff val="80000"/>
                  </a:schemeClr>
                </a:solidFill>
                <a:latin typeface="Arial"/>
                <a:cs typeface="Arial"/>
              </a:rPr>
              <a:t>Determining Earth’s energy imbalance: METHOD </a:t>
            </a:r>
            <a:r>
              <a:rPr lang="en-US" b="1" dirty="0" smtClean="0">
                <a:solidFill>
                  <a:schemeClr val="accent3">
                    <a:lumMod val="20000"/>
                    <a:lumOff val="80000"/>
                  </a:schemeClr>
                </a:solidFill>
                <a:latin typeface="Arial"/>
                <a:cs typeface="Arial"/>
              </a:rPr>
              <a:t>III – Air-Sea fluxes</a:t>
            </a:r>
            <a:endParaRPr lang="en-US" b="1" dirty="0">
              <a:solidFill>
                <a:schemeClr val="accent3">
                  <a:lumMod val="20000"/>
                  <a:lumOff val="80000"/>
                </a:schemeClr>
              </a:solidFill>
              <a:latin typeface="Arial"/>
              <a:cs typeface="Arial"/>
            </a:endParaRPr>
          </a:p>
        </p:txBody>
      </p:sp>
      <p:sp>
        <p:nvSpPr>
          <p:cNvPr id="34" name="TextBox 33"/>
          <p:cNvSpPr txBox="1"/>
          <p:nvPr/>
        </p:nvSpPr>
        <p:spPr>
          <a:xfrm>
            <a:off x="7252534" y="355394"/>
            <a:ext cx="1906592" cy="338554"/>
          </a:xfrm>
          <a:prstGeom prst="rect">
            <a:avLst/>
          </a:prstGeom>
          <a:noFill/>
        </p:spPr>
        <p:txBody>
          <a:bodyPr wrap="none" rtlCol="0">
            <a:spAutoFit/>
          </a:bodyPr>
          <a:lstStyle/>
          <a:p>
            <a:r>
              <a:rPr lang="en-US" sz="1600" dirty="0" smtClean="0">
                <a:solidFill>
                  <a:schemeClr val="accent3">
                    <a:lumMod val="20000"/>
                    <a:lumOff val="80000"/>
                  </a:schemeClr>
                </a:solidFill>
                <a:latin typeface="Arial"/>
                <a:cs typeface="Arial"/>
              </a:rPr>
              <a:t>Courtesy: S. </a:t>
            </a:r>
            <a:r>
              <a:rPr lang="en-US" sz="1600" dirty="0" err="1" smtClean="0">
                <a:solidFill>
                  <a:schemeClr val="accent3">
                    <a:lumMod val="20000"/>
                    <a:lumOff val="80000"/>
                  </a:schemeClr>
                </a:solidFill>
                <a:latin typeface="Arial"/>
                <a:cs typeface="Arial"/>
              </a:rPr>
              <a:t>Josey</a:t>
            </a:r>
            <a:endParaRPr lang="en-US" sz="1600" dirty="0">
              <a:solidFill>
                <a:schemeClr val="accent3">
                  <a:lumMod val="20000"/>
                  <a:lumOff val="80000"/>
                </a:schemeClr>
              </a:solidFill>
              <a:latin typeface="Arial"/>
              <a:cs typeface="Arial"/>
            </a:endParaRPr>
          </a:p>
        </p:txBody>
      </p:sp>
    </p:spTree>
    <p:extLst>
      <p:ext uri="{BB962C8B-B14F-4D97-AF65-F5344CB8AC3E}">
        <p14:creationId xmlns:p14="http://schemas.microsoft.com/office/powerpoint/2010/main" val="158340420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idx="4294967295"/>
          </p:nvPr>
        </p:nvSpPr>
        <p:spPr>
          <a:xfrm>
            <a:off x="1011238" y="611726"/>
            <a:ext cx="7089775" cy="609600"/>
          </a:xfrm>
        </p:spPr>
        <p:txBody>
          <a:bodyPr>
            <a:normAutofit/>
          </a:bodyPr>
          <a:lstStyle/>
          <a:p>
            <a:pPr algn="ctr"/>
            <a:r>
              <a:rPr lang="en-GB" sz="2000" b="1" dirty="0">
                <a:solidFill>
                  <a:srgbClr val="376092"/>
                </a:solidFill>
                <a:latin typeface="Arial"/>
                <a:ea typeface="ＭＳ Ｐゴシック" charset="0"/>
                <a:cs typeface="Arial"/>
              </a:rPr>
              <a:t>Global Heat Budget Closure : Overview</a:t>
            </a:r>
          </a:p>
        </p:txBody>
      </p:sp>
      <p:sp>
        <p:nvSpPr>
          <p:cNvPr id="36867" name="Rectangle 6"/>
          <p:cNvSpPr>
            <a:spLocks noChangeArrowheads="1"/>
          </p:cNvSpPr>
          <p:nvPr/>
        </p:nvSpPr>
        <p:spPr bwMode="auto">
          <a:xfrm>
            <a:off x="5364088" y="3068638"/>
            <a:ext cx="3551312" cy="3429000"/>
          </a:xfrm>
          <a:prstGeom prst="rect">
            <a:avLst/>
          </a:prstGeom>
          <a:solidFill>
            <a:schemeClr val="bg1"/>
          </a:solidFill>
          <a:ln w="9525">
            <a:solidFill>
              <a:schemeClr val="tx1"/>
            </a:solidFill>
            <a:miter lim="800000"/>
            <a:headEnd/>
            <a:tailEnd/>
          </a:ln>
        </p:spPr>
        <p:txBody>
          <a:bodyPr wrap="none" anchor="ctr"/>
          <a:lstStyle/>
          <a:p>
            <a:endParaRPr lang="en-US" dirty="0"/>
          </a:p>
        </p:txBody>
      </p:sp>
      <p:sp>
        <p:nvSpPr>
          <p:cNvPr id="36868" name="Rectangle 7"/>
          <p:cNvSpPr>
            <a:spLocks noChangeArrowheads="1"/>
          </p:cNvSpPr>
          <p:nvPr/>
        </p:nvSpPr>
        <p:spPr bwMode="auto">
          <a:xfrm>
            <a:off x="6056313" y="3644900"/>
            <a:ext cx="2160587" cy="2160588"/>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pic>
        <p:nvPicPr>
          <p:cNvPr id="36869" name="Picture 4" descr="xfqnqrsct_nolab.eps"/>
          <p:cNvPicPr>
            <a:picLocks noChangeAspect="1"/>
          </p:cNvPicPr>
          <p:nvPr/>
        </p:nvPicPr>
        <p:blipFill>
          <a:blip r:embed="rId3">
            <a:extLst>
              <a:ext uri="{28A0092B-C50C-407E-A947-70E740481C1C}">
                <a14:useLocalDpi xmlns:a14="http://schemas.microsoft.com/office/drawing/2010/main" val="0"/>
              </a:ext>
            </a:extLst>
          </a:blip>
          <a:srcRect r="48914" b="61633"/>
          <a:stretch>
            <a:fillRect/>
          </a:stretch>
        </p:blipFill>
        <p:spPr bwMode="auto">
          <a:xfrm>
            <a:off x="5572125" y="3567113"/>
            <a:ext cx="2784475" cy="263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6754813" y="4838700"/>
            <a:ext cx="647700" cy="230188"/>
          </a:xfrm>
          <a:prstGeom prst="rect">
            <a:avLst/>
          </a:prstGeom>
          <a:noFill/>
        </p:spPr>
        <p:txBody>
          <a:bodyPr>
            <a:spAutoFit/>
          </a:bodyPr>
          <a:lstStyle/>
          <a:p>
            <a:pPr>
              <a:defRPr/>
            </a:pPr>
            <a:r>
              <a:rPr lang="en-US" sz="900" i="0" dirty="0">
                <a:latin typeface="+mj-lt"/>
              </a:rPr>
              <a:t>NC1</a:t>
            </a:r>
          </a:p>
        </p:txBody>
      </p:sp>
      <p:sp>
        <p:nvSpPr>
          <p:cNvPr id="10" name="TextBox 9"/>
          <p:cNvSpPr txBox="1"/>
          <p:nvPr/>
        </p:nvSpPr>
        <p:spPr>
          <a:xfrm>
            <a:off x="6588125" y="4524375"/>
            <a:ext cx="647700" cy="230188"/>
          </a:xfrm>
          <a:prstGeom prst="rect">
            <a:avLst/>
          </a:prstGeom>
          <a:noFill/>
        </p:spPr>
        <p:txBody>
          <a:bodyPr>
            <a:spAutoFit/>
          </a:bodyPr>
          <a:lstStyle/>
          <a:p>
            <a:pPr>
              <a:defRPr/>
            </a:pPr>
            <a:r>
              <a:rPr lang="en-US" sz="900" i="0" dirty="0">
                <a:latin typeface="+mj-lt"/>
              </a:rPr>
              <a:t>ER40</a:t>
            </a:r>
          </a:p>
        </p:txBody>
      </p:sp>
      <p:sp>
        <p:nvSpPr>
          <p:cNvPr id="11" name="TextBox 10"/>
          <p:cNvSpPr txBox="1"/>
          <p:nvPr/>
        </p:nvSpPr>
        <p:spPr>
          <a:xfrm>
            <a:off x="6156325" y="4357688"/>
            <a:ext cx="647700" cy="230187"/>
          </a:xfrm>
          <a:prstGeom prst="rect">
            <a:avLst/>
          </a:prstGeom>
          <a:noFill/>
        </p:spPr>
        <p:txBody>
          <a:bodyPr>
            <a:spAutoFit/>
          </a:bodyPr>
          <a:lstStyle/>
          <a:p>
            <a:pPr>
              <a:defRPr/>
            </a:pPr>
            <a:r>
              <a:rPr lang="en-US" sz="900" i="0" dirty="0">
                <a:latin typeface="+mj-lt"/>
              </a:rPr>
              <a:t>NC2</a:t>
            </a:r>
          </a:p>
        </p:txBody>
      </p:sp>
      <p:sp>
        <p:nvSpPr>
          <p:cNvPr id="12" name="TextBox 11"/>
          <p:cNvSpPr txBox="1"/>
          <p:nvPr/>
        </p:nvSpPr>
        <p:spPr>
          <a:xfrm>
            <a:off x="6629400" y="4691063"/>
            <a:ext cx="647700" cy="230187"/>
          </a:xfrm>
          <a:prstGeom prst="rect">
            <a:avLst/>
          </a:prstGeom>
          <a:noFill/>
        </p:spPr>
        <p:txBody>
          <a:bodyPr>
            <a:spAutoFit/>
          </a:bodyPr>
          <a:lstStyle/>
          <a:p>
            <a:pPr>
              <a:defRPr/>
            </a:pPr>
            <a:r>
              <a:rPr lang="en-US" sz="900" i="0" dirty="0">
                <a:latin typeface="+mj-lt"/>
              </a:rPr>
              <a:t>20CR</a:t>
            </a:r>
          </a:p>
        </p:txBody>
      </p:sp>
      <p:sp>
        <p:nvSpPr>
          <p:cNvPr id="13" name="TextBox 12"/>
          <p:cNvSpPr txBox="1"/>
          <p:nvPr/>
        </p:nvSpPr>
        <p:spPr>
          <a:xfrm>
            <a:off x="6459538" y="4229100"/>
            <a:ext cx="647700" cy="230188"/>
          </a:xfrm>
          <a:prstGeom prst="rect">
            <a:avLst/>
          </a:prstGeom>
          <a:noFill/>
        </p:spPr>
        <p:txBody>
          <a:bodyPr>
            <a:spAutoFit/>
          </a:bodyPr>
          <a:lstStyle/>
          <a:p>
            <a:pPr>
              <a:defRPr/>
            </a:pPr>
            <a:r>
              <a:rPr lang="en-US" sz="900" i="0" dirty="0">
                <a:latin typeface="+mj-lt"/>
              </a:rPr>
              <a:t>ERI</a:t>
            </a:r>
          </a:p>
        </p:txBody>
      </p:sp>
      <p:sp>
        <p:nvSpPr>
          <p:cNvPr id="14" name="TextBox 13"/>
          <p:cNvSpPr txBox="1"/>
          <p:nvPr/>
        </p:nvSpPr>
        <p:spPr>
          <a:xfrm>
            <a:off x="6559550" y="4076700"/>
            <a:ext cx="649288" cy="231775"/>
          </a:xfrm>
          <a:prstGeom prst="rect">
            <a:avLst/>
          </a:prstGeom>
          <a:noFill/>
        </p:spPr>
        <p:txBody>
          <a:bodyPr>
            <a:spAutoFit/>
          </a:bodyPr>
          <a:lstStyle/>
          <a:p>
            <a:pPr>
              <a:defRPr/>
            </a:pPr>
            <a:r>
              <a:rPr lang="en-US" sz="900" i="0" dirty="0">
                <a:latin typeface="+mj-lt"/>
              </a:rPr>
              <a:t>CFSR</a:t>
            </a:r>
          </a:p>
        </p:txBody>
      </p:sp>
      <p:sp>
        <p:nvSpPr>
          <p:cNvPr id="15" name="TextBox 14"/>
          <p:cNvSpPr txBox="1"/>
          <p:nvPr/>
        </p:nvSpPr>
        <p:spPr>
          <a:xfrm>
            <a:off x="6977063" y="4297363"/>
            <a:ext cx="647700" cy="230187"/>
          </a:xfrm>
          <a:prstGeom prst="rect">
            <a:avLst/>
          </a:prstGeom>
          <a:noFill/>
        </p:spPr>
        <p:txBody>
          <a:bodyPr>
            <a:spAutoFit/>
          </a:bodyPr>
          <a:lstStyle/>
          <a:p>
            <a:pPr>
              <a:defRPr/>
            </a:pPr>
            <a:r>
              <a:rPr lang="en-US" sz="900" i="0" dirty="0">
                <a:latin typeface="+mj-lt"/>
              </a:rPr>
              <a:t>MERRA</a:t>
            </a:r>
          </a:p>
        </p:txBody>
      </p:sp>
      <p:sp>
        <p:nvSpPr>
          <p:cNvPr id="16" name="TextBox 15"/>
          <p:cNvSpPr txBox="1"/>
          <p:nvPr/>
        </p:nvSpPr>
        <p:spPr>
          <a:xfrm>
            <a:off x="7596188" y="4416425"/>
            <a:ext cx="647700" cy="230188"/>
          </a:xfrm>
          <a:prstGeom prst="rect">
            <a:avLst/>
          </a:prstGeom>
          <a:noFill/>
        </p:spPr>
        <p:txBody>
          <a:bodyPr>
            <a:spAutoFit/>
          </a:bodyPr>
          <a:lstStyle/>
          <a:p>
            <a:pPr>
              <a:defRPr/>
            </a:pPr>
            <a:r>
              <a:rPr lang="en-US" sz="900" i="0" dirty="0">
                <a:latin typeface="+mj-lt"/>
              </a:rPr>
              <a:t>NOC1.1</a:t>
            </a:r>
          </a:p>
        </p:txBody>
      </p:sp>
      <p:sp>
        <p:nvSpPr>
          <p:cNvPr id="17" name="TextBox 16"/>
          <p:cNvSpPr txBox="1"/>
          <p:nvPr/>
        </p:nvSpPr>
        <p:spPr>
          <a:xfrm>
            <a:off x="6142038" y="5070475"/>
            <a:ext cx="792162" cy="230188"/>
          </a:xfrm>
          <a:prstGeom prst="rect">
            <a:avLst/>
          </a:prstGeom>
          <a:noFill/>
        </p:spPr>
        <p:txBody>
          <a:bodyPr>
            <a:spAutoFit/>
          </a:bodyPr>
          <a:lstStyle/>
          <a:p>
            <a:pPr>
              <a:defRPr/>
            </a:pPr>
            <a:r>
              <a:rPr lang="en-US" sz="900" i="0" dirty="0">
                <a:latin typeface="+mj-lt"/>
              </a:rPr>
              <a:t>NOC1.1a</a:t>
            </a:r>
          </a:p>
        </p:txBody>
      </p:sp>
      <p:sp>
        <p:nvSpPr>
          <p:cNvPr id="18" name="TextBox 17"/>
          <p:cNvSpPr txBox="1"/>
          <p:nvPr/>
        </p:nvSpPr>
        <p:spPr>
          <a:xfrm>
            <a:off x="6732588" y="5229225"/>
            <a:ext cx="1079500" cy="230188"/>
          </a:xfrm>
          <a:prstGeom prst="rect">
            <a:avLst/>
          </a:prstGeom>
          <a:noFill/>
        </p:spPr>
        <p:txBody>
          <a:bodyPr>
            <a:spAutoFit/>
          </a:bodyPr>
          <a:lstStyle/>
          <a:p>
            <a:pPr>
              <a:defRPr/>
            </a:pPr>
            <a:r>
              <a:rPr lang="en-US" sz="900" i="0" dirty="0">
                <a:latin typeface="+mj-lt"/>
              </a:rPr>
              <a:t>Adj. COREv2</a:t>
            </a:r>
          </a:p>
        </p:txBody>
      </p:sp>
      <p:sp>
        <p:nvSpPr>
          <p:cNvPr id="19" name="TextBox 18"/>
          <p:cNvSpPr txBox="1"/>
          <p:nvPr/>
        </p:nvSpPr>
        <p:spPr>
          <a:xfrm>
            <a:off x="7667625" y="4868863"/>
            <a:ext cx="1081088" cy="231775"/>
          </a:xfrm>
          <a:prstGeom prst="rect">
            <a:avLst/>
          </a:prstGeom>
          <a:noFill/>
        </p:spPr>
        <p:txBody>
          <a:bodyPr>
            <a:spAutoFit/>
          </a:bodyPr>
          <a:lstStyle/>
          <a:p>
            <a:pPr>
              <a:defRPr/>
            </a:pPr>
            <a:r>
              <a:rPr lang="en-US" sz="900" i="0" dirty="0">
                <a:latin typeface="+mj-lt"/>
              </a:rPr>
              <a:t>Unadj. COREv2</a:t>
            </a:r>
          </a:p>
        </p:txBody>
      </p:sp>
      <p:sp>
        <p:nvSpPr>
          <p:cNvPr id="20" name="TextBox 19"/>
          <p:cNvSpPr txBox="1"/>
          <p:nvPr/>
        </p:nvSpPr>
        <p:spPr>
          <a:xfrm>
            <a:off x="7091363" y="3789363"/>
            <a:ext cx="1079500" cy="230187"/>
          </a:xfrm>
          <a:prstGeom prst="rect">
            <a:avLst/>
          </a:prstGeom>
          <a:noFill/>
        </p:spPr>
        <p:txBody>
          <a:bodyPr>
            <a:spAutoFit/>
          </a:bodyPr>
          <a:lstStyle/>
          <a:p>
            <a:pPr>
              <a:defRPr/>
            </a:pPr>
            <a:r>
              <a:rPr lang="en-US" sz="900" i="0" dirty="0">
                <a:latin typeface="+mj-lt"/>
              </a:rPr>
              <a:t>OAFlux+SRB</a:t>
            </a:r>
          </a:p>
        </p:txBody>
      </p:sp>
      <p:sp>
        <p:nvSpPr>
          <p:cNvPr id="21" name="TextBox 20"/>
          <p:cNvSpPr txBox="1"/>
          <p:nvPr/>
        </p:nvSpPr>
        <p:spPr>
          <a:xfrm>
            <a:off x="7099300" y="4033838"/>
            <a:ext cx="1079500" cy="230187"/>
          </a:xfrm>
          <a:prstGeom prst="rect">
            <a:avLst/>
          </a:prstGeom>
          <a:noFill/>
        </p:spPr>
        <p:txBody>
          <a:bodyPr>
            <a:spAutoFit/>
          </a:bodyPr>
          <a:lstStyle/>
          <a:p>
            <a:pPr>
              <a:defRPr/>
            </a:pPr>
            <a:r>
              <a:rPr lang="en-US" sz="900" i="0" dirty="0">
                <a:latin typeface="+mj-lt"/>
              </a:rPr>
              <a:t>OAFlux+ISCCP</a:t>
            </a:r>
          </a:p>
        </p:txBody>
      </p:sp>
      <p:sp>
        <p:nvSpPr>
          <p:cNvPr id="36883" name="Text Box 7"/>
          <p:cNvSpPr txBox="1">
            <a:spLocks noChangeArrowheads="1"/>
          </p:cNvSpPr>
          <p:nvPr/>
        </p:nvSpPr>
        <p:spPr bwMode="auto">
          <a:xfrm>
            <a:off x="5437063" y="3141663"/>
            <a:ext cx="35274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charset="0"/>
                <a:ea typeface="ＭＳ Ｐゴシック" charset="0"/>
                <a:cs typeface="ＭＳ Ｐゴシック" charset="0"/>
              </a:defRPr>
            </a:lvl1pPr>
            <a:lvl2pPr marL="37931725" indent="-37474525">
              <a:defRPr sz="2400" i="1">
                <a:solidFill>
                  <a:schemeClr val="tx1"/>
                </a:solidFill>
                <a:latin typeface="Times" charset="0"/>
                <a:ea typeface="ＭＳ Ｐゴシック" charset="0"/>
              </a:defRPr>
            </a:lvl2pPr>
            <a:lvl3pPr>
              <a:defRPr sz="2400" i="1">
                <a:solidFill>
                  <a:schemeClr val="tx1"/>
                </a:solidFill>
                <a:latin typeface="Times" charset="0"/>
                <a:ea typeface="ＭＳ Ｐゴシック" charset="0"/>
              </a:defRPr>
            </a:lvl3pPr>
            <a:lvl4pPr>
              <a:defRPr sz="2400" i="1">
                <a:solidFill>
                  <a:schemeClr val="tx1"/>
                </a:solidFill>
                <a:latin typeface="Times" charset="0"/>
                <a:ea typeface="ＭＳ Ｐゴシック" charset="0"/>
              </a:defRPr>
            </a:lvl4pPr>
            <a:lvl5pPr>
              <a:defRPr sz="2400" i="1">
                <a:solidFill>
                  <a:schemeClr val="tx1"/>
                </a:solidFill>
                <a:latin typeface="Times" charset="0"/>
                <a:ea typeface="ＭＳ Ｐゴシック" charset="0"/>
              </a:defRPr>
            </a:lvl5pPr>
            <a:lvl6pPr marL="457200" eaLnBrk="0" fontAlgn="base" hangingPunct="0">
              <a:spcBef>
                <a:spcPct val="0"/>
              </a:spcBef>
              <a:spcAft>
                <a:spcPct val="0"/>
              </a:spcAft>
              <a:defRPr sz="2400" i="1">
                <a:solidFill>
                  <a:schemeClr val="tx1"/>
                </a:solidFill>
                <a:latin typeface="Times" charset="0"/>
                <a:ea typeface="ＭＳ Ｐゴシック" charset="0"/>
              </a:defRPr>
            </a:lvl6pPr>
            <a:lvl7pPr marL="914400" eaLnBrk="0" fontAlgn="base" hangingPunct="0">
              <a:spcBef>
                <a:spcPct val="0"/>
              </a:spcBef>
              <a:spcAft>
                <a:spcPct val="0"/>
              </a:spcAft>
              <a:defRPr sz="2400" i="1">
                <a:solidFill>
                  <a:schemeClr val="tx1"/>
                </a:solidFill>
                <a:latin typeface="Times" charset="0"/>
                <a:ea typeface="ＭＳ Ｐゴシック" charset="0"/>
              </a:defRPr>
            </a:lvl7pPr>
            <a:lvl8pPr marL="1371600" eaLnBrk="0" fontAlgn="base" hangingPunct="0">
              <a:spcBef>
                <a:spcPct val="0"/>
              </a:spcBef>
              <a:spcAft>
                <a:spcPct val="0"/>
              </a:spcAft>
              <a:defRPr sz="2400" i="1">
                <a:solidFill>
                  <a:schemeClr val="tx1"/>
                </a:solidFill>
                <a:latin typeface="Times" charset="0"/>
                <a:ea typeface="ＭＳ Ｐゴシック" charset="0"/>
              </a:defRPr>
            </a:lvl8pPr>
            <a:lvl9pPr marL="1828800" eaLnBrk="0" fontAlgn="base" hangingPunct="0">
              <a:spcBef>
                <a:spcPct val="0"/>
              </a:spcBef>
              <a:spcAft>
                <a:spcPct val="0"/>
              </a:spcAft>
              <a:defRPr sz="2400" i="1">
                <a:solidFill>
                  <a:schemeClr val="tx1"/>
                </a:solidFill>
                <a:latin typeface="Times" charset="0"/>
                <a:ea typeface="ＭＳ Ｐゴシック" charset="0"/>
              </a:defRPr>
            </a:lvl9pPr>
          </a:lstStyle>
          <a:p>
            <a:pPr algn="ctr">
              <a:spcBef>
                <a:spcPct val="50000"/>
              </a:spcBef>
              <a:spcAft>
                <a:spcPct val="30000"/>
              </a:spcAft>
              <a:buSzPct val="110000"/>
              <a:buFont typeface="Wingdings" charset="0"/>
              <a:buNone/>
            </a:pPr>
            <a:r>
              <a:rPr lang="en-US" sz="1400" b="1" i="0" dirty="0">
                <a:latin typeface="Times New Roman" charset="0"/>
              </a:rPr>
              <a:t>Global ocean mean heat budget – Radiative vs. Turbulent Components</a:t>
            </a:r>
            <a:endParaRPr lang="en-US" sz="1400" b="1" i="0" baseline="30000" dirty="0">
              <a:latin typeface="Helvetica" charset="0"/>
            </a:endParaRPr>
          </a:p>
        </p:txBody>
      </p:sp>
      <p:cxnSp>
        <p:nvCxnSpPr>
          <p:cNvPr id="36884" name="Straight Arrow Connector 2"/>
          <p:cNvCxnSpPr>
            <a:cxnSpLocks noChangeShapeType="1"/>
          </p:cNvCxnSpPr>
          <p:nvPr/>
        </p:nvCxnSpPr>
        <p:spPr bwMode="auto">
          <a:xfrm flipH="1">
            <a:off x="6804025" y="4581525"/>
            <a:ext cx="792163" cy="576263"/>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6885" name="Straight Arrow Connector 22"/>
          <p:cNvCxnSpPr>
            <a:cxnSpLocks noChangeShapeType="1"/>
          </p:cNvCxnSpPr>
          <p:nvPr/>
        </p:nvCxnSpPr>
        <p:spPr bwMode="auto">
          <a:xfrm flipH="1">
            <a:off x="7056438" y="4889500"/>
            <a:ext cx="841375" cy="311150"/>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sp>
        <p:nvSpPr>
          <p:cNvPr id="24" name="Text Box 3"/>
          <p:cNvSpPr txBox="1">
            <a:spLocks noChangeArrowheads="1"/>
          </p:cNvSpPr>
          <p:nvPr/>
        </p:nvSpPr>
        <p:spPr bwMode="auto">
          <a:xfrm>
            <a:off x="33418" y="1047923"/>
            <a:ext cx="9144000" cy="1144929"/>
          </a:xfrm>
          <a:prstGeom prst="rect">
            <a:avLst/>
          </a:prstGeom>
          <a:noFill/>
          <a:ln>
            <a:noFill/>
          </a:ln>
          <a:extLst/>
        </p:spPr>
        <p:txBody>
          <a:bodyPr wrap="square">
            <a:spAutoFit/>
          </a:bodyPr>
          <a:lstStyle>
            <a:lvl1pPr marL="457200" indent="-457200">
              <a:defRPr sz="2400" i="1">
                <a:solidFill>
                  <a:schemeClr val="tx1"/>
                </a:solidFill>
                <a:latin typeface="Times" charset="0"/>
                <a:ea typeface="ＭＳ Ｐゴシック" charset="0"/>
                <a:cs typeface="ＭＳ Ｐゴシック" charset="0"/>
              </a:defRPr>
            </a:lvl1pPr>
            <a:lvl2pPr marL="742950" indent="-285750">
              <a:defRPr sz="2400" i="1">
                <a:solidFill>
                  <a:schemeClr val="tx1"/>
                </a:solidFill>
                <a:latin typeface="Times" charset="0"/>
                <a:ea typeface="ＭＳ Ｐゴシック" charset="0"/>
              </a:defRPr>
            </a:lvl2pPr>
            <a:lvl3pPr marL="1143000" indent="-228600">
              <a:defRPr sz="2400" i="1">
                <a:solidFill>
                  <a:schemeClr val="tx1"/>
                </a:solidFill>
                <a:latin typeface="Times" charset="0"/>
                <a:ea typeface="ＭＳ Ｐゴシック" charset="0"/>
              </a:defRPr>
            </a:lvl3pPr>
            <a:lvl4pPr marL="1600200" indent="-228600">
              <a:defRPr sz="2400" i="1">
                <a:solidFill>
                  <a:schemeClr val="tx1"/>
                </a:solidFill>
                <a:latin typeface="Times" charset="0"/>
                <a:ea typeface="ＭＳ Ｐゴシック" charset="0"/>
              </a:defRPr>
            </a:lvl4pPr>
            <a:lvl5pPr marL="2057400" indent="-228600">
              <a:defRPr sz="2400" i="1">
                <a:solidFill>
                  <a:schemeClr val="tx1"/>
                </a:solidFill>
                <a:latin typeface="Times" charset="0"/>
                <a:ea typeface="ＭＳ Ｐゴシック" charset="0"/>
              </a:defRPr>
            </a:lvl5pPr>
            <a:lvl6pPr marL="2514600" indent="-228600" eaLnBrk="0" fontAlgn="base" hangingPunct="0">
              <a:spcBef>
                <a:spcPct val="0"/>
              </a:spcBef>
              <a:spcAft>
                <a:spcPct val="0"/>
              </a:spcAft>
              <a:defRPr sz="2400" i="1">
                <a:solidFill>
                  <a:schemeClr val="tx1"/>
                </a:solidFill>
                <a:latin typeface="Times" charset="0"/>
                <a:ea typeface="ＭＳ Ｐゴシック" charset="0"/>
              </a:defRPr>
            </a:lvl6pPr>
            <a:lvl7pPr marL="2971800" indent="-228600" eaLnBrk="0" fontAlgn="base" hangingPunct="0">
              <a:spcBef>
                <a:spcPct val="0"/>
              </a:spcBef>
              <a:spcAft>
                <a:spcPct val="0"/>
              </a:spcAft>
              <a:defRPr sz="2400" i="1">
                <a:solidFill>
                  <a:schemeClr val="tx1"/>
                </a:solidFill>
                <a:latin typeface="Times" charset="0"/>
                <a:ea typeface="ＭＳ Ｐゴシック" charset="0"/>
              </a:defRPr>
            </a:lvl7pPr>
            <a:lvl8pPr marL="3429000" indent="-228600" eaLnBrk="0" fontAlgn="base" hangingPunct="0">
              <a:spcBef>
                <a:spcPct val="0"/>
              </a:spcBef>
              <a:spcAft>
                <a:spcPct val="0"/>
              </a:spcAft>
              <a:defRPr sz="2400" i="1">
                <a:solidFill>
                  <a:schemeClr val="tx1"/>
                </a:solidFill>
                <a:latin typeface="Times" charset="0"/>
                <a:ea typeface="ＭＳ Ｐゴシック" charset="0"/>
              </a:defRPr>
            </a:lvl8pPr>
            <a:lvl9pPr marL="3886200" indent="-228600" eaLnBrk="0" fontAlgn="base" hangingPunct="0">
              <a:spcBef>
                <a:spcPct val="0"/>
              </a:spcBef>
              <a:spcAft>
                <a:spcPct val="0"/>
              </a:spcAft>
              <a:defRPr sz="2400" i="1">
                <a:solidFill>
                  <a:schemeClr val="tx1"/>
                </a:solidFill>
                <a:latin typeface="Times" charset="0"/>
                <a:ea typeface="ＭＳ Ｐゴシック" charset="0"/>
              </a:defRPr>
            </a:lvl9pPr>
          </a:lstStyle>
          <a:p>
            <a:pPr>
              <a:spcBef>
                <a:spcPct val="50000"/>
              </a:spcBef>
              <a:spcAft>
                <a:spcPct val="30000"/>
              </a:spcAft>
              <a:buSzPct val="110000"/>
              <a:buFont typeface="Wingdings" charset="0"/>
              <a:buChar char="§"/>
              <a:defRPr/>
            </a:pPr>
            <a:r>
              <a:rPr lang="en-US" sz="1800" i="0" dirty="0" smtClean="0">
                <a:solidFill>
                  <a:srgbClr val="376092"/>
                </a:solidFill>
                <a:latin typeface="Arial"/>
                <a:cs typeface="Arial"/>
              </a:rPr>
              <a:t>Wide spread of products </a:t>
            </a:r>
            <a:r>
              <a:rPr lang="en-US" sz="1800" i="0" dirty="0" smtClean="0">
                <a:solidFill>
                  <a:srgbClr val="376092"/>
                </a:solidFill>
                <a:latin typeface="Arial"/>
                <a:cs typeface="Arial"/>
                <a:sym typeface="Wingdings"/>
              </a:rPr>
              <a:t> </a:t>
            </a:r>
            <a:r>
              <a:rPr lang="en-US" sz="1800" i="0" dirty="0" smtClean="0">
                <a:solidFill>
                  <a:srgbClr val="376092"/>
                </a:solidFill>
                <a:latin typeface="Arial"/>
                <a:cs typeface="Arial"/>
              </a:rPr>
              <a:t>heat budget closure remains a significant problem.</a:t>
            </a:r>
          </a:p>
          <a:p>
            <a:pPr>
              <a:spcBef>
                <a:spcPct val="50000"/>
              </a:spcBef>
              <a:spcAft>
                <a:spcPct val="30000"/>
              </a:spcAft>
              <a:buSzPct val="110000"/>
              <a:buFont typeface="Wingdings" charset="0"/>
              <a:buChar char="§"/>
              <a:defRPr/>
            </a:pPr>
            <a:r>
              <a:rPr lang="en-US" sz="1800" i="0" dirty="0" smtClean="0">
                <a:solidFill>
                  <a:srgbClr val="376092"/>
                </a:solidFill>
                <a:latin typeface="Arial"/>
                <a:cs typeface="Arial"/>
              </a:rPr>
              <a:t>Satellite net radiative fluxes (135-140 Wm</a:t>
            </a:r>
            <a:r>
              <a:rPr lang="en-US" sz="1800" i="0" baseline="30000" dirty="0" smtClean="0">
                <a:solidFill>
                  <a:srgbClr val="376092"/>
                </a:solidFill>
                <a:latin typeface="Arial"/>
                <a:cs typeface="Arial"/>
              </a:rPr>
              <a:t>-2 </a:t>
            </a:r>
            <a:r>
              <a:rPr lang="en-US" sz="1800" i="0" dirty="0" smtClean="0">
                <a:solidFill>
                  <a:srgbClr val="376092"/>
                </a:solidFill>
                <a:latin typeface="Arial"/>
                <a:cs typeface="Arial"/>
              </a:rPr>
              <a:t>SRB, ISCCP) typically exceed those of other products by 10-20 Wm</a:t>
            </a:r>
            <a:r>
              <a:rPr lang="en-US" sz="1800" i="0" baseline="30000" dirty="0" smtClean="0">
                <a:solidFill>
                  <a:srgbClr val="376092"/>
                </a:solidFill>
                <a:latin typeface="Arial"/>
                <a:cs typeface="Arial"/>
              </a:rPr>
              <a:t>-2</a:t>
            </a:r>
            <a:r>
              <a:rPr lang="en-US" sz="1800" i="0" dirty="0" smtClean="0">
                <a:solidFill>
                  <a:srgbClr val="376092"/>
                </a:solidFill>
                <a:latin typeface="Arial"/>
                <a:cs typeface="Arial"/>
              </a:rPr>
              <a:t>.</a:t>
            </a:r>
          </a:p>
        </p:txBody>
      </p:sp>
      <p:sp>
        <p:nvSpPr>
          <p:cNvPr id="25" name="Text Box 3"/>
          <p:cNvSpPr txBox="1">
            <a:spLocks noChangeArrowheads="1"/>
          </p:cNvSpPr>
          <p:nvPr/>
        </p:nvSpPr>
        <p:spPr bwMode="auto">
          <a:xfrm>
            <a:off x="0" y="2241695"/>
            <a:ext cx="5436096" cy="5078314"/>
          </a:xfrm>
          <a:prstGeom prst="rect">
            <a:avLst/>
          </a:prstGeom>
          <a:noFill/>
          <a:ln>
            <a:noFill/>
          </a:ln>
          <a:extLst/>
        </p:spPr>
        <p:txBody>
          <a:bodyPr wrap="square">
            <a:spAutoFit/>
          </a:bodyPr>
          <a:lstStyle>
            <a:lvl1pPr marL="457200" indent="-457200">
              <a:defRPr sz="2400" i="1">
                <a:solidFill>
                  <a:schemeClr val="tx1"/>
                </a:solidFill>
                <a:latin typeface="Times" charset="0"/>
                <a:ea typeface="ＭＳ Ｐゴシック" charset="0"/>
                <a:cs typeface="ＭＳ Ｐゴシック" charset="0"/>
              </a:defRPr>
            </a:lvl1pPr>
            <a:lvl2pPr marL="742950" indent="-285750">
              <a:defRPr sz="2400" i="1">
                <a:solidFill>
                  <a:schemeClr val="tx1"/>
                </a:solidFill>
                <a:latin typeface="Times" charset="0"/>
                <a:ea typeface="ＭＳ Ｐゴシック" charset="0"/>
              </a:defRPr>
            </a:lvl2pPr>
            <a:lvl3pPr marL="1143000" indent="-228600">
              <a:defRPr sz="2400" i="1">
                <a:solidFill>
                  <a:schemeClr val="tx1"/>
                </a:solidFill>
                <a:latin typeface="Times" charset="0"/>
                <a:ea typeface="ＭＳ Ｐゴシック" charset="0"/>
              </a:defRPr>
            </a:lvl3pPr>
            <a:lvl4pPr marL="1600200" indent="-228600">
              <a:defRPr sz="2400" i="1">
                <a:solidFill>
                  <a:schemeClr val="tx1"/>
                </a:solidFill>
                <a:latin typeface="Times" charset="0"/>
                <a:ea typeface="ＭＳ Ｐゴシック" charset="0"/>
              </a:defRPr>
            </a:lvl4pPr>
            <a:lvl5pPr marL="2057400" indent="-228600">
              <a:defRPr sz="2400" i="1">
                <a:solidFill>
                  <a:schemeClr val="tx1"/>
                </a:solidFill>
                <a:latin typeface="Times" charset="0"/>
                <a:ea typeface="ＭＳ Ｐゴシック" charset="0"/>
              </a:defRPr>
            </a:lvl5pPr>
            <a:lvl6pPr marL="2514600" indent="-228600" eaLnBrk="0" fontAlgn="base" hangingPunct="0">
              <a:spcBef>
                <a:spcPct val="0"/>
              </a:spcBef>
              <a:spcAft>
                <a:spcPct val="0"/>
              </a:spcAft>
              <a:defRPr sz="2400" i="1">
                <a:solidFill>
                  <a:schemeClr val="tx1"/>
                </a:solidFill>
                <a:latin typeface="Times" charset="0"/>
                <a:ea typeface="ＭＳ Ｐゴシック" charset="0"/>
              </a:defRPr>
            </a:lvl6pPr>
            <a:lvl7pPr marL="2971800" indent="-228600" eaLnBrk="0" fontAlgn="base" hangingPunct="0">
              <a:spcBef>
                <a:spcPct val="0"/>
              </a:spcBef>
              <a:spcAft>
                <a:spcPct val="0"/>
              </a:spcAft>
              <a:defRPr sz="2400" i="1">
                <a:solidFill>
                  <a:schemeClr val="tx1"/>
                </a:solidFill>
                <a:latin typeface="Times" charset="0"/>
                <a:ea typeface="ＭＳ Ｐゴシック" charset="0"/>
              </a:defRPr>
            </a:lvl7pPr>
            <a:lvl8pPr marL="3429000" indent="-228600" eaLnBrk="0" fontAlgn="base" hangingPunct="0">
              <a:spcBef>
                <a:spcPct val="0"/>
              </a:spcBef>
              <a:spcAft>
                <a:spcPct val="0"/>
              </a:spcAft>
              <a:defRPr sz="2400" i="1">
                <a:solidFill>
                  <a:schemeClr val="tx1"/>
                </a:solidFill>
                <a:latin typeface="Times" charset="0"/>
                <a:ea typeface="ＭＳ Ｐゴシック" charset="0"/>
              </a:defRPr>
            </a:lvl8pPr>
            <a:lvl9pPr marL="3886200" indent="-228600" eaLnBrk="0" fontAlgn="base" hangingPunct="0">
              <a:spcBef>
                <a:spcPct val="0"/>
              </a:spcBef>
              <a:spcAft>
                <a:spcPct val="0"/>
              </a:spcAft>
              <a:defRPr sz="2400" i="1">
                <a:solidFill>
                  <a:schemeClr val="tx1"/>
                </a:solidFill>
                <a:latin typeface="Times" charset="0"/>
                <a:ea typeface="ＭＳ Ｐゴシック" charset="0"/>
              </a:defRPr>
            </a:lvl9pPr>
          </a:lstStyle>
          <a:p>
            <a:pPr>
              <a:spcBef>
                <a:spcPct val="50000"/>
              </a:spcBef>
              <a:spcAft>
                <a:spcPct val="30000"/>
              </a:spcAft>
              <a:buSzPct val="110000"/>
              <a:buFont typeface="Wingdings" charset="0"/>
              <a:buChar char="§"/>
              <a:defRPr/>
            </a:pPr>
            <a:r>
              <a:rPr lang="en-US" sz="1800" i="0" dirty="0" smtClean="0">
                <a:solidFill>
                  <a:srgbClr val="376092"/>
                </a:solidFill>
                <a:latin typeface="Arial"/>
                <a:cs typeface="Arial"/>
              </a:rPr>
              <a:t>OAFlux+SRB/ISCCP inability to close global heat budget driven in large part by radiative terms.</a:t>
            </a:r>
          </a:p>
          <a:p>
            <a:pPr>
              <a:spcBef>
                <a:spcPct val="50000"/>
              </a:spcBef>
              <a:spcAft>
                <a:spcPct val="30000"/>
              </a:spcAft>
              <a:buSzPct val="110000"/>
              <a:buFont typeface="Wingdings" charset="0"/>
              <a:buChar char="§"/>
              <a:defRPr/>
            </a:pPr>
            <a:r>
              <a:rPr lang="en-US" sz="1800" i="0" dirty="0" smtClean="0">
                <a:solidFill>
                  <a:srgbClr val="376092"/>
                </a:solidFill>
                <a:latin typeface="Arial"/>
                <a:cs typeface="Arial"/>
              </a:rPr>
              <a:t>New generation reanalyses have poorer global closure than previous products. </a:t>
            </a:r>
          </a:p>
          <a:p>
            <a:pPr>
              <a:spcBef>
                <a:spcPct val="50000"/>
              </a:spcBef>
              <a:spcAft>
                <a:spcPct val="30000"/>
              </a:spcAft>
              <a:buSzPct val="110000"/>
              <a:buFont typeface="Wingdings" charset="0"/>
              <a:buChar char="§"/>
              <a:defRPr/>
            </a:pPr>
            <a:r>
              <a:rPr lang="en-US" sz="1800" i="0" dirty="0" smtClean="0">
                <a:solidFill>
                  <a:srgbClr val="376092"/>
                </a:solidFill>
                <a:latin typeface="Arial"/>
                <a:cs typeface="Arial"/>
              </a:rPr>
              <a:t>NOC and CORE adjustments result in similar solutions.</a:t>
            </a:r>
          </a:p>
          <a:p>
            <a:pPr>
              <a:spcBef>
                <a:spcPct val="50000"/>
              </a:spcBef>
              <a:spcAft>
                <a:spcPct val="30000"/>
              </a:spcAft>
              <a:buSzPct val="110000"/>
              <a:buFont typeface="Wingdings" charset="0"/>
              <a:buChar char="§"/>
              <a:defRPr/>
            </a:pPr>
            <a:r>
              <a:rPr lang="en-US" sz="1800" i="0" dirty="0" smtClean="0">
                <a:solidFill>
                  <a:srgbClr val="376092"/>
                </a:solidFill>
                <a:latin typeface="Arial"/>
                <a:cs typeface="Arial"/>
              </a:rPr>
              <a:t>How do we move towards a reliable balanced product? Surface mooring array based evaluations? Ocean and/or coupled ocean-atmosphere reanalyses?</a:t>
            </a:r>
          </a:p>
          <a:p>
            <a:pPr>
              <a:spcBef>
                <a:spcPct val="50000"/>
              </a:spcBef>
              <a:spcAft>
                <a:spcPct val="30000"/>
              </a:spcAft>
              <a:buSzPct val="110000"/>
              <a:buFont typeface="Wingdings" charset="0"/>
              <a:buChar char="§"/>
              <a:defRPr/>
            </a:pPr>
            <a:r>
              <a:rPr lang="en-US" sz="1800" i="0" dirty="0" smtClean="0">
                <a:solidFill>
                  <a:srgbClr val="376092"/>
                </a:solidFill>
                <a:latin typeface="Arial"/>
                <a:cs typeface="Arial"/>
              </a:rPr>
              <a:t>Uncertainty across products: radiative </a:t>
            </a:r>
            <a:r>
              <a:rPr lang="en-US" sz="1800" i="0" dirty="0">
                <a:solidFill>
                  <a:srgbClr val="376092"/>
                </a:solidFill>
                <a:latin typeface="Arial"/>
                <a:cs typeface="Arial"/>
              </a:rPr>
              <a:t>flux </a:t>
            </a:r>
            <a:r>
              <a:rPr lang="en-US" sz="1800" i="0" dirty="0" smtClean="0">
                <a:solidFill>
                  <a:srgbClr val="376092"/>
                </a:solidFill>
                <a:latin typeface="Arial"/>
                <a:cs typeface="Arial"/>
              </a:rPr>
              <a:t>112 to 140 Wm</a:t>
            </a:r>
            <a:r>
              <a:rPr lang="en-US" sz="1800" i="0" baseline="30000" dirty="0" smtClean="0">
                <a:solidFill>
                  <a:srgbClr val="376092"/>
                </a:solidFill>
                <a:latin typeface="Arial"/>
                <a:cs typeface="Arial"/>
              </a:rPr>
              <a:t>-2</a:t>
            </a:r>
            <a:r>
              <a:rPr lang="en-US" sz="1800" i="0" dirty="0" smtClean="0">
                <a:solidFill>
                  <a:srgbClr val="376092"/>
                </a:solidFill>
                <a:latin typeface="Arial"/>
                <a:cs typeface="Arial"/>
              </a:rPr>
              <a:t>, turbulent flux -90 to -124Wm</a:t>
            </a:r>
            <a:r>
              <a:rPr lang="en-US" sz="1800" i="0" baseline="30000" dirty="0" smtClean="0">
                <a:solidFill>
                  <a:srgbClr val="376092"/>
                </a:solidFill>
                <a:latin typeface="Arial"/>
                <a:cs typeface="Arial"/>
              </a:rPr>
              <a:t>-2</a:t>
            </a:r>
            <a:r>
              <a:rPr lang="en-US" sz="1800" i="0" dirty="0" smtClean="0">
                <a:solidFill>
                  <a:srgbClr val="376092"/>
                </a:solidFill>
                <a:latin typeface="Arial"/>
                <a:cs typeface="Arial"/>
              </a:rPr>
              <a:t>.</a:t>
            </a:r>
          </a:p>
          <a:p>
            <a:pPr marL="457200" lvl="1" indent="0">
              <a:spcBef>
                <a:spcPct val="50000"/>
              </a:spcBef>
              <a:spcAft>
                <a:spcPct val="30000"/>
              </a:spcAft>
              <a:buSzPct val="110000"/>
              <a:defRPr/>
            </a:pPr>
            <a:r>
              <a:rPr lang="en-US" sz="1800" i="0" dirty="0" smtClean="0">
                <a:solidFill>
                  <a:srgbClr val="376092"/>
                </a:solidFill>
                <a:latin typeface="Arial"/>
                <a:cs typeface="Arial"/>
              </a:rPr>
              <a:t>  </a:t>
            </a:r>
          </a:p>
        </p:txBody>
      </p:sp>
      <p:sp>
        <p:nvSpPr>
          <p:cNvPr id="26" name="TextBox 25"/>
          <p:cNvSpPr txBox="1"/>
          <p:nvPr/>
        </p:nvSpPr>
        <p:spPr>
          <a:xfrm>
            <a:off x="6113463" y="5580063"/>
            <a:ext cx="381000" cy="230187"/>
          </a:xfrm>
          <a:prstGeom prst="rect">
            <a:avLst/>
          </a:prstGeom>
          <a:noFill/>
        </p:spPr>
        <p:txBody>
          <a:bodyPr>
            <a:spAutoFit/>
          </a:bodyPr>
          <a:lstStyle/>
          <a:p>
            <a:pPr>
              <a:defRPr/>
            </a:pPr>
            <a:r>
              <a:rPr lang="en-US" sz="900" i="0" dirty="0">
                <a:latin typeface="+mj-lt"/>
              </a:rPr>
              <a:t>-20</a:t>
            </a:r>
          </a:p>
        </p:txBody>
      </p:sp>
      <p:sp>
        <p:nvSpPr>
          <p:cNvPr id="27" name="TextBox 26"/>
          <p:cNvSpPr txBox="1"/>
          <p:nvPr/>
        </p:nvSpPr>
        <p:spPr>
          <a:xfrm>
            <a:off x="6586538" y="5588000"/>
            <a:ext cx="381000" cy="230188"/>
          </a:xfrm>
          <a:prstGeom prst="rect">
            <a:avLst/>
          </a:prstGeom>
          <a:noFill/>
        </p:spPr>
        <p:txBody>
          <a:bodyPr>
            <a:spAutoFit/>
          </a:bodyPr>
          <a:lstStyle/>
          <a:p>
            <a:pPr>
              <a:defRPr/>
            </a:pPr>
            <a:r>
              <a:rPr lang="en-US" sz="900" i="0" dirty="0">
                <a:latin typeface="+mj-lt"/>
              </a:rPr>
              <a:t>-10</a:t>
            </a:r>
          </a:p>
        </p:txBody>
      </p:sp>
      <p:sp>
        <p:nvSpPr>
          <p:cNvPr id="36890" name="TextBox 27"/>
          <p:cNvSpPr txBox="1">
            <a:spLocks noChangeArrowheads="1"/>
          </p:cNvSpPr>
          <p:nvPr/>
        </p:nvSpPr>
        <p:spPr bwMode="auto">
          <a:xfrm>
            <a:off x="6756400" y="5588000"/>
            <a:ext cx="6604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charset="0"/>
                <a:ea typeface="ＭＳ Ｐゴシック" charset="0"/>
                <a:cs typeface="ＭＳ Ｐゴシック" charset="0"/>
              </a:defRPr>
            </a:lvl1pPr>
            <a:lvl2pPr marL="37931725" indent="-37474525">
              <a:defRPr sz="2400" i="1">
                <a:solidFill>
                  <a:schemeClr val="tx1"/>
                </a:solidFill>
                <a:latin typeface="Times" charset="0"/>
                <a:ea typeface="ＭＳ Ｐゴシック" charset="0"/>
              </a:defRPr>
            </a:lvl2pPr>
            <a:lvl3pPr>
              <a:defRPr sz="2400" i="1">
                <a:solidFill>
                  <a:schemeClr val="tx1"/>
                </a:solidFill>
                <a:latin typeface="Times" charset="0"/>
                <a:ea typeface="ＭＳ Ｐゴシック" charset="0"/>
              </a:defRPr>
            </a:lvl3pPr>
            <a:lvl4pPr>
              <a:defRPr sz="2400" i="1">
                <a:solidFill>
                  <a:schemeClr val="tx1"/>
                </a:solidFill>
                <a:latin typeface="Times" charset="0"/>
                <a:ea typeface="ＭＳ Ｐゴシック" charset="0"/>
              </a:defRPr>
            </a:lvl4pPr>
            <a:lvl5pPr>
              <a:defRPr sz="2400" i="1">
                <a:solidFill>
                  <a:schemeClr val="tx1"/>
                </a:solidFill>
                <a:latin typeface="Times" charset="0"/>
                <a:ea typeface="ＭＳ Ｐゴシック" charset="0"/>
              </a:defRPr>
            </a:lvl5pPr>
            <a:lvl6pPr marL="457200" eaLnBrk="0" fontAlgn="base" hangingPunct="0">
              <a:spcBef>
                <a:spcPct val="0"/>
              </a:spcBef>
              <a:spcAft>
                <a:spcPct val="0"/>
              </a:spcAft>
              <a:defRPr sz="2400" i="1">
                <a:solidFill>
                  <a:schemeClr val="tx1"/>
                </a:solidFill>
                <a:latin typeface="Times" charset="0"/>
                <a:ea typeface="ＭＳ Ｐゴシック" charset="0"/>
              </a:defRPr>
            </a:lvl6pPr>
            <a:lvl7pPr marL="914400" eaLnBrk="0" fontAlgn="base" hangingPunct="0">
              <a:spcBef>
                <a:spcPct val="0"/>
              </a:spcBef>
              <a:spcAft>
                <a:spcPct val="0"/>
              </a:spcAft>
              <a:defRPr sz="2400" i="1">
                <a:solidFill>
                  <a:schemeClr val="tx1"/>
                </a:solidFill>
                <a:latin typeface="Times" charset="0"/>
                <a:ea typeface="ＭＳ Ｐゴシック" charset="0"/>
              </a:defRPr>
            </a:lvl7pPr>
            <a:lvl8pPr marL="1371600" eaLnBrk="0" fontAlgn="base" hangingPunct="0">
              <a:spcBef>
                <a:spcPct val="0"/>
              </a:spcBef>
              <a:spcAft>
                <a:spcPct val="0"/>
              </a:spcAft>
              <a:defRPr sz="2400" i="1">
                <a:solidFill>
                  <a:schemeClr val="tx1"/>
                </a:solidFill>
                <a:latin typeface="Times" charset="0"/>
                <a:ea typeface="ＭＳ Ｐゴシック" charset="0"/>
              </a:defRPr>
            </a:lvl8pPr>
            <a:lvl9pPr marL="1828800" eaLnBrk="0" fontAlgn="base" hangingPunct="0">
              <a:spcBef>
                <a:spcPct val="0"/>
              </a:spcBef>
              <a:spcAft>
                <a:spcPct val="0"/>
              </a:spcAft>
              <a:defRPr sz="2400" i="1">
                <a:solidFill>
                  <a:schemeClr val="tx1"/>
                </a:solidFill>
                <a:latin typeface="Times" charset="0"/>
                <a:ea typeface="ＭＳ Ｐゴシック" charset="0"/>
              </a:defRPr>
            </a:lvl9pPr>
          </a:lstStyle>
          <a:p>
            <a:r>
              <a:rPr lang="en-US" sz="900" i="0" dirty="0">
                <a:latin typeface="Arial" charset="0"/>
              </a:rPr>
              <a:t>   Qnet=0</a:t>
            </a:r>
            <a:endParaRPr lang="en-US" sz="900" b="1" i="0" dirty="0">
              <a:latin typeface="Arial" charset="0"/>
            </a:endParaRPr>
          </a:p>
        </p:txBody>
      </p:sp>
      <p:sp>
        <p:nvSpPr>
          <p:cNvPr id="36891" name="TextBox 28"/>
          <p:cNvSpPr txBox="1">
            <a:spLocks noChangeArrowheads="1"/>
          </p:cNvSpPr>
          <p:nvPr/>
        </p:nvSpPr>
        <p:spPr bwMode="auto">
          <a:xfrm>
            <a:off x="7551738" y="5595938"/>
            <a:ext cx="381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charset="0"/>
                <a:ea typeface="ＭＳ Ｐゴシック" charset="0"/>
                <a:cs typeface="ＭＳ Ｐゴシック" charset="0"/>
              </a:defRPr>
            </a:lvl1pPr>
            <a:lvl2pPr marL="37931725" indent="-37474525">
              <a:defRPr sz="2400" i="1">
                <a:solidFill>
                  <a:schemeClr val="tx1"/>
                </a:solidFill>
                <a:latin typeface="Times" charset="0"/>
                <a:ea typeface="ＭＳ Ｐゴシック" charset="0"/>
              </a:defRPr>
            </a:lvl2pPr>
            <a:lvl3pPr>
              <a:defRPr sz="2400" i="1">
                <a:solidFill>
                  <a:schemeClr val="tx1"/>
                </a:solidFill>
                <a:latin typeface="Times" charset="0"/>
                <a:ea typeface="ＭＳ Ｐゴシック" charset="0"/>
              </a:defRPr>
            </a:lvl3pPr>
            <a:lvl4pPr>
              <a:defRPr sz="2400" i="1">
                <a:solidFill>
                  <a:schemeClr val="tx1"/>
                </a:solidFill>
                <a:latin typeface="Times" charset="0"/>
                <a:ea typeface="ＭＳ Ｐゴシック" charset="0"/>
              </a:defRPr>
            </a:lvl4pPr>
            <a:lvl5pPr>
              <a:defRPr sz="2400" i="1">
                <a:solidFill>
                  <a:schemeClr val="tx1"/>
                </a:solidFill>
                <a:latin typeface="Times" charset="0"/>
                <a:ea typeface="ＭＳ Ｐゴシック" charset="0"/>
              </a:defRPr>
            </a:lvl5pPr>
            <a:lvl6pPr marL="457200" eaLnBrk="0" fontAlgn="base" hangingPunct="0">
              <a:spcBef>
                <a:spcPct val="0"/>
              </a:spcBef>
              <a:spcAft>
                <a:spcPct val="0"/>
              </a:spcAft>
              <a:defRPr sz="2400" i="1">
                <a:solidFill>
                  <a:schemeClr val="tx1"/>
                </a:solidFill>
                <a:latin typeface="Times" charset="0"/>
                <a:ea typeface="ＭＳ Ｐゴシック" charset="0"/>
              </a:defRPr>
            </a:lvl6pPr>
            <a:lvl7pPr marL="914400" eaLnBrk="0" fontAlgn="base" hangingPunct="0">
              <a:spcBef>
                <a:spcPct val="0"/>
              </a:spcBef>
              <a:spcAft>
                <a:spcPct val="0"/>
              </a:spcAft>
              <a:defRPr sz="2400" i="1">
                <a:solidFill>
                  <a:schemeClr val="tx1"/>
                </a:solidFill>
                <a:latin typeface="Times" charset="0"/>
                <a:ea typeface="ＭＳ Ｐゴシック" charset="0"/>
              </a:defRPr>
            </a:lvl7pPr>
            <a:lvl8pPr marL="1371600" eaLnBrk="0" fontAlgn="base" hangingPunct="0">
              <a:spcBef>
                <a:spcPct val="0"/>
              </a:spcBef>
              <a:spcAft>
                <a:spcPct val="0"/>
              </a:spcAft>
              <a:defRPr sz="2400" i="1">
                <a:solidFill>
                  <a:schemeClr val="tx1"/>
                </a:solidFill>
                <a:latin typeface="Times" charset="0"/>
                <a:ea typeface="ＭＳ Ｐゴシック" charset="0"/>
              </a:defRPr>
            </a:lvl8pPr>
            <a:lvl9pPr marL="1828800" eaLnBrk="0" fontAlgn="base" hangingPunct="0">
              <a:spcBef>
                <a:spcPct val="0"/>
              </a:spcBef>
              <a:spcAft>
                <a:spcPct val="0"/>
              </a:spcAft>
              <a:defRPr sz="2400" i="1">
                <a:solidFill>
                  <a:schemeClr val="tx1"/>
                </a:solidFill>
                <a:latin typeface="Times" charset="0"/>
                <a:ea typeface="ＭＳ Ｐゴシック" charset="0"/>
              </a:defRPr>
            </a:lvl9pPr>
          </a:lstStyle>
          <a:p>
            <a:r>
              <a:rPr lang="en-US" sz="900" i="0" dirty="0">
                <a:latin typeface="Arial" charset="0"/>
              </a:rPr>
              <a:t> 10</a:t>
            </a:r>
          </a:p>
        </p:txBody>
      </p:sp>
      <p:sp>
        <p:nvSpPr>
          <p:cNvPr id="36892" name="TextBox 29"/>
          <p:cNvSpPr txBox="1">
            <a:spLocks noChangeArrowheads="1"/>
          </p:cNvSpPr>
          <p:nvPr/>
        </p:nvSpPr>
        <p:spPr bwMode="auto">
          <a:xfrm>
            <a:off x="7916863" y="5478463"/>
            <a:ext cx="381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charset="0"/>
                <a:ea typeface="ＭＳ Ｐゴシック" charset="0"/>
                <a:cs typeface="ＭＳ Ｐゴシック" charset="0"/>
              </a:defRPr>
            </a:lvl1pPr>
            <a:lvl2pPr marL="37931725" indent="-37474525">
              <a:defRPr sz="2400" i="1">
                <a:solidFill>
                  <a:schemeClr val="tx1"/>
                </a:solidFill>
                <a:latin typeface="Times" charset="0"/>
                <a:ea typeface="ＭＳ Ｐゴシック" charset="0"/>
              </a:defRPr>
            </a:lvl2pPr>
            <a:lvl3pPr>
              <a:defRPr sz="2400" i="1">
                <a:solidFill>
                  <a:schemeClr val="tx1"/>
                </a:solidFill>
                <a:latin typeface="Times" charset="0"/>
                <a:ea typeface="ＭＳ Ｐゴシック" charset="0"/>
              </a:defRPr>
            </a:lvl3pPr>
            <a:lvl4pPr>
              <a:defRPr sz="2400" i="1">
                <a:solidFill>
                  <a:schemeClr val="tx1"/>
                </a:solidFill>
                <a:latin typeface="Times" charset="0"/>
                <a:ea typeface="ＭＳ Ｐゴシック" charset="0"/>
              </a:defRPr>
            </a:lvl4pPr>
            <a:lvl5pPr>
              <a:defRPr sz="2400" i="1">
                <a:solidFill>
                  <a:schemeClr val="tx1"/>
                </a:solidFill>
                <a:latin typeface="Times" charset="0"/>
                <a:ea typeface="ＭＳ Ｐゴシック" charset="0"/>
              </a:defRPr>
            </a:lvl5pPr>
            <a:lvl6pPr marL="457200" eaLnBrk="0" fontAlgn="base" hangingPunct="0">
              <a:spcBef>
                <a:spcPct val="0"/>
              </a:spcBef>
              <a:spcAft>
                <a:spcPct val="0"/>
              </a:spcAft>
              <a:defRPr sz="2400" i="1">
                <a:solidFill>
                  <a:schemeClr val="tx1"/>
                </a:solidFill>
                <a:latin typeface="Times" charset="0"/>
                <a:ea typeface="ＭＳ Ｐゴシック" charset="0"/>
              </a:defRPr>
            </a:lvl6pPr>
            <a:lvl7pPr marL="914400" eaLnBrk="0" fontAlgn="base" hangingPunct="0">
              <a:spcBef>
                <a:spcPct val="0"/>
              </a:spcBef>
              <a:spcAft>
                <a:spcPct val="0"/>
              </a:spcAft>
              <a:defRPr sz="2400" i="1">
                <a:solidFill>
                  <a:schemeClr val="tx1"/>
                </a:solidFill>
                <a:latin typeface="Times" charset="0"/>
                <a:ea typeface="ＭＳ Ｐゴシック" charset="0"/>
              </a:defRPr>
            </a:lvl7pPr>
            <a:lvl8pPr marL="1371600" eaLnBrk="0" fontAlgn="base" hangingPunct="0">
              <a:spcBef>
                <a:spcPct val="0"/>
              </a:spcBef>
              <a:spcAft>
                <a:spcPct val="0"/>
              </a:spcAft>
              <a:defRPr sz="2400" i="1">
                <a:solidFill>
                  <a:schemeClr val="tx1"/>
                </a:solidFill>
                <a:latin typeface="Times" charset="0"/>
                <a:ea typeface="ＭＳ Ｐゴシック" charset="0"/>
              </a:defRPr>
            </a:lvl8pPr>
            <a:lvl9pPr marL="1828800" eaLnBrk="0" fontAlgn="base" hangingPunct="0">
              <a:spcBef>
                <a:spcPct val="0"/>
              </a:spcBef>
              <a:spcAft>
                <a:spcPct val="0"/>
              </a:spcAft>
              <a:defRPr sz="2400" i="1">
                <a:solidFill>
                  <a:schemeClr val="tx1"/>
                </a:solidFill>
                <a:latin typeface="Times" charset="0"/>
                <a:ea typeface="ＭＳ Ｐゴシック" charset="0"/>
              </a:defRPr>
            </a:lvl9pPr>
          </a:lstStyle>
          <a:p>
            <a:r>
              <a:rPr lang="en-US" sz="900" i="0" dirty="0">
                <a:latin typeface="Arial" charset="0"/>
              </a:rPr>
              <a:t> 20</a:t>
            </a:r>
          </a:p>
        </p:txBody>
      </p:sp>
      <p:sp>
        <p:nvSpPr>
          <p:cNvPr id="36893" name="TextBox 30"/>
          <p:cNvSpPr txBox="1">
            <a:spLocks noChangeArrowheads="1"/>
          </p:cNvSpPr>
          <p:nvPr/>
        </p:nvSpPr>
        <p:spPr bwMode="auto">
          <a:xfrm>
            <a:off x="7907338" y="5021263"/>
            <a:ext cx="381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charset="0"/>
                <a:ea typeface="ＭＳ Ｐゴシック" charset="0"/>
                <a:cs typeface="ＭＳ Ｐゴシック" charset="0"/>
              </a:defRPr>
            </a:lvl1pPr>
            <a:lvl2pPr marL="37931725" indent="-37474525">
              <a:defRPr sz="2400" i="1">
                <a:solidFill>
                  <a:schemeClr val="tx1"/>
                </a:solidFill>
                <a:latin typeface="Times" charset="0"/>
                <a:ea typeface="ＭＳ Ｐゴシック" charset="0"/>
              </a:defRPr>
            </a:lvl2pPr>
            <a:lvl3pPr>
              <a:defRPr sz="2400" i="1">
                <a:solidFill>
                  <a:schemeClr val="tx1"/>
                </a:solidFill>
                <a:latin typeface="Times" charset="0"/>
                <a:ea typeface="ＭＳ Ｐゴシック" charset="0"/>
              </a:defRPr>
            </a:lvl3pPr>
            <a:lvl4pPr>
              <a:defRPr sz="2400" i="1">
                <a:solidFill>
                  <a:schemeClr val="tx1"/>
                </a:solidFill>
                <a:latin typeface="Times" charset="0"/>
                <a:ea typeface="ＭＳ Ｐゴシック" charset="0"/>
              </a:defRPr>
            </a:lvl4pPr>
            <a:lvl5pPr>
              <a:defRPr sz="2400" i="1">
                <a:solidFill>
                  <a:schemeClr val="tx1"/>
                </a:solidFill>
                <a:latin typeface="Times" charset="0"/>
                <a:ea typeface="ＭＳ Ｐゴシック" charset="0"/>
              </a:defRPr>
            </a:lvl5pPr>
            <a:lvl6pPr marL="457200" eaLnBrk="0" fontAlgn="base" hangingPunct="0">
              <a:spcBef>
                <a:spcPct val="0"/>
              </a:spcBef>
              <a:spcAft>
                <a:spcPct val="0"/>
              </a:spcAft>
              <a:defRPr sz="2400" i="1">
                <a:solidFill>
                  <a:schemeClr val="tx1"/>
                </a:solidFill>
                <a:latin typeface="Times" charset="0"/>
                <a:ea typeface="ＭＳ Ｐゴシック" charset="0"/>
              </a:defRPr>
            </a:lvl6pPr>
            <a:lvl7pPr marL="914400" eaLnBrk="0" fontAlgn="base" hangingPunct="0">
              <a:spcBef>
                <a:spcPct val="0"/>
              </a:spcBef>
              <a:spcAft>
                <a:spcPct val="0"/>
              </a:spcAft>
              <a:defRPr sz="2400" i="1">
                <a:solidFill>
                  <a:schemeClr val="tx1"/>
                </a:solidFill>
                <a:latin typeface="Times" charset="0"/>
                <a:ea typeface="ＭＳ Ｐゴシック" charset="0"/>
              </a:defRPr>
            </a:lvl7pPr>
            <a:lvl8pPr marL="1371600" eaLnBrk="0" fontAlgn="base" hangingPunct="0">
              <a:spcBef>
                <a:spcPct val="0"/>
              </a:spcBef>
              <a:spcAft>
                <a:spcPct val="0"/>
              </a:spcAft>
              <a:defRPr sz="2400" i="1">
                <a:solidFill>
                  <a:schemeClr val="tx1"/>
                </a:solidFill>
                <a:latin typeface="Times" charset="0"/>
                <a:ea typeface="ＭＳ Ｐゴシック" charset="0"/>
              </a:defRPr>
            </a:lvl8pPr>
            <a:lvl9pPr marL="1828800" eaLnBrk="0" fontAlgn="base" hangingPunct="0">
              <a:spcBef>
                <a:spcPct val="0"/>
              </a:spcBef>
              <a:spcAft>
                <a:spcPct val="0"/>
              </a:spcAft>
              <a:defRPr sz="2400" i="1">
                <a:solidFill>
                  <a:schemeClr val="tx1"/>
                </a:solidFill>
                <a:latin typeface="Times" charset="0"/>
                <a:ea typeface="ＭＳ Ｐゴシック" charset="0"/>
              </a:defRPr>
            </a:lvl9pPr>
          </a:lstStyle>
          <a:p>
            <a:r>
              <a:rPr lang="en-US" sz="900" i="0" dirty="0">
                <a:latin typeface="Arial" charset="0"/>
              </a:rPr>
              <a:t> 30</a:t>
            </a:r>
          </a:p>
        </p:txBody>
      </p:sp>
      <p:sp>
        <p:nvSpPr>
          <p:cNvPr id="36894" name="TextBox 31"/>
          <p:cNvSpPr txBox="1">
            <a:spLocks noChangeArrowheads="1"/>
          </p:cNvSpPr>
          <p:nvPr/>
        </p:nvSpPr>
        <p:spPr bwMode="auto">
          <a:xfrm>
            <a:off x="7907338" y="4546600"/>
            <a:ext cx="3810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charset="0"/>
                <a:ea typeface="ＭＳ Ｐゴシック" charset="0"/>
                <a:cs typeface="ＭＳ Ｐゴシック" charset="0"/>
              </a:defRPr>
            </a:lvl1pPr>
            <a:lvl2pPr marL="37931725" indent="-37474525">
              <a:defRPr sz="2400" i="1">
                <a:solidFill>
                  <a:schemeClr val="tx1"/>
                </a:solidFill>
                <a:latin typeface="Times" charset="0"/>
                <a:ea typeface="ＭＳ Ｐゴシック" charset="0"/>
              </a:defRPr>
            </a:lvl2pPr>
            <a:lvl3pPr>
              <a:defRPr sz="2400" i="1">
                <a:solidFill>
                  <a:schemeClr val="tx1"/>
                </a:solidFill>
                <a:latin typeface="Times" charset="0"/>
                <a:ea typeface="ＭＳ Ｐゴシック" charset="0"/>
              </a:defRPr>
            </a:lvl3pPr>
            <a:lvl4pPr>
              <a:defRPr sz="2400" i="1">
                <a:solidFill>
                  <a:schemeClr val="tx1"/>
                </a:solidFill>
                <a:latin typeface="Times" charset="0"/>
                <a:ea typeface="ＭＳ Ｐゴシック" charset="0"/>
              </a:defRPr>
            </a:lvl4pPr>
            <a:lvl5pPr>
              <a:defRPr sz="2400" i="1">
                <a:solidFill>
                  <a:schemeClr val="tx1"/>
                </a:solidFill>
                <a:latin typeface="Times" charset="0"/>
                <a:ea typeface="ＭＳ Ｐゴシック" charset="0"/>
              </a:defRPr>
            </a:lvl5pPr>
            <a:lvl6pPr marL="457200" eaLnBrk="0" fontAlgn="base" hangingPunct="0">
              <a:spcBef>
                <a:spcPct val="0"/>
              </a:spcBef>
              <a:spcAft>
                <a:spcPct val="0"/>
              </a:spcAft>
              <a:defRPr sz="2400" i="1">
                <a:solidFill>
                  <a:schemeClr val="tx1"/>
                </a:solidFill>
                <a:latin typeface="Times" charset="0"/>
                <a:ea typeface="ＭＳ Ｐゴシック" charset="0"/>
              </a:defRPr>
            </a:lvl6pPr>
            <a:lvl7pPr marL="914400" eaLnBrk="0" fontAlgn="base" hangingPunct="0">
              <a:spcBef>
                <a:spcPct val="0"/>
              </a:spcBef>
              <a:spcAft>
                <a:spcPct val="0"/>
              </a:spcAft>
              <a:defRPr sz="2400" i="1">
                <a:solidFill>
                  <a:schemeClr val="tx1"/>
                </a:solidFill>
                <a:latin typeface="Times" charset="0"/>
                <a:ea typeface="ＭＳ Ｐゴシック" charset="0"/>
              </a:defRPr>
            </a:lvl7pPr>
            <a:lvl8pPr marL="1371600" eaLnBrk="0" fontAlgn="base" hangingPunct="0">
              <a:spcBef>
                <a:spcPct val="0"/>
              </a:spcBef>
              <a:spcAft>
                <a:spcPct val="0"/>
              </a:spcAft>
              <a:defRPr sz="2400" i="1">
                <a:solidFill>
                  <a:schemeClr val="tx1"/>
                </a:solidFill>
                <a:latin typeface="Times" charset="0"/>
                <a:ea typeface="ＭＳ Ｐゴシック" charset="0"/>
              </a:defRPr>
            </a:lvl8pPr>
            <a:lvl9pPr marL="1828800" eaLnBrk="0" fontAlgn="base" hangingPunct="0">
              <a:spcBef>
                <a:spcPct val="0"/>
              </a:spcBef>
              <a:spcAft>
                <a:spcPct val="0"/>
              </a:spcAft>
              <a:defRPr sz="2400" i="1">
                <a:solidFill>
                  <a:schemeClr val="tx1"/>
                </a:solidFill>
                <a:latin typeface="Times" charset="0"/>
                <a:ea typeface="ＭＳ Ｐゴシック" charset="0"/>
              </a:defRPr>
            </a:lvl9pPr>
          </a:lstStyle>
          <a:p>
            <a:r>
              <a:rPr lang="en-US" sz="900" i="0" dirty="0">
                <a:latin typeface="Arial" charset="0"/>
              </a:rPr>
              <a:t> 40</a:t>
            </a:r>
          </a:p>
        </p:txBody>
      </p:sp>
      <p:sp>
        <p:nvSpPr>
          <p:cNvPr id="36895" name="TextBox 32"/>
          <p:cNvSpPr txBox="1">
            <a:spLocks noChangeArrowheads="1"/>
          </p:cNvSpPr>
          <p:nvPr/>
        </p:nvSpPr>
        <p:spPr bwMode="auto">
          <a:xfrm>
            <a:off x="7899400" y="4056063"/>
            <a:ext cx="381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charset="0"/>
                <a:ea typeface="ＭＳ Ｐゴシック" charset="0"/>
                <a:cs typeface="ＭＳ Ｐゴシック" charset="0"/>
              </a:defRPr>
            </a:lvl1pPr>
            <a:lvl2pPr marL="37931725" indent="-37474525">
              <a:defRPr sz="2400" i="1">
                <a:solidFill>
                  <a:schemeClr val="tx1"/>
                </a:solidFill>
                <a:latin typeface="Times" charset="0"/>
                <a:ea typeface="ＭＳ Ｐゴシック" charset="0"/>
              </a:defRPr>
            </a:lvl2pPr>
            <a:lvl3pPr>
              <a:defRPr sz="2400" i="1">
                <a:solidFill>
                  <a:schemeClr val="tx1"/>
                </a:solidFill>
                <a:latin typeface="Times" charset="0"/>
                <a:ea typeface="ＭＳ Ｐゴシック" charset="0"/>
              </a:defRPr>
            </a:lvl3pPr>
            <a:lvl4pPr>
              <a:defRPr sz="2400" i="1">
                <a:solidFill>
                  <a:schemeClr val="tx1"/>
                </a:solidFill>
                <a:latin typeface="Times" charset="0"/>
                <a:ea typeface="ＭＳ Ｐゴシック" charset="0"/>
              </a:defRPr>
            </a:lvl4pPr>
            <a:lvl5pPr>
              <a:defRPr sz="2400" i="1">
                <a:solidFill>
                  <a:schemeClr val="tx1"/>
                </a:solidFill>
                <a:latin typeface="Times" charset="0"/>
                <a:ea typeface="ＭＳ Ｐゴシック" charset="0"/>
              </a:defRPr>
            </a:lvl5pPr>
            <a:lvl6pPr marL="457200" eaLnBrk="0" fontAlgn="base" hangingPunct="0">
              <a:spcBef>
                <a:spcPct val="0"/>
              </a:spcBef>
              <a:spcAft>
                <a:spcPct val="0"/>
              </a:spcAft>
              <a:defRPr sz="2400" i="1">
                <a:solidFill>
                  <a:schemeClr val="tx1"/>
                </a:solidFill>
                <a:latin typeface="Times" charset="0"/>
                <a:ea typeface="ＭＳ Ｐゴシック" charset="0"/>
              </a:defRPr>
            </a:lvl6pPr>
            <a:lvl7pPr marL="914400" eaLnBrk="0" fontAlgn="base" hangingPunct="0">
              <a:spcBef>
                <a:spcPct val="0"/>
              </a:spcBef>
              <a:spcAft>
                <a:spcPct val="0"/>
              </a:spcAft>
              <a:defRPr sz="2400" i="1">
                <a:solidFill>
                  <a:schemeClr val="tx1"/>
                </a:solidFill>
                <a:latin typeface="Times" charset="0"/>
                <a:ea typeface="ＭＳ Ｐゴシック" charset="0"/>
              </a:defRPr>
            </a:lvl7pPr>
            <a:lvl8pPr marL="1371600" eaLnBrk="0" fontAlgn="base" hangingPunct="0">
              <a:spcBef>
                <a:spcPct val="0"/>
              </a:spcBef>
              <a:spcAft>
                <a:spcPct val="0"/>
              </a:spcAft>
              <a:defRPr sz="2400" i="1">
                <a:solidFill>
                  <a:schemeClr val="tx1"/>
                </a:solidFill>
                <a:latin typeface="Times" charset="0"/>
                <a:ea typeface="ＭＳ Ｐゴシック" charset="0"/>
              </a:defRPr>
            </a:lvl8pPr>
            <a:lvl9pPr marL="1828800" eaLnBrk="0" fontAlgn="base" hangingPunct="0">
              <a:spcBef>
                <a:spcPct val="0"/>
              </a:spcBef>
              <a:spcAft>
                <a:spcPct val="0"/>
              </a:spcAft>
              <a:defRPr sz="2400" i="1">
                <a:solidFill>
                  <a:schemeClr val="tx1"/>
                </a:solidFill>
                <a:latin typeface="Times" charset="0"/>
                <a:ea typeface="ＭＳ Ｐゴシック" charset="0"/>
              </a:defRPr>
            </a:lvl9pPr>
          </a:lstStyle>
          <a:p>
            <a:r>
              <a:rPr lang="en-US" sz="900" i="0" dirty="0">
                <a:latin typeface="Arial" charset="0"/>
              </a:rPr>
              <a:t> 50</a:t>
            </a:r>
          </a:p>
        </p:txBody>
      </p:sp>
      <p:sp>
        <p:nvSpPr>
          <p:cNvPr id="32" name="Rectangle 31"/>
          <p:cNvSpPr/>
          <p:nvPr/>
        </p:nvSpPr>
        <p:spPr>
          <a:xfrm>
            <a:off x="0" y="1"/>
            <a:ext cx="9144000" cy="672658"/>
          </a:xfrm>
          <a:prstGeom prst="rect">
            <a:avLst/>
          </a:prstGeom>
          <a:solidFill>
            <a:schemeClr val="accent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 name="TextBox 32"/>
          <p:cNvSpPr txBox="1"/>
          <p:nvPr/>
        </p:nvSpPr>
        <p:spPr>
          <a:xfrm>
            <a:off x="144463" y="151662"/>
            <a:ext cx="7569049" cy="369332"/>
          </a:xfrm>
          <a:prstGeom prst="rect">
            <a:avLst/>
          </a:prstGeom>
          <a:noFill/>
        </p:spPr>
        <p:txBody>
          <a:bodyPr wrap="none" rtlCol="0">
            <a:spAutoFit/>
          </a:bodyPr>
          <a:lstStyle/>
          <a:p>
            <a:r>
              <a:rPr lang="en-US" b="1" dirty="0">
                <a:solidFill>
                  <a:schemeClr val="accent3">
                    <a:lumMod val="20000"/>
                    <a:lumOff val="80000"/>
                  </a:schemeClr>
                </a:solidFill>
                <a:latin typeface="Arial"/>
                <a:cs typeface="Arial"/>
              </a:rPr>
              <a:t>Determining Earth’s energy imbalance: METHOD </a:t>
            </a:r>
            <a:r>
              <a:rPr lang="en-US" b="1" dirty="0" smtClean="0">
                <a:solidFill>
                  <a:schemeClr val="accent3">
                    <a:lumMod val="20000"/>
                    <a:lumOff val="80000"/>
                  </a:schemeClr>
                </a:solidFill>
                <a:latin typeface="Arial"/>
                <a:cs typeface="Arial"/>
              </a:rPr>
              <a:t>III – Air-Sea fluxes</a:t>
            </a:r>
            <a:endParaRPr lang="en-US" b="1" dirty="0">
              <a:solidFill>
                <a:schemeClr val="accent3">
                  <a:lumMod val="20000"/>
                  <a:lumOff val="80000"/>
                </a:schemeClr>
              </a:solidFill>
              <a:latin typeface="Arial"/>
              <a:cs typeface="Arial"/>
            </a:endParaRPr>
          </a:p>
        </p:txBody>
      </p:sp>
      <p:sp>
        <p:nvSpPr>
          <p:cNvPr id="34" name="TextBox 33"/>
          <p:cNvSpPr txBox="1"/>
          <p:nvPr/>
        </p:nvSpPr>
        <p:spPr>
          <a:xfrm>
            <a:off x="7252534" y="355394"/>
            <a:ext cx="1906592" cy="338554"/>
          </a:xfrm>
          <a:prstGeom prst="rect">
            <a:avLst/>
          </a:prstGeom>
          <a:noFill/>
        </p:spPr>
        <p:txBody>
          <a:bodyPr wrap="none" rtlCol="0">
            <a:spAutoFit/>
          </a:bodyPr>
          <a:lstStyle/>
          <a:p>
            <a:r>
              <a:rPr lang="en-US" sz="1600" dirty="0" smtClean="0">
                <a:solidFill>
                  <a:schemeClr val="accent3">
                    <a:lumMod val="20000"/>
                    <a:lumOff val="80000"/>
                  </a:schemeClr>
                </a:solidFill>
                <a:latin typeface="Arial"/>
                <a:cs typeface="Arial"/>
              </a:rPr>
              <a:t>Courtesy: S. </a:t>
            </a:r>
            <a:r>
              <a:rPr lang="en-US" sz="1600" dirty="0" err="1" smtClean="0">
                <a:solidFill>
                  <a:schemeClr val="accent3">
                    <a:lumMod val="20000"/>
                    <a:lumOff val="80000"/>
                  </a:schemeClr>
                </a:solidFill>
                <a:latin typeface="Arial"/>
                <a:cs typeface="Arial"/>
              </a:rPr>
              <a:t>Josey</a:t>
            </a:r>
            <a:endParaRPr lang="en-US" sz="1600" dirty="0">
              <a:solidFill>
                <a:schemeClr val="accent3">
                  <a:lumMod val="20000"/>
                  <a:lumOff val="80000"/>
                </a:schemeClr>
              </a:solidFill>
              <a:latin typeface="Arial"/>
              <a:cs typeface="Arial"/>
            </a:endParaRPr>
          </a:p>
        </p:txBody>
      </p:sp>
      <p:sp>
        <p:nvSpPr>
          <p:cNvPr id="2" name="Rectangle 1"/>
          <p:cNvSpPr/>
          <p:nvPr/>
        </p:nvSpPr>
        <p:spPr>
          <a:xfrm>
            <a:off x="0" y="1821558"/>
            <a:ext cx="9144000" cy="2637730"/>
          </a:xfrm>
          <a:prstGeom prst="rect">
            <a:avLst/>
          </a:prstGeom>
          <a:solidFill>
            <a:schemeClr val="accent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244717" y="2188925"/>
            <a:ext cx="8604249" cy="1938992"/>
          </a:xfrm>
          <a:prstGeom prst="rect">
            <a:avLst/>
          </a:prstGeom>
          <a:noFill/>
        </p:spPr>
        <p:txBody>
          <a:bodyPr wrap="square" rtlCol="0">
            <a:spAutoFit/>
          </a:bodyPr>
          <a:lstStyle/>
          <a:p>
            <a:pPr marL="0" lvl="1" algn="ctr"/>
            <a:r>
              <a:rPr lang="en-US" sz="2400" b="1" dirty="0">
                <a:solidFill>
                  <a:schemeClr val="accent3">
                    <a:lumMod val="20000"/>
                    <a:lumOff val="80000"/>
                  </a:schemeClr>
                </a:solidFill>
                <a:latin typeface="Arial"/>
                <a:cs typeface="Arial"/>
              </a:rPr>
              <a:t>Global ocean heat budget closure.</a:t>
            </a:r>
            <a:r>
              <a:rPr lang="en-US" sz="2400" dirty="0">
                <a:solidFill>
                  <a:schemeClr val="accent3">
                    <a:lumMod val="20000"/>
                    <a:lumOff val="80000"/>
                  </a:schemeClr>
                </a:solidFill>
                <a:latin typeface="Arial"/>
                <a:cs typeface="Arial"/>
              </a:rPr>
              <a:t> Still a long way from obtaining well-based closure of the budget, products tend to be biased warm by 10-25 Wm</a:t>
            </a:r>
            <a:r>
              <a:rPr lang="en-US" sz="2400" baseline="30000" dirty="0">
                <a:solidFill>
                  <a:schemeClr val="accent3">
                    <a:lumMod val="20000"/>
                    <a:lumOff val="80000"/>
                  </a:schemeClr>
                </a:solidFill>
                <a:latin typeface="Arial"/>
                <a:cs typeface="Arial"/>
              </a:rPr>
              <a:t>-2</a:t>
            </a:r>
            <a:r>
              <a:rPr lang="en-US" sz="2400" dirty="0">
                <a:solidFill>
                  <a:schemeClr val="accent3">
                    <a:lumMod val="20000"/>
                    <a:lumOff val="80000"/>
                  </a:schemeClr>
                </a:solidFill>
                <a:latin typeface="Arial"/>
                <a:cs typeface="Arial"/>
              </a:rPr>
              <a:t>. Bias is probably due to multiple sources of error at the 2-5 Wm</a:t>
            </a:r>
            <a:r>
              <a:rPr lang="en-US" sz="2400" baseline="30000" dirty="0">
                <a:solidFill>
                  <a:schemeClr val="accent3">
                    <a:lumMod val="20000"/>
                    <a:lumOff val="80000"/>
                  </a:schemeClr>
                </a:solidFill>
                <a:latin typeface="Arial"/>
                <a:cs typeface="Arial"/>
              </a:rPr>
              <a:t>-2 </a:t>
            </a:r>
            <a:r>
              <a:rPr lang="en-US" sz="2400" dirty="0">
                <a:solidFill>
                  <a:schemeClr val="accent3">
                    <a:lumMod val="20000"/>
                    <a:lumOff val="80000"/>
                  </a:schemeClr>
                </a:solidFill>
                <a:latin typeface="Arial"/>
                <a:cs typeface="Arial"/>
              </a:rPr>
              <a:t>level.</a:t>
            </a:r>
          </a:p>
          <a:p>
            <a:pPr algn="ctr"/>
            <a:endParaRPr lang="en-US" sz="2400" dirty="0">
              <a:solidFill>
                <a:schemeClr val="accent3">
                  <a:lumMod val="20000"/>
                  <a:lumOff val="80000"/>
                </a:schemeClr>
              </a:solidFill>
              <a:latin typeface="Arial"/>
              <a:cs typeface="Arial"/>
            </a:endParaRPr>
          </a:p>
        </p:txBody>
      </p:sp>
    </p:spTree>
    <p:extLst>
      <p:ext uri="{BB962C8B-B14F-4D97-AF65-F5344CB8AC3E}">
        <p14:creationId xmlns:p14="http://schemas.microsoft.com/office/powerpoint/2010/main" val="159158109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9144000" cy="672658"/>
          </a:xfrm>
          <a:prstGeom prst="rect">
            <a:avLst/>
          </a:prstGeom>
          <a:solidFill>
            <a:schemeClr val="accent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Box 5"/>
          <p:cNvSpPr txBox="1"/>
          <p:nvPr/>
        </p:nvSpPr>
        <p:spPr>
          <a:xfrm>
            <a:off x="144463" y="151662"/>
            <a:ext cx="2480254" cy="369332"/>
          </a:xfrm>
          <a:prstGeom prst="rect">
            <a:avLst/>
          </a:prstGeom>
          <a:noFill/>
        </p:spPr>
        <p:txBody>
          <a:bodyPr wrap="none" rtlCol="0">
            <a:spAutoFit/>
          </a:bodyPr>
          <a:lstStyle/>
          <a:p>
            <a:r>
              <a:rPr lang="en-US" b="1" dirty="0" smtClean="0">
                <a:solidFill>
                  <a:schemeClr val="accent3">
                    <a:lumMod val="20000"/>
                    <a:lumOff val="80000"/>
                  </a:schemeClr>
                </a:solidFill>
                <a:latin typeface="Arial"/>
                <a:cs typeface="Arial"/>
              </a:rPr>
              <a:t>CONCEPT </a:t>
            </a:r>
            <a:r>
              <a:rPr lang="en-US" b="1" dirty="0" smtClean="0">
                <a:solidFill>
                  <a:schemeClr val="accent3">
                    <a:lumMod val="20000"/>
                    <a:lumOff val="80000"/>
                  </a:schemeClr>
                </a:solidFill>
                <a:latin typeface="Arial"/>
                <a:cs typeface="Arial"/>
              </a:rPr>
              <a:t>of CAGES</a:t>
            </a:r>
            <a:endParaRPr lang="en-US" b="1" dirty="0">
              <a:solidFill>
                <a:schemeClr val="accent3">
                  <a:lumMod val="20000"/>
                  <a:lumOff val="80000"/>
                </a:schemeClr>
              </a:solidFill>
              <a:latin typeface="Arial"/>
              <a:cs typeface="Arial"/>
            </a:endParaRPr>
          </a:p>
        </p:txBody>
      </p:sp>
      <p:sp>
        <p:nvSpPr>
          <p:cNvPr id="3" name="TextBox 2"/>
          <p:cNvSpPr txBox="1"/>
          <p:nvPr/>
        </p:nvSpPr>
        <p:spPr>
          <a:xfrm>
            <a:off x="1115745" y="985984"/>
            <a:ext cx="7023698" cy="1938992"/>
          </a:xfrm>
          <a:prstGeom prst="rect">
            <a:avLst/>
          </a:prstGeom>
          <a:noFill/>
        </p:spPr>
        <p:txBody>
          <a:bodyPr wrap="square" rtlCol="0">
            <a:spAutoFit/>
          </a:bodyPr>
          <a:lstStyle/>
          <a:p>
            <a:pPr algn="ctr"/>
            <a:r>
              <a:rPr lang="en-US" sz="2000" dirty="0">
                <a:solidFill>
                  <a:schemeClr val="accent1">
                    <a:lumMod val="75000"/>
                  </a:schemeClr>
                </a:solidFill>
                <a:latin typeface="Arial"/>
                <a:cs typeface="Arial"/>
              </a:rPr>
              <a:t>However, characterizing </a:t>
            </a:r>
            <a:r>
              <a:rPr lang="en-US" sz="2000" dirty="0" smtClean="0">
                <a:solidFill>
                  <a:schemeClr val="accent1">
                    <a:lumMod val="75000"/>
                  </a:schemeClr>
                </a:solidFill>
                <a:latin typeface="Arial"/>
                <a:cs typeface="Arial"/>
              </a:rPr>
              <a:t>the uncertainty </a:t>
            </a:r>
            <a:r>
              <a:rPr lang="en-US" sz="2000" dirty="0">
                <a:solidFill>
                  <a:schemeClr val="accent1">
                    <a:lumMod val="75000"/>
                  </a:schemeClr>
                </a:solidFill>
                <a:latin typeface="Arial"/>
                <a:cs typeface="Arial"/>
              </a:rPr>
              <a:t>and biases in fluxes is essential to address scientific challenges related </a:t>
            </a:r>
            <a:r>
              <a:rPr lang="en-US" sz="2000" dirty="0" smtClean="0">
                <a:solidFill>
                  <a:schemeClr val="accent1">
                    <a:lumMod val="75000"/>
                  </a:schemeClr>
                </a:solidFill>
                <a:latin typeface="Arial"/>
                <a:cs typeface="Arial"/>
              </a:rPr>
              <a:t>to the </a:t>
            </a:r>
            <a:r>
              <a:rPr lang="en-US" sz="2000" dirty="0">
                <a:solidFill>
                  <a:schemeClr val="accent1">
                    <a:lumMod val="75000"/>
                  </a:schemeClr>
                </a:solidFill>
                <a:latin typeface="Arial"/>
                <a:cs typeface="Arial"/>
              </a:rPr>
              <a:t>Earth Energy budget, energy flows, and understanding the observed shorter-</a:t>
            </a:r>
            <a:r>
              <a:rPr lang="en-US" sz="2000" dirty="0" smtClean="0">
                <a:solidFill>
                  <a:schemeClr val="accent1">
                    <a:lumMod val="75000"/>
                  </a:schemeClr>
                </a:solidFill>
                <a:latin typeface="Arial"/>
                <a:cs typeface="Arial"/>
              </a:rPr>
              <a:t>term </a:t>
            </a:r>
            <a:r>
              <a:rPr lang="en-US" sz="2000" dirty="0" err="1" smtClean="0">
                <a:solidFill>
                  <a:schemeClr val="accent1">
                    <a:lumMod val="75000"/>
                  </a:schemeClr>
                </a:solidFill>
                <a:latin typeface="Arial"/>
                <a:cs typeface="Arial"/>
              </a:rPr>
              <a:t>interannual</a:t>
            </a:r>
            <a:r>
              <a:rPr lang="en-US" sz="2000" dirty="0" smtClean="0">
                <a:solidFill>
                  <a:schemeClr val="accent1">
                    <a:lumMod val="75000"/>
                  </a:schemeClr>
                </a:solidFill>
                <a:latin typeface="Arial"/>
                <a:cs typeface="Arial"/>
              </a:rPr>
              <a:t> </a:t>
            </a:r>
            <a:r>
              <a:rPr lang="en-US" sz="2000" dirty="0">
                <a:solidFill>
                  <a:schemeClr val="accent1">
                    <a:lumMod val="75000"/>
                  </a:schemeClr>
                </a:solidFill>
                <a:latin typeface="Arial"/>
                <a:cs typeface="Arial"/>
              </a:rPr>
              <a:t>to decadal fluctuations (e.g.</a:t>
            </a:r>
            <a:r>
              <a:rPr lang="en-US" sz="2000" dirty="0" smtClean="0">
                <a:solidFill>
                  <a:schemeClr val="accent1">
                    <a:lumMod val="75000"/>
                  </a:schemeClr>
                </a:solidFill>
                <a:latin typeface="Arial"/>
                <a:cs typeface="Arial"/>
              </a:rPr>
              <a:t>, recent </a:t>
            </a:r>
            <a:r>
              <a:rPr lang="en-US" sz="2000" dirty="0">
                <a:solidFill>
                  <a:schemeClr val="accent1">
                    <a:lumMod val="75000"/>
                  </a:schemeClr>
                </a:solidFill>
                <a:latin typeface="Arial"/>
                <a:cs typeface="Arial"/>
              </a:rPr>
              <a:t>“hiatus” period) superimposed on </a:t>
            </a:r>
            <a:r>
              <a:rPr lang="en-US" sz="2000" dirty="0" smtClean="0">
                <a:solidFill>
                  <a:schemeClr val="accent1">
                    <a:lumMod val="75000"/>
                  </a:schemeClr>
                </a:solidFill>
                <a:latin typeface="Arial"/>
                <a:cs typeface="Arial"/>
              </a:rPr>
              <a:t>the centennial</a:t>
            </a:r>
            <a:r>
              <a:rPr lang="en-US" sz="2000" dirty="0">
                <a:solidFill>
                  <a:schemeClr val="accent1">
                    <a:lumMod val="75000"/>
                  </a:schemeClr>
                </a:solidFill>
                <a:latin typeface="Arial"/>
                <a:cs typeface="Arial"/>
              </a:rPr>
              <a:t>-scale warming of the global ocean </a:t>
            </a:r>
            <a:r>
              <a:rPr lang="en-US" sz="2000" dirty="0" smtClean="0">
                <a:solidFill>
                  <a:schemeClr val="accent1">
                    <a:lumMod val="75000"/>
                  </a:schemeClr>
                </a:solidFill>
                <a:latin typeface="Arial"/>
                <a:cs typeface="Arial"/>
              </a:rPr>
              <a:t>surface</a:t>
            </a:r>
            <a:endParaRPr lang="en-US" sz="2000" dirty="0">
              <a:solidFill>
                <a:schemeClr val="accent1">
                  <a:lumMod val="75000"/>
                </a:schemeClr>
              </a:solidFill>
              <a:latin typeface="Arial"/>
              <a:cs typeface="Arial"/>
            </a:endParaRPr>
          </a:p>
        </p:txBody>
      </p:sp>
      <p:sp>
        <p:nvSpPr>
          <p:cNvPr id="5" name="Down Arrow 4"/>
          <p:cNvSpPr/>
          <p:nvPr/>
        </p:nvSpPr>
        <p:spPr>
          <a:xfrm>
            <a:off x="3559017" y="3392452"/>
            <a:ext cx="2138752" cy="1036116"/>
          </a:xfrm>
          <a:prstGeom prst="downArrow">
            <a:avLst/>
          </a:prstGeom>
          <a:solidFill>
            <a:srgbClr val="37609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484561" y="4785986"/>
            <a:ext cx="8659439" cy="1938992"/>
          </a:xfrm>
          <a:prstGeom prst="rect">
            <a:avLst/>
          </a:prstGeom>
          <a:noFill/>
        </p:spPr>
        <p:txBody>
          <a:bodyPr wrap="square" rtlCol="0">
            <a:spAutoFit/>
          </a:bodyPr>
          <a:lstStyle/>
          <a:p>
            <a:pPr algn="ctr"/>
            <a:r>
              <a:rPr lang="en-US" sz="2000" dirty="0" smtClean="0">
                <a:solidFill>
                  <a:srgbClr val="376092"/>
                </a:solidFill>
                <a:latin typeface="Arial"/>
                <a:cs typeface="Arial"/>
              </a:rPr>
              <a:t>Recommendation to step from “local validation” to “regional validation”</a:t>
            </a:r>
          </a:p>
          <a:p>
            <a:pPr algn="ctr"/>
            <a:r>
              <a:rPr lang="en-US" sz="2000" dirty="0" smtClean="0">
                <a:solidFill>
                  <a:srgbClr val="376092"/>
                </a:solidFill>
                <a:latin typeface="Arial"/>
                <a:cs typeface="Arial"/>
              </a:rPr>
              <a:t>CONCEPT of CAGES</a:t>
            </a:r>
          </a:p>
          <a:p>
            <a:pPr algn="ctr"/>
            <a:r>
              <a:rPr lang="en-US" sz="2000" dirty="0" smtClean="0">
                <a:solidFill>
                  <a:srgbClr val="376092"/>
                </a:solidFill>
                <a:latin typeface="Arial"/>
                <a:cs typeface="Arial"/>
              </a:rPr>
              <a:t>(</a:t>
            </a:r>
            <a:r>
              <a:rPr lang="en-US" sz="2000" dirty="0" err="1" smtClean="0">
                <a:solidFill>
                  <a:srgbClr val="376092"/>
                </a:solidFill>
                <a:latin typeface="Arial"/>
                <a:cs typeface="Arial"/>
              </a:rPr>
              <a:t>Bretherton</a:t>
            </a:r>
            <a:r>
              <a:rPr lang="en-US" sz="2000" dirty="0" smtClean="0">
                <a:solidFill>
                  <a:srgbClr val="376092"/>
                </a:solidFill>
                <a:latin typeface="Arial"/>
                <a:cs typeface="Arial"/>
              </a:rPr>
              <a:t> et al., 1982; Yu et al., 2012; WCRP, 2013)</a:t>
            </a:r>
          </a:p>
          <a:p>
            <a:pPr algn="ctr"/>
            <a:r>
              <a:rPr lang="en-US" sz="2000" dirty="0">
                <a:solidFill>
                  <a:srgbClr val="376092"/>
                </a:solidFill>
                <a:latin typeface="Arial"/>
                <a:cs typeface="Arial"/>
              </a:rPr>
              <a:t>The </a:t>
            </a:r>
            <a:r>
              <a:rPr lang="en-US" sz="2000" dirty="0" smtClean="0">
                <a:solidFill>
                  <a:srgbClr val="376092"/>
                </a:solidFill>
                <a:latin typeface="Arial"/>
                <a:cs typeface="Arial"/>
              </a:rPr>
              <a:t>most power</a:t>
            </a:r>
            <a:r>
              <a:rPr lang="en-US" sz="2000" dirty="0">
                <a:solidFill>
                  <a:srgbClr val="376092"/>
                </a:solidFill>
                <a:latin typeface="Arial"/>
                <a:cs typeface="Arial"/>
              </a:rPr>
              <a:t>-full issue for the “cage approach” is that independent climate observing </a:t>
            </a:r>
            <a:r>
              <a:rPr lang="en-US" sz="2000" dirty="0" smtClean="0">
                <a:solidFill>
                  <a:srgbClr val="376092"/>
                </a:solidFill>
                <a:latin typeface="Arial"/>
                <a:cs typeface="Arial"/>
              </a:rPr>
              <a:t>systems and </a:t>
            </a:r>
            <a:r>
              <a:rPr lang="en-US" sz="2000" dirty="0">
                <a:solidFill>
                  <a:srgbClr val="376092"/>
                </a:solidFill>
                <a:latin typeface="Arial"/>
                <a:cs typeface="Arial"/>
              </a:rPr>
              <a:t>tools are compared and set into the constraint of the physical budget for </a:t>
            </a:r>
            <a:r>
              <a:rPr lang="en-US" sz="2000" dirty="0" smtClean="0">
                <a:solidFill>
                  <a:srgbClr val="376092"/>
                </a:solidFill>
                <a:latin typeface="Arial"/>
                <a:cs typeface="Arial"/>
              </a:rPr>
              <a:t>each defined </a:t>
            </a:r>
            <a:r>
              <a:rPr lang="en-US" sz="2000" dirty="0">
                <a:solidFill>
                  <a:srgbClr val="376092"/>
                </a:solidFill>
                <a:latin typeface="Arial"/>
                <a:cs typeface="Arial"/>
              </a:rPr>
              <a:t>ocean box.</a:t>
            </a:r>
          </a:p>
        </p:txBody>
      </p:sp>
    </p:spTree>
    <p:extLst>
      <p:ext uri="{BB962C8B-B14F-4D97-AF65-F5344CB8AC3E}">
        <p14:creationId xmlns:p14="http://schemas.microsoft.com/office/powerpoint/2010/main" val="172522348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bwMode="auto">
          <a:xfrm>
            <a:off x="107504" y="802154"/>
            <a:ext cx="6048672" cy="4499054"/>
          </a:xfrm>
          <a:prstGeom prst="rect">
            <a:avLst/>
          </a:prstGeom>
          <a:solidFill>
            <a:srgbClr val="DEEDFF">
              <a:alpha val="47000"/>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pPr>
            <a:endParaRPr kumimoji="0" lang="en-US" sz="1800" b="0" i="0" u="none" strike="noStrike" cap="none" normalizeH="0" baseline="0" dirty="0" smtClean="0">
              <a:ln>
                <a:noFill/>
              </a:ln>
              <a:solidFill>
                <a:schemeClr val="bg1"/>
              </a:solidFill>
              <a:effectLst/>
              <a:latin typeface="Times New Roman" panose="02020603050405020304" pitchFamily="18" charset="0"/>
            </a:endParaRPr>
          </a:p>
        </p:txBody>
      </p:sp>
      <p:sp>
        <p:nvSpPr>
          <p:cNvPr id="36" name="Rectangle 35"/>
          <p:cNvSpPr/>
          <p:nvPr/>
        </p:nvSpPr>
        <p:spPr bwMode="auto">
          <a:xfrm>
            <a:off x="6192688" y="802154"/>
            <a:ext cx="2915816" cy="4499053"/>
          </a:xfrm>
          <a:prstGeom prst="rect">
            <a:avLst/>
          </a:prstGeom>
          <a:solidFill>
            <a:srgbClr val="800000">
              <a:alpha val="11000"/>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pPr>
            <a:endParaRPr kumimoji="0" lang="en-US" sz="1800" b="0" i="0" u="none" strike="noStrike" cap="none" normalizeH="0" baseline="0" dirty="0" smtClean="0">
              <a:ln>
                <a:noFill/>
              </a:ln>
              <a:solidFill>
                <a:schemeClr val="bg1"/>
              </a:solidFill>
              <a:effectLst/>
              <a:latin typeface="Times New Roman" panose="02020603050405020304" pitchFamily="18" charset="0"/>
            </a:endParaRPr>
          </a:p>
        </p:txBody>
      </p:sp>
      <p:sp>
        <p:nvSpPr>
          <p:cNvPr id="9221" name="AutoShape 5"/>
          <p:cNvSpPr>
            <a:spLocks noChangeArrowheads="1"/>
          </p:cNvSpPr>
          <p:nvPr/>
        </p:nvSpPr>
        <p:spPr bwMode="auto">
          <a:xfrm rot="10800000">
            <a:off x="971402" y="1225550"/>
            <a:ext cx="576262" cy="360363"/>
          </a:xfrm>
          <a:prstGeom prst="rightArrow">
            <a:avLst>
              <a:gd name="adj1" fmla="val 50000"/>
              <a:gd name="adj2" fmla="val 39978"/>
            </a:avLst>
          </a:prstGeom>
          <a:solidFill>
            <a:schemeClr val="accent1">
              <a:lumMod val="50000"/>
            </a:schemeClr>
          </a:solidFill>
          <a:ln>
            <a:noFill/>
          </a:ln>
          <a:effectLst/>
          <a:extLst/>
        </p:spPr>
        <p:txBody>
          <a:bodyPr wrap="none" anchor="ctr"/>
          <a:lstStyle/>
          <a:p>
            <a:endParaRPr lang="fr-FR"/>
          </a:p>
        </p:txBody>
      </p:sp>
      <p:sp>
        <p:nvSpPr>
          <p:cNvPr id="38" name="Oval 37"/>
          <p:cNvSpPr/>
          <p:nvPr/>
        </p:nvSpPr>
        <p:spPr bwMode="auto">
          <a:xfrm>
            <a:off x="6732240" y="260648"/>
            <a:ext cx="72008" cy="72008"/>
          </a:xfrm>
          <a:prstGeom prst="ellipse">
            <a:avLst/>
          </a:prstGeom>
          <a:solidFill>
            <a:srgbClr val="DEEDFF"/>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pPr>
            <a:endParaRPr kumimoji="0" lang="en-US" sz="1800" b="0" i="0" u="none" strike="noStrike" cap="none" normalizeH="0" baseline="0" smtClean="0">
              <a:ln>
                <a:noFill/>
              </a:ln>
              <a:solidFill>
                <a:schemeClr val="bg1"/>
              </a:solidFill>
              <a:effectLst/>
              <a:latin typeface="Times New Roman" panose="02020603050405020304" pitchFamily="18" charset="0"/>
            </a:endParaRPr>
          </a:p>
        </p:txBody>
      </p:sp>
      <p:sp>
        <p:nvSpPr>
          <p:cNvPr id="39" name="Oval 38"/>
          <p:cNvSpPr/>
          <p:nvPr/>
        </p:nvSpPr>
        <p:spPr bwMode="auto">
          <a:xfrm>
            <a:off x="6876256" y="260648"/>
            <a:ext cx="72008" cy="72008"/>
          </a:xfrm>
          <a:prstGeom prst="ellipse">
            <a:avLst/>
          </a:prstGeom>
          <a:solidFill>
            <a:srgbClr val="DEEDFF"/>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pPr>
            <a:endParaRPr kumimoji="0" lang="en-US" sz="1800" b="0" i="0" u="none" strike="noStrike" cap="none" normalizeH="0" baseline="0" smtClean="0">
              <a:ln>
                <a:noFill/>
              </a:ln>
              <a:solidFill>
                <a:schemeClr val="bg1"/>
              </a:solidFill>
              <a:effectLst/>
              <a:latin typeface="Times New Roman" panose="02020603050405020304" pitchFamily="18" charset="0"/>
            </a:endParaRPr>
          </a:p>
        </p:txBody>
      </p:sp>
      <p:sp>
        <p:nvSpPr>
          <p:cNvPr id="40" name="Oval 39"/>
          <p:cNvSpPr/>
          <p:nvPr/>
        </p:nvSpPr>
        <p:spPr bwMode="auto">
          <a:xfrm>
            <a:off x="7020272" y="260648"/>
            <a:ext cx="72008" cy="72008"/>
          </a:xfrm>
          <a:prstGeom prst="ellipse">
            <a:avLst/>
          </a:prstGeom>
          <a:solidFill>
            <a:srgbClr val="DEEDFF"/>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pPr>
            <a:endParaRPr kumimoji="0" lang="en-US" sz="1800" b="0" i="0" u="none" strike="noStrike" cap="none" normalizeH="0" baseline="0" smtClean="0">
              <a:ln>
                <a:noFill/>
              </a:ln>
              <a:solidFill>
                <a:schemeClr val="bg1"/>
              </a:solidFill>
              <a:effectLst/>
              <a:latin typeface="Times New Roman" panose="02020603050405020304" pitchFamily="18" charset="0"/>
            </a:endParaRPr>
          </a:p>
        </p:txBody>
      </p:sp>
      <p:sp>
        <p:nvSpPr>
          <p:cNvPr id="41" name="Oval 40"/>
          <p:cNvSpPr/>
          <p:nvPr/>
        </p:nvSpPr>
        <p:spPr bwMode="auto">
          <a:xfrm>
            <a:off x="7164288" y="260648"/>
            <a:ext cx="72008" cy="72008"/>
          </a:xfrm>
          <a:prstGeom prst="ellipse">
            <a:avLst/>
          </a:prstGeom>
          <a:solidFill>
            <a:srgbClr val="DEEDFF"/>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pPr>
            <a:endParaRPr kumimoji="0" lang="en-US" sz="1800" b="0" i="0" u="none" strike="noStrike" cap="none" normalizeH="0" baseline="0" smtClean="0">
              <a:ln>
                <a:noFill/>
              </a:ln>
              <a:solidFill>
                <a:schemeClr val="bg1"/>
              </a:solidFill>
              <a:effectLst/>
              <a:latin typeface="Times New Roman" panose="02020603050405020304" pitchFamily="18" charset="0"/>
            </a:endParaRPr>
          </a:p>
        </p:txBody>
      </p:sp>
      <p:sp>
        <p:nvSpPr>
          <p:cNvPr id="42" name="Oval 41"/>
          <p:cNvSpPr/>
          <p:nvPr/>
        </p:nvSpPr>
        <p:spPr bwMode="auto">
          <a:xfrm>
            <a:off x="7308304" y="260648"/>
            <a:ext cx="72008" cy="72008"/>
          </a:xfrm>
          <a:prstGeom prst="ellipse">
            <a:avLst/>
          </a:prstGeom>
          <a:solidFill>
            <a:srgbClr val="DEEDFF"/>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pPr>
            <a:endParaRPr kumimoji="0" lang="en-US" sz="1800" b="0" i="0" u="none" strike="noStrike" cap="none" normalizeH="0" baseline="0" smtClean="0">
              <a:ln>
                <a:noFill/>
              </a:ln>
              <a:solidFill>
                <a:schemeClr val="bg1"/>
              </a:solidFill>
              <a:effectLst/>
              <a:latin typeface="Times New Roman" panose="02020603050405020304" pitchFamily="18" charset="0"/>
            </a:endParaRPr>
          </a:p>
        </p:txBody>
      </p:sp>
      <p:sp>
        <p:nvSpPr>
          <p:cNvPr id="43" name="Oval 42"/>
          <p:cNvSpPr/>
          <p:nvPr/>
        </p:nvSpPr>
        <p:spPr bwMode="auto">
          <a:xfrm>
            <a:off x="7452320" y="260648"/>
            <a:ext cx="72008" cy="72008"/>
          </a:xfrm>
          <a:prstGeom prst="ellipse">
            <a:avLst/>
          </a:prstGeom>
          <a:solidFill>
            <a:schemeClr val="accent6">
              <a:lumMod val="5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pPr>
            <a:endParaRPr kumimoji="0" lang="en-US" sz="1800" b="0" i="0" u="none" strike="noStrike" cap="none" normalizeH="0" baseline="0" smtClean="0">
              <a:ln>
                <a:noFill/>
              </a:ln>
              <a:solidFill>
                <a:schemeClr val="bg1"/>
              </a:solidFill>
              <a:effectLst/>
              <a:latin typeface="Times New Roman" panose="02020603050405020304" pitchFamily="18" charset="0"/>
            </a:endParaRPr>
          </a:p>
        </p:txBody>
      </p:sp>
      <p:sp>
        <p:nvSpPr>
          <p:cNvPr id="44" name="Oval 43"/>
          <p:cNvSpPr/>
          <p:nvPr/>
        </p:nvSpPr>
        <p:spPr bwMode="auto">
          <a:xfrm>
            <a:off x="7596336" y="260648"/>
            <a:ext cx="72008" cy="72008"/>
          </a:xfrm>
          <a:prstGeom prst="ellipse">
            <a:avLst/>
          </a:prstGeom>
          <a:solidFill>
            <a:srgbClr val="DEEDFF"/>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pPr>
            <a:endParaRPr kumimoji="0" lang="en-US" sz="1800" b="0" i="0" u="none" strike="noStrike" cap="none" normalizeH="0" baseline="0" smtClean="0">
              <a:ln>
                <a:noFill/>
              </a:ln>
              <a:solidFill>
                <a:schemeClr val="bg1"/>
              </a:solidFill>
              <a:effectLst/>
              <a:latin typeface="Times New Roman" panose="02020603050405020304" pitchFamily="18" charset="0"/>
            </a:endParaRPr>
          </a:p>
        </p:txBody>
      </p:sp>
      <p:sp>
        <p:nvSpPr>
          <p:cNvPr id="45" name="Oval 44"/>
          <p:cNvSpPr/>
          <p:nvPr/>
        </p:nvSpPr>
        <p:spPr bwMode="auto">
          <a:xfrm>
            <a:off x="7740352" y="260648"/>
            <a:ext cx="72008" cy="72008"/>
          </a:xfrm>
          <a:prstGeom prst="ellipse">
            <a:avLst/>
          </a:prstGeom>
          <a:solidFill>
            <a:srgbClr val="DEEDFF"/>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pPr>
            <a:endParaRPr kumimoji="0" lang="en-US" sz="1800" b="0" i="0" u="none" strike="noStrike" cap="none" normalizeH="0" baseline="0" smtClean="0">
              <a:ln>
                <a:noFill/>
              </a:ln>
              <a:solidFill>
                <a:schemeClr val="bg1"/>
              </a:solidFill>
              <a:effectLst/>
              <a:latin typeface="Times New Roman" panose="02020603050405020304" pitchFamily="18" charset="0"/>
            </a:endParaRPr>
          </a:p>
        </p:txBody>
      </p:sp>
      <p:sp>
        <p:nvSpPr>
          <p:cNvPr id="46" name="Oval 45"/>
          <p:cNvSpPr/>
          <p:nvPr/>
        </p:nvSpPr>
        <p:spPr bwMode="auto">
          <a:xfrm>
            <a:off x="7884368" y="260648"/>
            <a:ext cx="72008" cy="72008"/>
          </a:xfrm>
          <a:prstGeom prst="ellipse">
            <a:avLst/>
          </a:prstGeom>
          <a:solidFill>
            <a:srgbClr val="DEEDFF"/>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pPr>
            <a:endParaRPr kumimoji="0" lang="en-US" sz="1800" b="0" i="0" u="none" strike="noStrike" cap="none" normalizeH="0" baseline="0" smtClean="0">
              <a:ln>
                <a:noFill/>
              </a:ln>
              <a:solidFill>
                <a:schemeClr val="bg1"/>
              </a:solidFill>
              <a:effectLst/>
              <a:latin typeface="Times New Roman" panose="02020603050405020304" pitchFamily="18" charset="0"/>
            </a:endParaRPr>
          </a:p>
        </p:txBody>
      </p:sp>
      <p:sp>
        <p:nvSpPr>
          <p:cNvPr id="47" name="Oval 46"/>
          <p:cNvSpPr/>
          <p:nvPr/>
        </p:nvSpPr>
        <p:spPr bwMode="auto">
          <a:xfrm>
            <a:off x="8028384" y="260648"/>
            <a:ext cx="72008" cy="72008"/>
          </a:xfrm>
          <a:prstGeom prst="ellipse">
            <a:avLst/>
          </a:prstGeom>
          <a:solidFill>
            <a:srgbClr val="DEEDFF"/>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pPr>
            <a:endParaRPr kumimoji="0" lang="en-US" sz="1800" b="0" i="0" u="none" strike="noStrike" cap="none" normalizeH="0" baseline="0" smtClean="0">
              <a:ln>
                <a:noFill/>
              </a:ln>
              <a:solidFill>
                <a:schemeClr val="bg1"/>
              </a:solidFill>
              <a:effectLst/>
              <a:latin typeface="Times New Roman" panose="02020603050405020304" pitchFamily="18" charset="0"/>
            </a:endParaRPr>
          </a:p>
        </p:txBody>
      </p:sp>
      <p:sp>
        <p:nvSpPr>
          <p:cNvPr id="48" name="Oval 47"/>
          <p:cNvSpPr/>
          <p:nvPr/>
        </p:nvSpPr>
        <p:spPr bwMode="auto">
          <a:xfrm>
            <a:off x="8172400" y="260648"/>
            <a:ext cx="72008" cy="72008"/>
          </a:xfrm>
          <a:prstGeom prst="ellipse">
            <a:avLst/>
          </a:prstGeom>
          <a:solidFill>
            <a:srgbClr val="DEEDFF"/>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pPr>
            <a:endParaRPr kumimoji="0" lang="en-US" sz="1800" b="0" i="0" u="none" strike="noStrike" cap="none" normalizeH="0" baseline="0" smtClean="0">
              <a:ln>
                <a:noFill/>
              </a:ln>
              <a:solidFill>
                <a:schemeClr val="bg1"/>
              </a:solidFill>
              <a:effectLst/>
              <a:latin typeface="Times New Roman" panose="02020603050405020304" pitchFamily="18" charset="0"/>
            </a:endParaRPr>
          </a:p>
        </p:txBody>
      </p:sp>
      <p:sp>
        <p:nvSpPr>
          <p:cNvPr id="49" name="Oval 48"/>
          <p:cNvSpPr/>
          <p:nvPr/>
        </p:nvSpPr>
        <p:spPr bwMode="auto">
          <a:xfrm>
            <a:off x="8316416" y="260648"/>
            <a:ext cx="72008" cy="72008"/>
          </a:xfrm>
          <a:prstGeom prst="ellipse">
            <a:avLst/>
          </a:prstGeom>
          <a:solidFill>
            <a:srgbClr val="DEEDFF"/>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pPr>
            <a:endParaRPr kumimoji="0" lang="en-US" sz="1800" b="0" i="0" u="none" strike="noStrike" cap="none" normalizeH="0" baseline="0" smtClean="0">
              <a:ln>
                <a:noFill/>
              </a:ln>
              <a:solidFill>
                <a:schemeClr val="bg1"/>
              </a:solidFill>
              <a:effectLst/>
              <a:latin typeface="Times New Roman" panose="02020603050405020304" pitchFamily="18" charset="0"/>
            </a:endParaRPr>
          </a:p>
        </p:txBody>
      </p:sp>
      <p:sp>
        <p:nvSpPr>
          <p:cNvPr id="50" name="Oval 49"/>
          <p:cNvSpPr/>
          <p:nvPr/>
        </p:nvSpPr>
        <p:spPr bwMode="auto">
          <a:xfrm>
            <a:off x="8460432" y="260648"/>
            <a:ext cx="72008" cy="72008"/>
          </a:xfrm>
          <a:prstGeom prst="ellipse">
            <a:avLst/>
          </a:prstGeom>
          <a:solidFill>
            <a:srgbClr val="DEEDFF"/>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pPr>
            <a:endParaRPr kumimoji="0" lang="en-US" sz="1800" b="0" i="0" u="none" strike="noStrike" cap="none" normalizeH="0" baseline="0" smtClean="0">
              <a:ln>
                <a:noFill/>
              </a:ln>
              <a:solidFill>
                <a:schemeClr val="bg1"/>
              </a:solidFill>
              <a:effectLst/>
              <a:latin typeface="Times New Roman" panose="02020603050405020304" pitchFamily="18" charset="0"/>
            </a:endParaRPr>
          </a:p>
        </p:txBody>
      </p:sp>
      <p:sp>
        <p:nvSpPr>
          <p:cNvPr id="51" name="Oval 50"/>
          <p:cNvSpPr/>
          <p:nvPr/>
        </p:nvSpPr>
        <p:spPr bwMode="auto">
          <a:xfrm>
            <a:off x="8604448" y="260648"/>
            <a:ext cx="72008" cy="72008"/>
          </a:xfrm>
          <a:prstGeom prst="ellipse">
            <a:avLst/>
          </a:prstGeom>
          <a:solidFill>
            <a:srgbClr val="DEEDFF"/>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pPr>
            <a:endParaRPr kumimoji="0" lang="en-US" sz="1800" b="0" i="0" u="none" strike="noStrike" cap="none" normalizeH="0" baseline="0" smtClean="0">
              <a:ln>
                <a:noFill/>
              </a:ln>
              <a:solidFill>
                <a:schemeClr val="bg1"/>
              </a:solidFill>
              <a:effectLst/>
              <a:latin typeface="Times New Roman" panose="02020603050405020304" pitchFamily="18" charset="0"/>
            </a:endParaRPr>
          </a:p>
        </p:txBody>
      </p:sp>
      <p:pic>
        <p:nvPicPr>
          <p:cNvPr id="56"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1556792"/>
            <a:ext cx="5688632" cy="339924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219" name="Text Box 3"/>
          <p:cNvSpPr txBox="1">
            <a:spLocks noChangeArrowheads="1"/>
          </p:cNvSpPr>
          <p:nvPr/>
        </p:nvSpPr>
        <p:spPr bwMode="auto">
          <a:xfrm>
            <a:off x="-35892" y="2376488"/>
            <a:ext cx="1079500" cy="546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Times New Roman" panose="02020603050405020304" pitchFamily="18" charset="0"/>
                <a:ea typeface="DejaVu Sans"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Times New Roman" panose="02020603050405020304" pitchFamily="18" charset="0"/>
                <a:ea typeface="DejaVu Sans"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Times New Roman" panose="02020603050405020304" pitchFamily="18" charset="0"/>
                <a:ea typeface="DejaVu Sans"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Times New Roman" panose="02020603050405020304" pitchFamily="18" charset="0"/>
                <a:ea typeface="DejaVu Sans"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Times New Roman" panose="02020603050405020304" pitchFamily="18" charset="0"/>
                <a:ea typeface="DejaVu Sans" charset="0"/>
                <a:cs typeface="DejaVu Sans" charset="0"/>
              </a:defRPr>
            </a:lvl5pPr>
            <a:lvl6pPr marL="2514600" indent="-228600" algn="ctr"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Times New Roman" panose="02020603050405020304" pitchFamily="18" charset="0"/>
                <a:ea typeface="DejaVu Sans" charset="0"/>
                <a:cs typeface="DejaVu Sans" charset="0"/>
              </a:defRPr>
            </a:lvl6pPr>
            <a:lvl7pPr marL="2971800" indent="-228600" algn="ctr"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Times New Roman" panose="02020603050405020304" pitchFamily="18" charset="0"/>
                <a:ea typeface="DejaVu Sans" charset="0"/>
                <a:cs typeface="DejaVu Sans" charset="0"/>
              </a:defRPr>
            </a:lvl7pPr>
            <a:lvl8pPr marL="3429000" indent="-228600" algn="ctr"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Times New Roman" panose="02020603050405020304" pitchFamily="18" charset="0"/>
                <a:ea typeface="DejaVu Sans" charset="0"/>
                <a:cs typeface="DejaVu Sans" charset="0"/>
              </a:defRPr>
            </a:lvl8pPr>
            <a:lvl9pPr marL="3886200" indent="-228600" algn="ctr"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Times New Roman" panose="02020603050405020304" pitchFamily="18" charset="0"/>
                <a:ea typeface="DejaVu Sans" charset="0"/>
                <a:cs typeface="DejaVu Sans" charset="0"/>
              </a:defRPr>
            </a:lvl9pPr>
          </a:lstStyle>
          <a:p>
            <a:pPr algn="r"/>
            <a:r>
              <a:rPr lang="fr-FR" altLang="fr-FR" sz="1400" dirty="0">
                <a:solidFill>
                  <a:srgbClr val="0000FF"/>
                </a:solidFill>
                <a:latin typeface="Arial" panose="020B0604020202020204" pitchFamily="34" charset="0"/>
              </a:rPr>
              <a:t>Flux net </a:t>
            </a:r>
            <a:r>
              <a:rPr lang="fr-FR" altLang="fr-FR" sz="1400" dirty="0" err="1" smtClean="0">
                <a:solidFill>
                  <a:srgbClr val="0000FF"/>
                </a:solidFill>
                <a:latin typeface="Arial" panose="020B0604020202020204" pitchFamily="34" charset="0"/>
              </a:rPr>
              <a:t>at</a:t>
            </a:r>
            <a:r>
              <a:rPr lang="fr-FR" altLang="fr-FR" sz="1400" dirty="0" smtClean="0">
                <a:solidFill>
                  <a:srgbClr val="0000FF"/>
                </a:solidFill>
                <a:latin typeface="Arial" panose="020B0604020202020204" pitchFamily="34" charset="0"/>
              </a:rPr>
              <a:t> </a:t>
            </a:r>
            <a:r>
              <a:rPr lang="fr-FR" altLang="fr-FR" sz="1400" dirty="0">
                <a:solidFill>
                  <a:srgbClr val="0000FF"/>
                </a:solidFill>
                <a:latin typeface="Arial" panose="020B0604020202020204" pitchFamily="34" charset="0"/>
              </a:rPr>
              <a:t>Gibraltar</a:t>
            </a:r>
          </a:p>
        </p:txBody>
      </p:sp>
      <p:sp>
        <p:nvSpPr>
          <p:cNvPr id="9225" name="Text Box 9"/>
          <p:cNvSpPr txBox="1">
            <a:spLocks noChangeArrowheads="1"/>
          </p:cNvSpPr>
          <p:nvPr/>
        </p:nvSpPr>
        <p:spPr bwMode="auto">
          <a:xfrm>
            <a:off x="3779912" y="1700808"/>
            <a:ext cx="982663" cy="455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Times New Roman" panose="02020603050405020304" pitchFamily="18" charset="0"/>
                <a:ea typeface="DejaVu Sans"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Times New Roman" panose="02020603050405020304" pitchFamily="18" charset="0"/>
                <a:ea typeface="DejaVu Sans"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Times New Roman" panose="02020603050405020304" pitchFamily="18" charset="0"/>
                <a:ea typeface="DejaVu Sans"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Times New Roman" panose="02020603050405020304" pitchFamily="18" charset="0"/>
                <a:ea typeface="DejaVu Sans"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Times New Roman" panose="02020603050405020304" pitchFamily="18" charset="0"/>
                <a:ea typeface="DejaVu Sans" charset="0"/>
                <a:cs typeface="DejaVu Sans" charset="0"/>
              </a:defRPr>
            </a:lvl5pPr>
            <a:lvl6pPr marL="2514600" indent="-228600" algn="ctr"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Times New Roman" panose="02020603050405020304" pitchFamily="18" charset="0"/>
                <a:ea typeface="DejaVu Sans" charset="0"/>
                <a:cs typeface="DejaVu Sans" charset="0"/>
              </a:defRPr>
            </a:lvl6pPr>
            <a:lvl7pPr marL="2971800" indent="-228600" algn="ctr"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Times New Roman" panose="02020603050405020304" pitchFamily="18" charset="0"/>
                <a:ea typeface="DejaVu Sans" charset="0"/>
                <a:cs typeface="DejaVu Sans" charset="0"/>
              </a:defRPr>
            </a:lvl7pPr>
            <a:lvl8pPr marL="3429000" indent="-228600" algn="ctr"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Times New Roman" panose="02020603050405020304" pitchFamily="18" charset="0"/>
                <a:ea typeface="DejaVu Sans" charset="0"/>
                <a:cs typeface="DejaVu Sans" charset="0"/>
              </a:defRPr>
            </a:lvl8pPr>
            <a:lvl9pPr marL="3886200" indent="-228600" algn="ctr"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Times New Roman" panose="02020603050405020304" pitchFamily="18" charset="0"/>
                <a:ea typeface="DejaVu Sans" charset="0"/>
                <a:cs typeface="DejaVu Sans" charset="0"/>
              </a:defRPr>
            </a:lvl9pPr>
          </a:lstStyle>
          <a:p>
            <a:r>
              <a:rPr lang="fr-FR" altLang="fr-FR" sz="1200" dirty="0">
                <a:solidFill>
                  <a:srgbClr val="0000FF"/>
                </a:solidFill>
                <a:latin typeface="Arial" panose="020B0604020202020204" pitchFamily="34" charset="0"/>
              </a:rPr>
              <a:t>Flux net </a:t>
            </a:r>
            <a:r>
              <a:rPr lang="fr-FR" altLang="fr-FR" sz="1200" dirty="0" smtClean="0">
                <a:solidFill>
                  <a:srgbClr val="0000FF"/>
                </a:solidFill>
                <a:latin typeface="Arial" panose="020B0604020202020204" pitchFamily="34" charset="0"/>
              </a:rPr>
              <a:t>Black </a:t>
            </a:r>
            <a:r>
              <a:rPr lang="fr-FR" altLang="fr-FR" sz="1200" dirty="0" err="1" smtClean="0">
                <a:solidFill>
                  <a:srgbClr val="0000FF"/>
                </a:solidFill>
                <a:latin typeface="Arial" panose="020B0604020202020204" pitchFamily="34" charset="0"/>
              </a:rPr>
              <a:t>Sea</a:t>
            </a:r>
            <a:endParaRPr lang="fr-FR" altLang="fr-FR" sz="1200" dirty="0">
              <a:solidFill>
                <a:srgbClr val="0000FF"/>
              </a:solidFill>
              <a:latin typeface="Arial" panose="020B0604020202020204" pitchFamily="34" charset="0"/>
            </a:endParaRPr>
          </a:p>
        </p:txBody>
      </p:sp>
      <p:sp>
        <p:nvSpPr>
          <p:cNvPr id="9226" name="AutoShape 10"/>
          <p:cNvSpPr>
            <a:spLocks noChangeArrowheads="1"/>
          </p:cNvSpPr>
          <p:nvPr/>
        </p:nvSpPr>
        <p:spPr bwMode="auto">
          <a:xfrm rot="19560000">
            <a:off x="4467782" y="2049503"/>
            <a:ext cx="287338" cy="230188"/>
          </a:xfrm>
          <a:prstGeom prst="leftArrow">
            <a:avLst>
              <a:gd name="adj1" fmla="val 50000"/>
              <a:gd name="adj2" fmla="val 31207"/>
            </a:avLst>
          </a:prstGeom>
          <a:solidFill>
            <a:srgbClr val="0000FF"/>
          </a:solidFill>
          <a:ln>
            <a:noFill/>
          </a:ln>
          <a:effectLst/>
          <a:extLst/>
        </p:spPr>
        <p:txBody>
          <a:bodyPr wrap="none" anchor="ctr"/>
          <a:lstStyle/>
          <a:p>
            <a:endParaRPr lang="fr-FR"/>
          </a:p>
        </p:txBody>
      </p:sp>
      <p:sp>
        <p:nvSpPr>
          <p:cNvPr id="9227" name="AutoShape 11"/>
          <p:cNvSpPr>
            <a:spLocks noChangeArrowheads="1"/>
          </p:cNvSpPr>
          <p:nvPr/>
        </p:nvSpPr>
        <p:spPr bwMode="auto">
          <a:xfrm>
            <a:off x="1043410" y="2420888"/>
            <a:ext cx="576262" cy="360362"/>
          </a:xfrm>
          <a:prstGeom prst="rightArrow">
            <a:avLst>
              <a:gd name="adj1" fmla="val 50000"/>
              <a:gd name="adj2" fmla="val 39978"/>
            </a:avLst>
          </a:prstGeom>
          <a:solidFill>
            <a:srgbClr val="0000FF"/>
          </a:solidFill>
          <a:ln>
            <a:noFill/>
          </a:ln>
          <a:effectLst/>
          <a:extLst/>
        </p:spPr>
        <p:txBody>
          <a:bodyPr wrap="none" anchor="ctr"/>
          <a:lstStyle/>
          <a:p>
            <a:endParaRPr lang="fr-FR"/>
          </a:p>
        </p:txBody>
      </p:sp>
      <p:sp>
        <p:nvSpPr>
          <p:cNvPr id="4" name="TextBox 3"/>
          <p:cNvSpPr txBox="1"/>
          <p:nvPr/>
        </p:nvSpPr>
        <p:spPr>
          <a:xfrm>
            <a:off x="-415916" y="1124744"/>
            <a:ext cx="1459524" cy="523220"/>
          </a:xfrm>
          <a:prstGeom prst="rect">
            <a:avLst/>
          </a:prstGeom>
          <a:noFill/>
        </p:spPr>
        <p:txBody>
          <a:bodyPr wrap="square" rtlCol="0">
            <a:spAutoFit/>
          </a:bodyPr>
          <a:lstStyle/>
          <a:p>
            <a:pPr algn="r"/>
            <a:r>
              <a:rPr lang="fr-FR" altLang="fr-FR" sz="1400" dirty="0">
                <a:solidFill>
                  <a:srgbClr val="00664D"/>
                </a:solidFill>
                <a:latin typeface="Arial" panose="020B0604020202020204" pitchFamily="34" charset="0"/>
              </a:rPr>
              <a:t>Flux net </a:t>
            </a:r>
            <a:endParaRPr lang="fr-FR" altLang="fr-FR" sz="1400" dirty="0" smtClean="0">
              <a:solidFill>
                <a:srgbClr val="00664D"/>
              </a:solidFill>
              <a:latin typeface="Arial" panose="020B0604020202020204" pitchFamily="34" charset="0"/>
            </a:endParaRPr>
          </a:p>
          <a:p>
            <a:pPr algn="r"/>
            <a:r>
              <a:rPr lang="fr-FR" altLang="fr-FR" sz="1400" dirty="0" err="1">
                <a:solidFill>
                  <a:srgbClr val="00664D"/>
                </a:solidFill>
                <a:latin typeface="Arial" panose="020B0604020202020204" pitchFamily="34" charset="0"/>
              </a:rPr>
              <a:t>a</a:t>
            </a:r>
            <a:r>
              <a:rPr lang="fr-FR" altLang="fr-FR" sz="1400" dirty="0" err="1" smtClean="0">
                <a:solidFill>
                  <a:srgbClr val="00664D"/>
                </a:solidFill>
                <a:latin typeface="Arial" panose="020B0604020202020204" pitchFamily="34" charset="0"/>
              </a:rPr>
              <a:t>tmos</a:t>
            </a:r>
            <a:r>
              <a:rPr lang="fr-FR" altLang="fr-FR" sz="1400" dirty="0" smtClean="0">
                <a:solidFill>
                  <a:srgbClr val="00664D"/>
                </a:solidFill>
                <a:latin typeface="Arial" panose="020B0604020202020204" pitchFamily="34" charset="0"/>
              </a:rPr>
              <a:t>.</a:t>
            </a:r>
            <a:endParaRPr lang="fr-FR" altLang="fr-FR" sz="1400" dirty="0">
              <a:solidFill>
                <a:srgbClr val="00664D"/>
              </a:solidFill>
              <a:latin typeface="Arial" panose="020B0604020202020204" pitchFamily="34" charset="0"/>
            </a:endParaRPr>
          </a:p>
        </p:txBody>
      </p:sp>
      <p:cxnSp>
        <p:nvCxnSpPr>
          <p:cNvPr id="6" name="Straight Arrow Connector 5"/>
          <p:cNvCxnSpPr/>
          <p:nvPr/>
        </p:nvCxnSpPr>
        <p:spPr bwMode="auto">
          <a:xfrm flipV="1">
            <a:off x="3131840" y="1484784"/>
            <a:ext cx="0" cy="720080"/>
          </a:xfrm>
          <a:prstGeom prst="straightConnector1">
            <a:avLst/>
          </a:prstGeom>
          <a:solidFill>
            <a:srgbClr val="00B8FF"/>
          </a:solidFill>
          <a:ln w="19050" cap="flat" cmpd="sng" algn="ctr">
            <a:solidFill>
              <a:schemeClr val="accent1">
                <a:lumMod val="50000"/>
              </a:schemeClr>
            </a:solidFill>
            <a:prstDash val="sysDash"/>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Straight Arrow Connector 28"/>
          <p:cNvCxnSpPr/>
          <p:nvPr/>
        </p:nvCxnSpPr>
        <p:spPr bwMode="auto">
          <a:xfrm flipH="1">
            <a:off x="3275856" y="1484784"/>
            <a:ext cx="8384" cy="720080"/>
          </a:xfrm>
          <a:prstGeom prst="straightConnector1">
            <a:avLst/>
          </a:prstGeom>
          <a:solidFill>
            <a:srgbClr val="00B8FF"/>
          </a:solidFill>
          <a:ln w="19050" cap="flat" cmpd="sng" algn="ctr">
            <a:solidFill>
              <a:srgbClr val="00664D"/>
            </a:solidFill>
            <a:prstDash val="sysDash"/>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TextBox 8"/>
          <p:cNvSpPr txBox="1"/>
          <p:nvPr/>
        </p:nvSpPr>
        <p:spPr>
          <a:xfrm>
            <a:off x="2195736" y="1078548"/>
            <a:ext cx="2450173" cy="307777"/>
          </a:xfrm>
          <a:prstGeom prst="rect">
            <a:avLst/>
          </a:prstGeom>
          <a:noFill/>
        </p:spPr>
        <p:txBody>
          <a:bodyPr wrap="none" rtlCol="0">
            <a:spAutoFit/>
          </a:bodyPr>
          <a:lstStyle/>
          <a:p>
            <a:r>
              <a:rPr lang="en-US" sz="1400" dirty="0" err="1" smtClean="0">
                <a:solidFill>
                  <a:schemeClr val="accent1">
                    <a:lumMod val="50000"/>
                  </a:schemeClr>
                </a:solidFill>
                <a:latin typeface="Arial"/>
                <a:cs typeface="Arial"/>
              </a:rPr>
              <a:t>Radiative</a:t>
            </a:r>
            <a:r>
              <a:rPr lang="en-US" sz="1400" dirty="0" smtClean="0">
                <a:solidFill>
                  <a:schemeClr val="accent1">
                    <a:lumMod val="50000"/>
                  </a:schemeClr>
                </a:solidFill>
                <a:latin typeface="Arial"/>
                <a:cs typeface="Arial"/>
              </a:rPr>
              <a:t> and </a:t>
            </a:r>
            <a:r>
              <a:rPr lang="en-US" sz="1400" dirty="0" err="1" smtClean="0">
                <a:solidFill>
                  <a:schemeClr val="accent1">
                    <a:lumMod val="50000"/>
                  </a:schemeClr>
                </a:solidFill>
                <a:latin typeface="Arial"/>
                <a:cs typeface="Arial"/>
              </a:rPr>
              <a:t>turbulet</a:t>
            </a:r>
            <a:r>
              <a:rPr lang="en-US" sz="1400" dirty="0" smtClean="0">
                <a:solidFill>
                  <a:schemeClr val="accent1">
                    <a:lumMod val="50000"/>
                  </a:schemeClr>
                </a:solidFill>
                <a:latin typeface="Arial"/>
                <a:cs typeface="Arial"/>
              </a:rPr>
              <a:t> fluxes</a:t>
            </a:r>
            <a:endParaRPr lang="en-US" sz="1400" dirty="0">
              <a:solidFill>
                <a:schemeClr val="accent1">
                  <a:lumMod val="50000"/>
                </a:schemeClr>
              </a:solidFill>
              <a:latin typeface="Arial"/>
              <a:cs typeface="Arial"/>
            </a:endParaRPr>
          </a:p>
        </p:txBody>
      </p:sp>
      <p:sp>
        <p:nvSpPr>
          <p:cNvPr id="10" name="TextBox 9"/>
          <p:cNvSpPr txBox="1"/>
          <p:nvPr/>
        </p:nvSpPr>
        <p:spPr>
          <a:xfrm>
            <a:off x="4716016" y="2247255"/>
            <a:ext cx="936104" cy="461665"/>
          </a:xfrm>
          <a:prstGeom prst="rect">
            <a:avLst/>
          </a:prstGeom>
          <a:noFill/>
        </p:spPr>
        <p:txBody>
          <a:bodyPr wrap="square" rtlCol="0">
            <a:spAutoFit/>
          </a:bodyPr>
          <a:lstStyle/>
          <a:p>
            <a:pPr algn="l"/>
            <a:r>
              <a:rPr lang="fr-FR" altLang="fr-FR" sz="1200" dirty="0">
                <a:solidFill>
                  <a:srgbClr val="0000FF"/>
                </a:solidFill>
                <a:latin typeface="Arial" panose="020B0604020202020204" pitchFamily="34" charset="0"/>
              </a:rPr>
              <a:t>Flux </a:t>
            </a:r>
            <a:r>
              <a:rPr lang="fr-FR" altLang="fr-FR" sz="1200" dirty="0" err="1" smtClean="0">
                <a:solidFill>
                  <a:srgbClr val="0000FF"/>
                </a:solidFill>
                <a:latin typeface="Arial" panose="020B0604020202020204" pitchFamily="34" charset="0"/>
              </a:rPr>
              <a:t>from</a:t>
            </a:r>
            <a:r>
              <a:rPr lang="fr-FR" altLang="fr-FR" sz="1200" dirty="0" smtClean="0">
                <a:solidFill>
                  <a:srgbClr val="0000FF"/>
                </a:solidFill>
                <a:latin typeface="Arial" panose="020B0604020202020204" pitchFamily="34" charset="0"/>
              </a:rPr>
              <a:t> river </a:t>
            </a:r>
            <a:r>
              <a:rPr lang="fr-FR" altLang="fr-FR" sz="1200" dirty="0" err="1" smtClean="0">
                <a:solidFill>
                  <a:srgbClr val="0000FF"/>
                </a:solidFill>
                <a:latin typeface="Arial" panose="020B0604020202020204" pitchFamily="34" charset="0"/>
              </a:rPr>
              <a:t>runoff</a:t>
            </a:r>
            <a:endParaRPr lang="fr-FR" altLang="fr-FR" sz="1200" dirty="0">
              <a:solidFill>
                <a:srgbClr val="0000FF"/>
              </a:solidFill>
              <a:latin typeface="Arial" panose="020B0604020202020204" pitchFamily="34" charset="0"/>
            </a:endParaRPr>
          </a:p>
        </p:txBody>
      </p:sp>
      <p:sp>
        <p:nvSpPr>
          <p:cNvPr id="9224" name="AutoShape 8"/>
          <p:cNvSpPr>
            <a:spLocks noChangeArrowheads="1"/>
          </p:cNvSpPr>
          <p:nvPr/>
        </p:nvSpPr>
        <p:spPr bwMode="auto">
          <a:xfrm>
            <a:off x="5220072" y="2636912"/>
            <a:ext cx="360362" cy="179387"/>
          </a:xfrm>
          <a:prstGeom prst="leftArrow">
            <a:avLst>
              <a:gd name="adj1" fmla="val 50000"/>
              <a:gd name="adj2" fmla="val 50221"/>
            </a:avLst>
          </a:prstGeom>
          <a:solidFill>
            <a:srgbClr val="0000FF"/>
          </a:solidFill>
          <a:ln>
            <a:noFill/>
          </a:ln>
          <a:effectLst/>
          <a:extLst/>
        </p:spPr>
        <p:txBody>
          <a:bodyPr wrap="none" anchor="ctr"/>
          <a:lstStyle/>
          <a:p>
            <a:endParaRPr lang="fr-FR"/>
          </a:p>
        </p:txBody>
      </p:sp>
      <p:sp>
        <p:nvSpPr>
          <p:cNvPr id="57" name="Text Box 12"/>
          <p:cNvSpPr txBox="1">
            <a:spLocks noChangeArrowheads="1"/>
          </p:cNvSpPr>
          <p:nvPr/>
        </p:nvSpPr>
        <p:spPr bwMode="auto">
          <a:xfrm>
            <a:off x="2627784" y="2859534"/>
            <a:ext cx="1543050" cy="425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Times New Roman" panose="02020603050405020304" pitchFamily="18" charset="0"/>
                <a:ea typeface="DejaVu Sans"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Times New Roman" panose="02020603050405020304" pitchFamily="18" charset="0"/>
                <a:ea typeface="DejaVu Sans"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Times New Roman" panose="02020603050405020304" pitchFamily="18" charset="0"/>
                <a:ea typeface="DejaVu Sans"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Times New Roman" panose="02020603050405020304" pitchFamily="18" charset="0"/>
                <a:ea typeface="DejaVu Sans"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Times New Roman" panose="02020603050405020304" pitchFamily="18" charset="0"/>
                <a:ea typeface="DejaVu Sans" charset="0"/>
                <a:cs typeface="DejaVu Sans" charset="0"/>
              </a:defRPr>
            </a:lvl5pPr>
            <a:lvl6pPr marL="2514600" indent="-228600" algn="ctr"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Times New Roman" panose="02020603050405020304" pitchFamily="18" charset="0"/>
                <a:ea typeface="DejaVu Sans" charset="0"/>
                <a:cs typeface="DejaVu Sans" charset="0"/>
              </a:defRPr>
            </a:lvl6pPr>
            <a:lvl7pPr marL="2971800" indent="-228600" algn="ctr"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Times New Roman" panose="02020603050405020304" pitchFamily="18" charset="0"/>
                <a:ea typeface="DejaVu Sans" charset="0"/>
                <a:cs typeface="DejaVu Sans" charset="0"/>
              </a:defRPr>
            </a:lvl7pPr>
            <a:lvl8pPr marL="3429000" indent="-228600" algn="ctr"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Times New Roman" panose="02020603050405020304" pitchFamily="18" charset="0"/>
                <a:ea typeface="DejaVu Sans" charset="0"/>
                <a:cs typeface="DejaVu Sans" charset="0"/>
              </a:defRPr>
            </a:lvl8pPr>
            <a:lvl9pPr marL="3886200" indent="-228600" algn="ctr"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Times New Roman" panose="02020603050405020304" pitchFamily="18" charset="0"/>
                <a:ea typeface="DejaVu Sans" charset="0"/>
                <a:cs typeface="DejaVu Sans" charset="0"/>
              </a:defRPr>
            </a:lvl9pPr>
          </a:lstStyle>
          <a:p>
            <a:r>
              <a:rPr lang="fr-FR" altLang="fr-FR" sz="2200" b="1" dirty="0">
                <a:solidFill>
                  <a:srgbClr val="EEEEEE"/>
                </a:solidFill>
                <a:latin typeface="Arial" panose="020B0604020202020204" pitchFamily="34" charset="0"/>
              </a:rPr>
              <a:t>OHC, OFC</a:t>
            </a:r>
          </a:p>
        </p:txBody>
      </p:sp>
      <p:sp>
        <p:nvSpPr>
          <p:cNvPr id="37" name="ZoneTexte 1"/>
          <p:cNvSpPr txBox="1"/>
          <p:nvPr/>
        </p:nvSpPr>
        <p:spPr>
          <a:xfrm>
            <a:off x="6228184" y="958763"/>
            <a:ext cx="3024336" cy="830997"/>
          </a:xfrm>
          <a:prstGeom prst="rect">
            <a:avLst/>
          </a:prstGeom>
          <a:noFill/>
        </p:spPr>
        <p:txBody>
          <a:bodyPr wrap="square" rtlCol="0">
            <a:spAutoFit/>
          </a:bodyPr>
          <a:lstStyle/>
          <a:p>
            <a:pPr algn="l"/>
            <a:r>
              <a:rPr lang="fr-FR" altLang="fr-FR" sz="1600" dirty="0" smtClean="0">
                <a:solidFill>
                  <a:srgbClr val="0000FF"/>
                </a:solidFill>
                <a:latin typeface="Arial" panose="020B0604020202020204" pitchFamily="34" charset="0"/>
              </a:rPr>
              <a:t>    </a:t>
            </a:r>
            <a:r>
              <a:rPr lang="fr-FR" altLang="fr-FR" sz="1600" dirty="0" err="1" smtClean="0">
                <a:solidFill>
                  <a:srgbClr val="0000FF"/>
                </a:solidFill>
                <a:latin typeface="Arial" panose="020B0604020202020204" pitchFamily="34" charset="0"/>
              </a:rPr>
              <a:t>Lateral</a:t>
            </a:r>
            <a:r>
              <a:rPr lang="fr-FR" altLang="fr-FR" sz="1600" dirty="0" smtClean="0">
                <a:solidFill>
                  <a:srgbClr val="0000FF"/>
                </a:solidFill>
                <a:latin typeface="Arial" panose="020B0604020202020204" pitchFamily="34" charset="0"/>
              </a:rPr>
              <a:t> flux</a:t>
            </a:r>
          </a:p>
          <a:p>
            <a:pPr algn="l"/>
            <a:r>
              <a:rPr lang="fr-FR" altLang="fr-FR" sz="1600" dirty="0" smtClean="0">
                <a:solidFill>
                  <a:srgbClr val="000066"/>
                </a:solidFill>
                <a:latin typeface="Arial" panose="020B0604020202020204" pitchFamily="34" charset="0"/>
              </a:rPr>
              <a:t>– </a:t>
            </a:r>
            <a:r>
              <a:rPr lang="fr-FR" altLang="fr-FR" sz="1600" dirty="0">
                <a:solidFill>
                  <a:srgbClr val="FF0000"/>
                </a:solidFill>
                <a:latin typeface="Arial" panose="020B0604020202020204" pitchFamily="34" charset="0"/>
              </a:rPr>
              <a:t>d(OHC ou OFC)/</a:t>
            </a:r>
            <a:r>
              <a:rPr lang="fr-FR" altLang="fr-FR" sz="1600" dirty="0" err="1">
                <a:solidFill>
                  <a:srgbClr val="FF0000"/>
                </a:solidFill>
                <a:latin typeface="Arial" panose="020B0604020202020204" pitchFamily="34" charset="0"/>
              </a:rPr>
              <a:t>dt</a:t>
            </a:r>
            <a:endParaRPr lang="fr-FR" altLang="fr-FR" sz="1600" dirty="0">
              <a:solidFill>
                <a:srgbClr val="FF0000"/>
              </a:solidFill>
              <a:latin typeface="Arial" panose="020B0604020202020204" pitchFamily="34" charset="0"/>
            </a:endParaRPr>
          </a:p>
          <a:p>
            <a:pPr algn="l"/>
            <a:r>
              <a:rPr lang="fr-FR" altLang="fr-FR" sz="1600" dirty="0" smtClean="0">
                <a:solidFill>
                  <a:schemeClr val="accent6">
                    <a:lumMod val="50000"/>
                  </a:schemeClr>
                </a:solidFill>
                <a:latin typeface="Arial" panose="020B0604020202020204" pitchFamily="34" charset="0"/>
              </a:rPr>
              <a:t>   Bilan</a:t>
            </a:r>
            <a:endParaRPr lang="fr-FR" altLang="fr-FR" sz="1600" dirty="0">
              <a:solidFill>
                <a:schemeClr val="accent6">
                  <a:lumMod val="50000"/>
                </a:schemeClr>
              </a:solidFill>
              <a:latin typeface="Arial" panose="020B0604020202020204" pitchFamily="34" charset="0"/>
            </a:endParaRPr>
          </a:p>
        </p:txBody>
      </p:sp>
      <p:cxnSp>
        <p:nvCxnSpPr>
          <p:cNvPr id="53" name="Straight Connector 52"/>
          <p:cNvCxnSpPr/>
          <p:nvPr/>
        </p:nvCxnSpPr>
        <p:spPr bwMode="auto">
          <a:xfrm>
            <a:off x="6228184" y="1528528"/>
            <a:ext cx="2448272" cy="0"/>
          </a:xfrm>
          <a:prstGeom prst="line">
            <a:avLst/>
          </a:prstGeom>
          <a:solidFill>
            <a:srgbClr val="00B8FF"/>
          </a:solidFill>
          <a:ln w="9525" cap="flat" cmpd="sng" algn="ctr">
            <a:solidFill>
              <a:schemeClr val="accent6">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8" name="Object 7"/>
          <p:cNvGraphicFramePr>
            <a:graphicFrameLocks noChangeAspect="1"/>
          </p:cNvGraphicFramePr>
          <p:nvPr>
            <p:extLst>
              <p:ext uri="{D42A27DB-BD31-4B8C-83A1-F6EECF244321}">
                <p14:modId xmlns:p14="http://schemas.microsoft.com/office/powerpoint/2010/main" val="769711539"/>
              </p:ext>
            </p:extLst>
          </p:nvPr>
        </p:nvGraphicFramePr>
        <p:xfrm>
          <a:off x="6300192" y="2107441"/>
          <a:ext cx="1800200" cy="529471"/>
        </p:xfrm>
        <a:graphic>
          <a:graphicData uri="http://schemas.openxmlformats.org/presentationml/2006/ole">
            <mc:AlternateContent xmlns:mc="http://schemas.openxmlformats.org/markup-compatibility/2006">
              <mc:Choice xmlns:v="urn:schemas-microsoft-com:vml" Requires="v">
                <p:oleObj spid="_x0000_s1093" name="Equation" r:id="rId5" imgW="1295400" imgH="381000" progId="Equation.3">
                  <p:embed/>
                </p:oleObj>
              </mc:Choice>
              <mc:Fallback>
                <p:oleObj name="Equation" r:id="rId5" imgW="1295400" imgH="381000" progId="Equation.3">
                  <p:embed/>
                  <p:pic>
                    <p:nvPicPr>
                      <p:cNvPr id="0" name=""/>
                      <p:cNvPicPr/>
                      <p:nvPr/>
                    </p:nvPicPr>
                    <p:blipFill>
                      <a:blip r:embed="rId6"/>
                      <a:stretch>
                        <a:fillRect/>
                      </a:stretch>
                    </p:blipFill>
                    <p:spPr>
                      <a:xfrm>
                        <a:off x="6300192" y="2107441"/>
                        <a:ext cx="1800200" cy="529471"/>
                      </a:xfrm>
                      <a:prstGeom prst="rect">
                        <a:avLst/>
                      </a:prstGeom>
                      <a:noFill/>
                      <a:ln>
                        <a:solidFill>
                          <a:srgbClr val="FF0000"/>
                        </a:solidFill>
                      </a:ln>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3206644427"/>
              </p:ext>
            </p:extLst>
          </p:nvPr>
        </p:nvGraphicFramePr>
        <p:xfrm>
          <a:off x="6300191" y="3645024"/>
          <a:ext cx="2490083" cy="576064"/>
        </p:xfrm>
        <a:graphic>
          <a:graphicData uri="http://schemas.openxmlformats.org/presentationml/2006/ole">
            <mc:AlternateContent xmlns:mc="http://schemas.openxmlformats.org/markup-compatibility/2006">
              <mc:Choice xmlns:v="urn:schemas-microsoft-com:vml" Requires="v">
                <p:oleObj spid="_x0000_s1094" name="Equation" r:id="rId7" imgW="1701800" imgH="393700" progId="Equation.3">
                  <p:embed/>
                </p:oleObj>
              </mc:Choice>
              <mc:Fallback>
                <p:oleObj name="Equation" r:id="rId7" imgW="1701800" imgH="393700" progId="Equation.3">
                  <p:embed/>
                  <p:pic>
                    <p:nvPicPr>
                      <p:cNvPr id="0" name=""/>
                      <p:cNvPicPr/>
                      <p:nvPr/>
                    </p:nvPicPr>
                    <p:blipFill>
                      <a:blip r:embed="rId8"/>
                      <a:stretch>
                        <a:fillRect/>
                      </a:stretch>
                    </p:blipFill>
                    <p:spPr>
                      <a:xfrm>
                        <a:off x="6300191" y="3645024"/>
                        <a:ext cx="2490083" cy="576064"/>
                      </a:xfrm>
                      <a:prstGeom prst="rect">
                        <a:avLst/>
                      </a:prstGeom>
                      <a:ln>
                        <a:solidFill>
                          <a:schemeClr val="accent6">
                            <a:lumMod val="50000"/>
                          </a:schemeClr>
                        </a:solidFill>
                      </a:ln>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4104238575"/>
              </p:ext>
            </p:extLst>
          </p:nvPr>
        </p:nvGraphicFramePr>
        <p:xfrm>
          <a:off x="6300192" y="4437112"/>
          <a:ext cx="2520280" cy="600990"/>
        </p:xfrm>
        <a:graphic>
          <a:graphicData uri="http://schemas.openxmlformats.org/presentationml/2006/ole">
            <mc:AlternateContent xmlns:mc="http://schemas.openxmlformats.org/markup-compatibility/2006">
              <mc:Choice xmlns:v="urn:schemas-microsoft-com:vml" Requires="v">
                <p:oleObj spid="_x0000_s1095" name="Equation" r:id="rId9" imgW="1651000" imgH="393700" progId="Equation.3">
                  <p:embed/>
                </p:oleObj>
              </mc:Choice>
              <mc:Fallback>
                <p:oleObj name="Equation" r:id="rId9" imgW="1651000" imgH="393700" progId="Equation.3">
                  <p:embed/>
                  <p:pic>
                    <p:nvPicPr>
                      <p:cNvPr id="0" name=""/>
                      <p:cNvPicPr/>
                      <p:nvPr/>
                    </p:nvPicPr>
                    <p:blipFill>
                      <a:blip r:embed="rId10"/>
                      <a:stretch>
                        <a:fillRect/>
                      </a:stretch>
                    </p:blipFill>
                    <p:spPr>
                      <a:xfrm>
                        <a:off x="6300192" y="4437112"/>
                        <a:ext cx="2520280" cy="600990"/>
                      </a:xfrm>
                      <a:prstGeom prst="rect">
                        <a:avLst/>
                      </a:prstGeom>
                      <a:ln>
                        <a:solidFill>
                          <a:schemeClr val="accent6">
                            <a:lumMod val="50000"/>
                          </a:schemeClr>
                        </a:solidFill>
                      </a:ln>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792638931"/>
              </p:ext>
            </p:extLst>
          </p:nvPr>
        </p:nvGraphicFramePr>
        <p:xfrm>
          <a:off x="6300191" y="2852936"/>
          <a:ext cx="2624291" cy="576064"/>
        </p:xfrm>
        <a:graphic>
          <a:graphicData uri="http://schemas.openxmlformats.org/presentationml/2006/ole">
            <mc:AlternateContent xmlns:mc="http://schemas.openxmlformats.org/markup-compatibility/2006">
              <mc:Choice xmlns:v="urn:schemas-microsoft-com:vml" Requires="v">
                <p:oleObj spid="_x0000_s1096" name="Equation" r:id="rId11" imgW="2082800" imgH="457200" progId="Equation.3">
                  <p:embed/>
                </p:oleObj>
              </mc:Choice>
              <mc:Fallback>
                <p:oleObj name="Equation" r:id="rId11" imgW="2082800" imgH="457200" progId="Equation.3">
                  <p:embed/>
                  <p:pic>
                    <p:nvPicPr>
                      <p:cNvPr id="0" name=""/>
                      <p:cNvPicPr/>
                      <p:nvPr/>
                    </p:nvPicPr>
                    <p:blipFill>
                      <a:blip r:embed="rId12"/>
                      <a:stretch>
                        <a:fillRect/>
                      </a:stretch>
                    </p:blipFill>
                    <p:spPr>
                      <a:xfrm>
                        <a:off x="6300191" y="2852936"/>
                        <a:ext cx="2624291" cy="576064"/>
                      </a:xfrm>
                      <a:prstGeom prst="rect">
                        <a:avLst/>
                      </a:prstGeom>
                      <a:ln>
                        <a:solidFill>
                          <a:srgbClr val="FF0000"/>
                        </a:solidFill>
                      </a:ln>
                    </p:spPr>
                  </p:pic>
                </p:oleObj>
              </mc:Fallback>
            </mc:AlternateContent>
          </a:graphicData>
        </a:graphic>
      </p:graphicFrame>
      <p:sp>
        <p:nvSpPr>
          <p:cNvPr id="52" name="Rectangle 51"/>
          <p:cNvSpPr/>
          <p:nvPr/>
        </p:nvSpPr>
        <p:spPr>
          <a:xfrm>
            <a:off x="0" y="1"/>
            <a:ext cx="9144000" cy="672658"/>
          </a:xfrm>
          <a:prstGeom prst="rect">
            <a:avLst/>
          </a:prstGeom>
          <a:solidFill>
            <a:schemeClr val="accent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4" name="TextBox 53"/>
          <p:cNvSpPr txBox="1"/>
          <p:nvPr/>
        </p:nvSpPr>
        <p:spPr>
          <a:xfrm>
            <a:off x="144463" y="151662"/>
            <a:ext cx="2480254" cy="369332"/>
          </a:xfrm>
          <a:prstGeom prst="rect">
            <a:avLst/>
          </a:prstGeom>
          <a:noFill/>
        </p:spPr>
        <p:txBody>
          <a:bodyPr wrap="none" rtlCol="0">
            <a:spAutoFit/>
          </a:bodyPr>
          <a:lstStyle/>
          <a:p>
            <a:r>
              <a:rPr lang="en-US" b="1" dirty="0" smtClean="0">
                <a:solidFill>
                  <a:schemeClr val="accent3">
                    <a:lumMod val="20000"/>
                    <a:lumOff val="80000"/>
                  </a:schemeClr>
                </a:solidFill>
                <a:latin typeface="Arial"/>
                <a:cs typeface="Arial"/>
              </a:rPr>
              <a:t>CONCEPT </a:t>
            </a:r>
            <a:r>
              <a:rPr lang="en-US" b="1" dirty="0" smtClean="0">
                <a:solidFill>
                  <a:schemeClr val="accent3">
                    <a:lumMod val="20000"/>
                    <a:lumOff val="80000"/>
                  </a:schemeClr>
                </a:solidFill>
                <a:latin typeface="Arial"/>
                <a:cs typeface="Arial"/>
              </a:rPr>
              <a:t>of CAGES</a:t>
            </a:r>
            <a:endParaRPr lang="en-US" b="1" dirty="0">
              <a:solidFill>
                <a:schemeClr val="accent3">
                  <a:lumMod val="20000"/>
                  <a:lumOff val="80000"/>
                </a:schemeClr>
              </a:solidFill>
              <a:latin typeface="Arial"/>
              <a:cs typeface="Arial"/>
            </a:endParaRPr>
          </a:p>
        </p:txBody>
      </p:sp>
      <p:sp>
        <p:nvSpPr>
          <p:cNvPr id="5" name="TextBox 4"/>
          <p:cNvSpPr txBox="1"/>
          <p:nvPr/>
        </p:nvSpPr>
        <p:spPr>
          <a:xfrm>
            <a:off x="-32272" y="5301208"/>
            <a:ext cx="7996337" cy="1477328"/>
          </a:xfrm>
          <a:prstGeom prst="rect">
            <a:avLst/>
          </a:prstGeom>
          <a:noFill/>
        </p:spPr>
        <p:txBody>
          <a:bodyPr wrap="none" rtlCol="0">
            <a:spAutoFit/>
          </a:bodyPr>
          <a:lstStyle/>
          <a:p>
            <a:r>
              <a:rPr lang="en-US" b="1" u="sng" dirty="0">
                <a:solidFill>
                  <a:srgbClr val="376092"/>
                </a:solidFill>
                <a:latin typeface="Arial"/>
                <a:cs typeface="Arial"/>
              </a:rPr>
              <a:t>E</a:t>
            </a:r>
            <a:r>
              <a:rPr lang="en-US" b="1" u="sng" dirty="0" smtClean="0">
                <a:solidFill>
                  <a:srgbClr val="376092"/>
                </a:solidFill>
                <a:latin typeface="Arial"/>
                <a:cs typeface="Arial"/>
              </a:rPr>
              <a:t>stimates </a:t>
            </a:r>
            <a:r>
              <a:rPr lang="en-US" b="1" u="sng" dirty="0">
                <a:solidFill>
                  <a:srgbClr val="376092"/>
                </a:solidFill>
                <a:latin typeface="Arial"/>
                <a:cs typeface="Arial"/>
              </a:rPr>
              <a:t>of physical budget </a:t>
            </a:r>
            <a:r>
              <a:rPr lang="en-US" b="1" u="sng" dirty="0" smtClean="0">
                <a:solidFill>
                  <a:srgbClr val="376092"/>
                </a:solidFill>
                <a:latin typeface="Arial"/>
                <a:cs typeface="Arial"/>
              </a:rPr>
              <a:t>components to </a:t>
            </a:r>
            <a:r>
              <a:rPr lang="en-US" b="1" u="sng" dirty="0">
                <a:solidFill>
                  <a:srgbClr val="376092"/>
                </a:solidFill>
                <a:latin typeface="Arial"/>
                <a:cs typeface="Arial"/>
              </a:rPr>
              <a:t>implement the </a:t>
            </a:r>
            <a:r>
              <a:rPr lang="en-US" b="1" u="sng" dirty="0" smtClean="0">
                <a:solidFill>
                  <a:srgbClr val="376092"/>
                </a:solidFill>
                <a:latin typeface="Arial"/>
                <a:cs typeface="Arial"/>
              </a:rPr>
              <a:t>approach:</a:t>
            </a:r>
            <a:endParaRPr lang="en-US" b="1" u="sng" dirty="0">
              <a:solidFill>
                <a:srgbClr val="376092"/>
              </a:solidFill>
              <a:latin typeface="Arial"/>
              <a:cs typeface="Arial"/>
            </a:endParaRPr>
          </a:p>
          <a:p>
            <a:r>
              <a:rPr lang="en-US" b="1" dirty="0" smtClean="0">
                <a:solidFill>
                  <a:srgbClr val="376092"/>
                </a:solidFill>
                <a:latin typeface="Arial"/>
                <a:cs typeface="Arial"/>
              </a:rPr>
              <a:t>1</a:t>
            </a:r>
            <a:r>
              <a:rPr lang="en-US" b="1" dirty="0">
                <a:solidFill>
                  <a:srgbClr val="376092"/>
                </a:solidFill>
                <a:latin typeface="Arial"/>
                <a:cs typeface="Arial"/>
              </a:rPr>
              <a:t>. a reference estimates of box mean temporal changes for OHC</a:t>
            </a:r>
          </a:p>
          <a:p>
            <a:r>
              <a:rPr lang="en-US" b="1" dirty="0">
                <a:solidFill>
                  <a:srgbClr val="376092"/>
                </a:solidFill>
                <a:latin typeface="Arial"/>
                <a:cs typeface="Arial"/>
              </a:rPr>
              <a:t>2. one reference of box mean </a:t>
            </a:r>
            <a:r>
              <a:rPr lang="en-US" b="1" dirty="0" err="1">
                <a:solidFill>
                  <a:srgbClr val="376092"/>
                </a:solidFill>
                <a:latin typeface="Arial"/>
                <a:cs typeface="Arial"/>
              </a:rPr>
              <a:t>radiative</a:t>
            </a:r>
            <a:r>
              <a:rPr lang="en-US" b="1" dirty="0">
                <a:solidFill>
                  <a:srgbClr val="376092"/>
                </a:solidFill>
                <a:latin typeface="Arial"/>
                <a:cs typeface="Arial"/>
              </a:rPr>
              <a:t> flux estimate</a:t>
            </a:r>
          </a:p>
          <a:p>
            <a:r>
              <a:rPr lang="en-US" b="1" dirty="0">
                <a:solidFill>
                  <a:srgbClr val="376092"/>
                </a:solidFill>
                <a:latin typeface="Arial"/>
                <a:cs typeface="Arial"/>
              </a:rPr>
              <a:t>3. one reference estimate of lateral HF at the boundaries of each box</a:t>
            </a:r>
          </a:p>
          <a:p>
            <a:r>
              <a:rPr lang="en-US" b="1" dirty="0">
                <a:solidFill>
                  <a:srgbClr val="376092"/>
                </a:solidFill>
                <a:latin typeface="Arial"/>
                <a:cs typeface="Arial"/>
              </a:rPr>
              <a:t>4. a set of box mean turbulent fluxes from the “OHF reference data set”</a:t>
            </a:r>
          </a:p>
        </p:txBody>
      </p:sp>
    </p:spTree>
    <p:extLst>
      <p:ext uri="{BB962C8B-B14F-4D97-AF65-F5344CB8AC3E}">
        <p14:creationId xmlns:p14="http://schemas.microsoft.com/office/powerpoint/2010/main" val="2118752999"/>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bwMode="auto">
          <a:xfrm>
            <a:off x="107504" y="802154"/>
            <a:ext cx="6048672" cy="4499054"/>
          </a:xfrm>
          <a:prstGeom prst="rect">
            <a:avLst/>
          </a:prstGeom>
          <a:solidFill>
            <a:srgbClr val="DEEDFF">
              <a:alpha val="47000"/>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pPr>
            <a:endParaRPr kumimoji="0" lang="en-US" sz="1800" b="0" i="0" u="none" strike="noStrike" cap="none" normalizeH="0" baseline="0" dirty="0" smtClean="0">
              <a:ln>
                <a:noFill/>
              </a:ln>
              <a:solidFill>
                <a:schemeClr val="bg1"/>
              </a:solidFill>
              <a:effectLst/>
              <a:latin typeface="Times New Roman" panose="02020603050405020304" pitchFamily="18" charset="0"/>
            </a:endParaRPr>
          </a:p>
        </p:txBody>
      </p:sp>
      <p:sp>
        <p:nvSpPr>
          <p:cNvPr id="36" name="Rectangle 35"/>
          <p:cNvSpPr/>
          <p:nvPr/>
        </p:nvSpPr>
        <p:spPr bwMode="auto">
          <a:xfrm>
            <a:off x="6192688" y="802154"/>
            <a:ext cx="2915816" cy="4499053"/>
          </a:xfrm>
          <a:prstGeom prst="rect">
            <a:avLst/>
          </a:prstGeom>
          <a:solidFill>
            <a:srgbClr val="800000">
              <a:alpha val="11000"/>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pPr>
            <a:endParaRPr kumimoji="0" lang="en-US" sz="1800" b="0" i="0" u="none" strike="noStrike" cap="none" normalizeH="0" baseline="0" dirty="0" smtClean="0">
              <a:ln>
                <a:noFill/>
              </a:ln>
              <a:solidFill>
                <a:schemeClr val="bg1"/>
              </a:solidFill>
              <a:effectLst/>
              <a:latin typeface="Times New Roman" panose="02020603050405020304" pitchFamily="18" charset="0"/>
            </a:endParaRPr>
          </a:p>
        </p:txBody>
      </p:sp>
      <p:sp>
        <p:nvSpPr>
          <p:cNvPr id="9221" name="AutoShape 5"/>
          <p:cNvSpPr>
            <a:spLocks noChangeArrowheads="1"/>
          </p:cNvSpPr>
          <p:nvPr/>
        </p:nvSpPr>
        <p:spPr bwMode="auto">
          <a:xfrm rot="10800000">
            <a:off x="971402" y="1225550"/>
            <a:ext cx="576262" cy="360363"/>
          </a:xfrm>
          <a:prstGeom prst="rightArrow">
            <a:avLst>
              <a:gd name="adj1" fmla="val 50000"/>
              <a:gd name="adj2" fmla="val 39978"/>
            </a:avLst>
          </a:prstGeom>
          <a:solidFill>
            <a:schemeClr val="accent1">
              <a:lumMod val="50000"/>
            </a:schemeClr>
          </a:solidFill>
          <a:ln>
            <a:noFill/>
          </a:ln>
          <a:effectLst/>
          <a:extLst/>
        </p:spPr>
        <p:txBody>
          <a:bodyPr wrap="none" anchor="ctr"/>
          <a:lstStyle/>
          <a:p>
            <a:endParaRPr lang="fr-FR"/>
          </a:p>
        </p:txBody>
      </p:sp>
      <p:sp>
        <p:nvSpPr>
          <p:cNvPr id="38" name="Oval 37"/>
          <p:cNvSpPr/>
          <p:nvPr/>
        </p:nvSpPr>
        <p:spPr bwMode="auto">
          <a:xfrm>
            <a:off x="6732240" y="260648"/>
            <a:ext cx="72008" cy="72008"/>
          </a:xfrm>
          <a:prstGeom prst="ellipse">
            <a:avLst/>
          </a:prstGeom>
          <a:solidFill>
            <a:srgbClr val="DEEDFF"/>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pPr>
            <a:endParaRPr kumimoji="0" lang="en-US" sz="1800" b="0" i="0" u="none" strike="noStrike" cap="none" normalizeH="0" baseline="0" smtClean="0">
              <a:ln>
                <a:noFill/>
              </a:ln>
              <a:solidFill>
                <a:schemeClr val="bg1"/>
              </a:solidFill>
              <a:effectLst/>
              <a:latin typeface="Times New Roman" panose="02020603050405020304" pitchFamily="18" charset="0"/>
            </a:endParaRPr>
          </a:p>
        </p:txBody>
      </p:sp>
      <p:sp>
        <p:nvSpPr>
          <p:cNvPr id="39" name="Oval 38"/>
          <p:cNvSpPr/>
          <p:nvPr/>
        </p:nvSpPr>
        <p:spPr bwMode="auto">
          <a:xfrm>
            <a:off x="6876256" y="260648"/>
            <a:ext cx="72008" cy="72008"/>
          </a:xfrm>
          <a:prstGeom prst="ellipse">
            <a:avLst/>
          </a:prstGeom>
          <a:solidFill>
            <a:srgbClr val="DEEDFF"/>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pPr>
            <a:endParaRPr kumimoji="0" lang="en-US" sz="1800" b="0" i="0" u="none" strike="noStrike" cap="none" normalizeH="0" baseline="0" smtClean="0">
              <a:ln>
                <a:noFill/>
              </a:ln>
              <a:solidFill>
                <a:schemeClr val="bg1"/>
              </a:solidFill>
              <a:effectLst/>
              <a:latin typeface="Times New Roman" panose="02020603050405020304" pitchFamily="18" charset="0"/>
            </a:endParaRPr>
          </a:p>
        </p:txBody>
      </p:sp>
      <p:sp>
        <p:nvSpPr>
          <p:cNvPr id="40" name="Oval 39"/>
          <p:cNvSpPr/>
          <p:nvPr/>
        </p:nvSpPr>
        <p:spPr bwMode="auto">
          <a:xfrm>
            <a:off x="7020272" y="260648"/>
            <a:ext cx="72008" cy="72008"/>
          </a:xfrm>
          <a:prstGeom prst="ellipse">
            <a:avLst/>
          </a:prstGeom>
          <a:solidFill>
            <a:srgbClr val="DEEDFF"/>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pPr>
            <a:endParaRPr kumimoji="0" lang="en-US" sz="1800" b="0" i="0" u="none" strike="noStrike" cap="none" normalizeH="0" baseline="0" smtClean="0">
              <a:ln>
                <a:noFill/>
              </a:ln>
              <a:solidFill>
                <a:schemeClr val="bg1"/>
              </a:solidFill>
              <a:effectLst/>
              <a:latin typeface="Times New Roman" panose="02020603050405020304" pitchFamily="18" charset="0"/>
            </a:endParaRPr>
          </a:p>
        </p:txBody>
      </p:sp>
      <p:sp>
        <p:nvSpPr>
          <p:cNvPr id="41" name="Oval 40"/>
          <p:cNvSpPr/>
          <p:nvPr/>
        </p:nvSpPr>
        <p:spPr bwMode="auto">
          <a:xfrm>
            <a:off x="7164288" y="260648"/>
            <a:ext cx="72008" cy="72008"/>
          </a:xfrm>
          <a:prstGeom prst="ellipse">
            <a:avLst/>
          </a:prstGeom>
          <a:solidFill>
            <a:srgbClr val="DEEDFF"/>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pPr>
            <a:endParaRPr kumimoji="0" lang="en-US" sz="1800" b="0" i="0" u="none" strike="noStrike" cap="none" normalizeH="0" baseline="0" smtClean="0">
              <a:ln>
                <a:noFill/>
              </a:ln>
              <a:solidFill>
                <a:schemeClr val="bg1"/>
              </a:solidFill>
              <a:effectLst/>
              <a:latin typeface="Times New Roman" panose="02020603050405020304" pitchFamily="18" charset="0"/>
            </a:endParaRPr>
          </a:p>
        </p:txBody>
      </p:sp>
      <p:sp>
        <p:nvSpPr>
          <p:cNvPr id="42" name="Oval 41"/>
          <p:cNvSpPr/>
          <p:nvPr/>
        </p:nvSpPr>
        <p:spPr bwMode="auto">
          <a:xfrm>
            <a:off x="7308304" y="260648"/>
            <a:ext cx="72008" cy="72008"/>
          </a:xfrm>
          <a:prstGeom prst="ellipse">
            <a:avLst/>
          </a:prstGeom>
          <a:solidFill>
            <a:srgbClr val="DEEDFF"/>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pPr>
            <a:endParaRPr kumimoji="0" lang="en-US" sz="1800" b="0" i="0" u="none" strike="noStrike" cap="none" normalizeH="0" baseline="0" smtClean="0">
              <a:ln>
                <a:noFill/>
              </a:ln>
              <a:solidFill>
                <a:schemeClr val="bg1"/>
              </a:solidFill>
              <a:effectLst/>
              <a:latin typeface="Times New Roman" panose="02020603050405020304" pitchFamily="18" charset="0"/>
            </a:endParaRPr>
          </a:p>
        </p:txBody>
      </p:sp>
      <p:sp>
        <p:nvSpPr>
          <p:cNvPr id="43" name="Oval 42"/>
          <p:cNvSpPr/>
          <p:nvPr/>
        </p:nvSpPr>
        <p:spPr bwMode="auto">
          <a:xfrm>
            <a:off x="7452320" y="260648"/>
            <a:ext cx="72008" cy="72008"/>
          </a:xfrm>
          <a:prstGeom prst="ellipse">
            <a:avLst/>
          </a:prstGeom>
          <a:solidFill>
            <a:schemeClr val="accent6">
              <a:lumMod val="5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pPr>
            <a:endParaRPr kumimoji="0" lang="en-US" sz="1800" b="0" i="0" u="none" strike="noStrike" cap="none" normalizeH="0" baseline="0" smtClean="0">
              <a:ln>
                <a:noFill/>
              </a:ln>
              <a:solidFill>
                <a:schemeClr val="bg1"/>
              </a:solidFill>
              <a:effectLst/>
              <a:latin typeface="Times New Roman" panose="02020603050405020304" pitchFamily="18" charset="0"/>
            </a:endParaRPr>
          </a:p>
        </p:txBody>
      </p:sp>
      <p:sp>
        <p:nvSpPr>
          <p:cNvPr id="44" name="Oval 43"/>
          <p:cNvSpPr/>
          <p:nvPr/>
        </p:nvSpPr>
        <p:spPr bwMode="auto">
          <a:xfrm>
            <a:off x="7596336" y="260648"/>
            <a:ext cx="72008" cy="72008"/>
          </a:xfrm>
          <a:prstGeom prst="ellipse">
            <a:avLst/>
          </a:prstGeom>
          <a:solidFill>
            <a:srgbClr val="DEEDFF"/>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pPr>
            <a:endParaRPr kumimoji="0" lang="en-US" sz="1800" b="0" i="0" u="none" strike="noStrike" cap="none" normalizeH="0" baseline="0" smtClean="0">
              <a:ln>
                <a:noFill/>
              </a:ln>
              <a:solidFill>
                <a:schemeClr val="bg1"/>
              </a:solidFill>
              <a:effectLst/>
              <a:latin typeface="Times New Roman" panose="02020603050405020304" pitchFamily="18" charset="0"/>
            </a:endParaRPr>
          </a:p>
        </p:txBody>
      </p:sp>
      <p:sp>
        <p:nvSpPr>
          <p:cNvPr id="45" name="Oval 44"/>
          <p:cNvSpPr/>
          <p:nvPr/>
        </p:nvSpPr>
        <p:spPr bwMode="auto">
          <a:xfrm>
            <a:off x="7740352" y="260648"/>
            <a:ext cx="72008" cy="72008"/>
          </a:xfrm>
          <a:prstGeom prst="ellipse">
            <a:avLst/>
          </a:prstGeom>
          <a:solidFill>
            <a:srgbClr val="DEEDFF"/>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pPr>
            <a:endParaRPr kumimoji="0" lang="en-US" sz="1800" b="0" i="0" u="none" strike="noStrike" cap="none" normalizeH="0" baseline="0" smtClean="0">
              <a:ln>
                <a:noFill/>
              </a:ln>
              <a:solidFill>
                <a:schemeClr val="bg1"/>
              </a:solidFill>
              <a:effectLst/>
              <a:latin typeface="Times New Roman" panose="02020603050405020304" pitchFamily="18" charset="0"/>
            </a:endParaRPr>
          </a:p>
        </p:txBody>
      </p:sp>
      <p:sp>
        <p:nvSpPr>
          <p:cNvPr id="46" name="Oval 45"/>
          <p:cNvSpPr/>
          <p:nvPr/>
        </p:nvSpPr>
        <p:spPr bwMode="auto">
          <a:xfrm>
            <a:off x="7884368" y="260648"/>
            <a:ext cx="72008" cy="72008"/>
          </a:xfrm>
          <a:prstGeom prst="ellipse">
            <a:avLst/>
          </a:prstGeom>
          <a:solidFill>
            <a:srgbClr val="DEEDFF"/>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pPr>
            <a:endParaRPr kumimoji="0" lang="en-US" sz="1800" b="0" i="0" u="none" strike="noStrike" cap="none" normalizeH="0" baseline="0" smtClean="0">
              <a:ln>
                <a:noFill/>
              </a:ln>
              <a:solidFill>
                <a:schemeClr val="bg1"/>
              </a:solidFill>
              <a:effectLst/>
              <a:latin typeface="Times New Roman" panose="02020603050405020304" pitchFamily="18" charset="0"/>
            </a:endParaRPr>
          </a:p>
        </p:txBody>
      </p:sp>
      <p:sp>
        <p:nvSpPr>
          <p:cNvPr id="47" name="Oval 46"/>
          <p:cNvSpPr/>
          <p:nvPr/>
        </p:nvSpPr>
        <p:spPr bwMode="auto">
          <a:xfrm>
            <a:off x="8028384" y="260648"/>
            <a:ext cx="72008" cy="72008"/>
          </a:xfrm>
          <a:prstGeom prst="ellipse">
            <a:avLst/>
          </a:prstGeom>
          <a:solidFill>
            <a:srgbClr val="DEEDFF"/>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pPr>
            <a:endParaRPr kumimoji="0" lang="en-US" sz="1800" b="0" i="0" u="none" strike="noStrike" cap="none" normalizeH="0" baseline="0" smtClean="0">
              <a:ln>
                <a:noFill/>
              </a:ln>
              <a:solidFill>
                <a:schemeClr val="bg1"/>
              </a:solidFill>
              <a:effectLst/>
              <a:latin typeface="Times New Roman" panose="02020603050405020304" pitchFamily="18" charset="0"/>
            </a:endParaRPr>
          </a:p>
        </p:txBody>
      </p:sp>
      <p:sp>
        <p:nvSpPr>
          <p:cNvPr id="48" name="Oval 47"/>
          <p:cNvSpPr/>
          <p:nvPr/>
        </p:nvSpPr>
        <p:spPr bwMode="auto">
          <a:xfrm>
            <a:off x="8172400" y="260648"/>
            <a:ext cx="72008" cy="72008"/>
          </a:xfrm>
          <a:prstGeom prst="ellipse">
            <a:avLst/>
          </a:prstGeom>
          <a:solidFill>
            <a:srgbClr val="DEEDFF"/>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pPr>
            <a:endParaRPr kumimoji="0" lang="en-US" sz="1800" b="0" i="0" u="none" strike="noStrike" cap="none" normalizeH="0" baseline="0" smtClean="0">
              <a:ln>
                <a:noFill/>
              </a:ln>
              <a:solidFill>
                <a:schemeClr val="bg1"/>
              </a:solidFill>
              <a:effectLst/>
              <a:latin typeface="Times New Roman" panose="02020603050405020304" pitchFamily="18" charset="0"/>
            </a:endParaRPr>
          </a:p>
        </p:txBody>
      </p:sp>
      <p:sp>
        <p:nvSpPr>
          <p:cNvPr id="49" name="Oval 48"/>
          <p:cNvSpPr/>
          <p:nvPr/>
        </p:nvSpPr>
        <p:spPr bwMode="auto">
          <a:xfrm>
            <a:off x="8316416" y="260648"/>
            <a:ext cx="72008" cy="72008"/>
          </a:xfrm>
          <a:prstGeom prst="ellipse">
            <a:avLst/>
          </a:prstGeom>
          <a:solidFill>
            <a:srgbClr val="DEEDFF"/>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pPr>
            <a:endParaRPr kumimoji="0" lang="en-US" sz="1800" b="0" i="0" u="none" strike="noStrike" cap="none" normalizeH="0" baseline="0" smtClean="0">
              <a:ln>
                <a:noFill/>
              </a:ln>
              <a:solidFill>
                <a:schemeClr val="bg1"/>
              </a:solidFill>
              <a:effectLst/>
              <a:latin typeface="Times New Roman" panose="02020603050405020304" pitchFamily="18" charset="0"/>
            </a:endParaRPr>
          </a:p>
        </p:txBody>
      </p:sp>
      <p:sp>
        <p:nvSpPr>
          <p:cNvPr id="50" name="Oval 49"/>
          <p:cNvSpPr/>
          <p:nvPr/>
        </p:nvSpPr>
        <p:spPr bwMode="auto">
          <a:xfrm>
            <a:off x="8460432" y="260648"/>
            <a:ext cx="72008" cy="72008"/>
          </a:xfrm>
          <a:prstGeom prst="ellipse">
            <a:avLst/>
          </a:prstGeom>
          <a:solidFill>
            <a:srgbClr val="DEEDFF"/>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pPr>
            <a:endParaRPr kumimoji="0" lang="en-US" sz="1800" b="0" i="0" u="none" strike="noStrike" cap="none" normalizeH="0" baseline="0" smtClean="0">
              <a:ln>
                <a:noFill/>
              </a:ln>
              <a:solidFill>
                <a:schemeClr val="bg1"/>
              </a:solidFill>
              <a:effectLst/>
              <a:latin typeface="Times New Roman" panose="02020603050405020304" pitchFamily="18" charset="0"/>
            </a:endParaRPr>
          </a:p>
        </p:txBody>
      </p:sp>
      <p:sp>
        <p:nvSpPr>
          <p:cNvPr id="51" name="Oval 50"/>
          <p:cNvSpPr/>
          <p:nvPr/>
        </p:nvSpPr>
        <p:spPr bwMode="auto">
          <a:xfrm>
            <a:off x="8604448" y="260648"/>
            <a:ext cx="72008" cy="72008"/>
          </a:xfrm>
          <a:prstGeom prst="ellipse">
            <a:avLst/>
          </a:prstGeom>
          <a:solidFill>
            <a:srgbClr val="DEEDFF"/>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pPr>
            <a:endParaRPr kumimoji="0" lang="en-US" sz="1800" b="0" i="0" u="none" strike="noStrike" cap="none" normalizeH="0" baseline="0" smtClean="0">
              <a:ln>
                <a:noFill/>
              </a:ln>
              <a:solidFill>
                <a:schemeClr val="bg1"/>
              </a:solidFill>
              <a:effectLst/>
              <a:latin typeface="Times New Roman" panose="02020603050405020304" pitchFamily="18" charset="0"/>
            </a:endParaRPr>
          </a:p>
        </p:txBody>
      </p:sp>
      <p:pic>
        <p:nvPicPr>
          <p:cNvPr id="56"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1556792"/>
            <a:ext cx="5688632" cy="339924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219" name="Text Box 3"/>
          <p:cNvSpPr txBox="1">
            <a:spLocks noChangeArrowheads="1"/>
          </p:cNvSpPr>
          <p:nvPr/>
        </p:nvSpPr>
        <p:spPr bwMode="auto">
          <a:xfrm>
            <a:off x="-35892" y="2376488"/>
            <a:ext cx="1079500" cy="546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Times New Roman" panose="02020603050405020304" pitchFamily="18" charset="0"/>
                <a:ea typeface="DejaVu Sans"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Times New Roman" panose="02020603050405020304" pitchFamily="18" charset="0"/>
                <a:ea typeface="DejaVu Sans"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Times New Roman" panose="02020603050405020304" pitchFamily="18" charset="0"/>
                <a:ea typeface="DejaVu Sans"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Times New Roman" panose="02020603050405020304" pitchFamily="18" charset="0"/>
                <a:ea typeface="DejaVu Sans"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Times New Roman" panose="02020603050405020304" pitchFamily="18" charset="0"/>
                <a:ea typeface="DejaVu Sans" charset="0"/>
                <a:cs typeface="DejaVu Sans" charset="0"/>
              </a:defRPr>
            </a:lvl5pPr>
            <a:lvl6pPr marL="2514600" indent="-228600" algn="ctr"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Times New Roman" panose="02020603050405020304" pitchFamily="18" charset="0"/>
                <a:ea typeface="DejaVu Sans" charset="0"/>
                <a:cs typeface="DejaVu Sans" charset="0"/>
              </a:defRPr>
            </a:lvl6pPr>
            <a:lvl7pPr marL="2971800" indent="-228600" algn="ctr"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Times New Roman" panose="02020603050405020304" pitchFamily="18" charset="0"/>
                <a:ea typeface="DejaVu Sans" charset="0"/>
                <a:cs typeface="DejaVu Sans" charset="0"/>
              </a:defRPr>
            </a:lvl7pPr>
            <a:lvl8pPr marL="3429000" indent="-228600" algn="ctr"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Times New Roman" panose="02020603050405020304" pitchFamily="18" charset="0"/>
                <a:ea typeface="DejaVu Sans" charset="0"/>
                <a:cs typeface="DejaVu Sans" charset="0"/>
              </a:defRPr>
            </a:lvl8pPr>
            <a:lvl9pPr marL="3886200" indent="-228600" algn="ctr"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Times New Roman" panose="02020603050405020304" pitchFamily="18" charset="0"/>
                <a:ea typeface="DejaVu Sans" charset="0"/>
                <a:cs typeface="DejaVu Sans" charset="0"/>
              </a:defRPr>
            </a:lvl9pPr>
          </a:lstStyle>
          <a:p>
            <a:pPr algn="r"/>
            <a:r>
              <a:rPr lang="fr-FR" altLang="fr-FR" sz="1400" dirty="0">
                <a:solidFill>
                  <a:srgbClr val="0000FF"/>
                </a:solidFill>
                <a:latin typeface="Arial" panose="020B0604020202020204" pitchFamily="34" charset="0"/>
              </a:rPr>
              <a:t>Flux net </a:t>
            </a:r>
            <a:r>
              <a:rPr lang="fr-FR" altLang="fr-FR" sz="1400" dirty="0" err="1" smtClean="0">
                <a:solidFill>
                  <a:srgbClr val="0000FF"/>
                </a:solidFill>
                <a:latin typeface="Arial" panose="020B0604020202020204" pitchFamily="34" charset="0"/>
              </a:rPr>
              <a:t>at</a:t>
            </a:r>
            <a:r>
              <a:rPr lang="fr-FR" altLang="fr-FR" sz="1400" dirty="0" smtClean="0">
                <a:solidFill>
                  <a:srgbClr val="0000FF"/>
                </a:solidFill>
                <a:latin typeface="Arial" panose="020B0604020202020204" pitchFamily="34" charset="0"/>
              </a:rPr>
              <a:t> </a:t>
            </a:r>
            <a:r>
              <a:rPr lang="fr-FR" altLang="fr-FR" sz="1400" dirty="0">
                <a:solidFill>
                  <a:srgbClr val="0000FF"/>
                </a:solidFill>
                <a:latin typeface="Arial" panose="020B0604020202020204" pitchFamily="34" charset="0"/>
              </a:rPr>
              <a:t>Gibraltar</a:t>
            </a:r>
          </a:p>
        </p:txBody>
      </p:sp>
      <p:sp>
        <p:nvSpPr>
          <p:cNvPr id="9225" name="Text Box 9"/>
          <p:cNvSpPr txBox="1">
            <a:spLocks noChangeArrowheads="1"/>
          </p:cNvSpPr>
          <p:nvPr/>
        </p:nvSpPr>
        <p:spPr bwMode="auto">
          <a:xfrm>
            <a:off x="3779912" y="1700808"/>
            <a:ext cx="982663" cy="455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Times New Roman" panose="02020603050405020304" pitchFamily="18" charset="0"/>
                <a:ea typeface="DejaVu Sans"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Times New Roman" panose="02020603050405020304" pitchFamily="18" charset="0"/>
                <a:ea typeface="DejaVu Sans"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Times New Roman" panose="02020603050405020304" pitchFamily="18" charset="0"/>
                <a:ea typeface="DejaVu Sans"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Times New Roman" panose="02020603050405020304" pitchFamily="18" charset="0"/>
                <a:ea typeface="DejaVu Sans"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Times New Roman" panose="02020603050405020304" pitchFamily="18" charset="0"/>
                <a:ea typeface="DejaVu Sans" charset="0"/>
                <a:cs typeface="DejaVu Sans" charset="0"/>
              </a:defRPr>
            </a:lvl5pPr>
            <a:lvl6pPr marL="2514600" indent="-228600" algn="ctr"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Times New Roman" panose="02020603050405020304" pitchFamily="18" charset="0"/>
                <a:ea typeface="DejaVu Sans" charset="0"/>
                <a:cs typeface="DejaVu Sans" charset="0"/>
              </a:defRPr>
            </a:lvl6pPr>
            <a:lvl7pPr marL="2971800" indent="-228600" algn="ctr"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Times New Roman" panose="02020603050405020304" pitchFamily="18" charset="0"/>
                <a:ea typeface="DejaVu Sans" charset="0"/>
                <a:cs typeface="DejaVu Sans" charset="0"/>
              </a:defRPr>
            </a:lvl7pPr>
            <a:lvl8pPr marL="3429000" indent="-228600" algn="ctr"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Times New Roman" panose="02020603050405020304" pitchFamily="18" charset="0"/>
                <a:ea typeface="DejaVu Sans" charset="0"/>
                <a:cs typeface="DejaVu Sans" charset="0"/>
              </a:defRPr>
            </a:lvl8pPr>
            <a:lvl9pPr marL="3886200" indent="-228600" algn="ctr"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Times New Roman" panose="02020603050405020304" pitchFamily="18" charset="0"/>
                <a:ea typeface="DejaVu Sans" charset="0"/>
                <a:cs typeface="DejaVu Sans" charset="0"/>
              </a:defRPr>
            </a:lvl9pPr>
          </a:lstStyle>
          <a:p>
            <a:r>
              <a:rPr lang="fr-FR" altLang="fr-FR" sz="1200" dirty="0">
                <a:solidFill>
                  <a:srgbClr val="0000FF"/>
                </a:solidFill>
                <a:latin typeface="Arial" panose="020B0604020202020204" pitchFamily="34" charset="0"/>
              </a:rPr>
              <a:t>Flux net </a:t>
            </a:r>
            <a:r>
              <a:rPr lang="fr-FR" altLang="fr-FR" sz="1200" dirty="0" smtClean="0">
                <a:solidFill>
                  <a:srgbClr val="0000FF"/>
                </a:solidFill>
                <a:latin typeface="Arial" panose="020B0604020202020204" pitchFamily="34" charset="0"/>
              </a:rPr>
              <a:t>Black </a:t>
            </a:r>
            <a:r>
              <a:rPr lang="fr-FR" altLang="fr-FR" sz="1200" dirty="0" err="1" smtClean="0">
                <a:solidFill>
                  <a:srgbClr val="0000FF"/>
                </a:solidFill>
                <a:latin typeface="Arial" panose="020B0604020202020204" pitchFamily="34" charset="0"/>
              </a:rPr>
              <a:t>Sea</a:t>
            </a:r>
            <a:endParaRPr lang="fr-FR" altLang="fr-FR" sz="1200" dirty="0">
              <a:solidFill>
                <a:srgbClr val="0000FF"/>
              </a:solidFill>
              <a:latin typeface="Arial" panose="020B0604020202020204" pitchFamily="34" charset="0"/>
            </a:endParaRPr>
          </a:p>
        </p:txBody>
      </p:sp>
      <p:sp>
        <p:nvSpPr>
          <p:cNvPr id="9226" name="AutoShape 10"/>
          <p:cNvSpPr>
            <a:spLocks noChangeArrowheads="1"/>
          </p:cNvSpPr>
          <p:nvPr/>
        </p:nvSpPr>
        <p:spPr bwMode="auto">
          <a:xfrm rot="19560000">
            <a:off x="4467782" y="2049503"/>
            <a:ext cx="287338" cy="230188"/>
          </a:xfrm>
          <a:prstGeom prst="leftArrow">
            <a:avLst>
              <a:gd name="adj1" fmla="val 50000"/>
              <a:gd name="adj2" fmla="val 31207"/>
            </a:avLst>
          </a:prstGeom>
          <a:solidFill>
            <a:srgbClr val="0000FF"/>
          </a:solidFill>
          <a:ln>
            <a:noFill/>
          </a:ln>
          <a:effectLst/>
          <a:extLst/>
        </p:spPr>
        <p:txBody>
          <a:bodyPr wrap="none" anchor="ctr"/>
          <a:lstStyle/>
          <a:p>
            <a:endParaRPr lang="fr-FR"/>
          </a:p>
        </p:txBody>
      </p:sp>
      <p:sp>
        <p:nvSpPr>
          <p:cNvPr id="9227" name="AutoShape 11"/>
          <p:cNvSpPr>
            <a:spLocks noChangeArrowheads="1"/>
          </p:cNvSpPr>
          <p:nvPr/>
        </p:nvSpPr>
        <p:spPr bwMode="auto">
          <a:xfrm>
            <a:off x="1043410" y="2420888"/>
            <a:ext cx="576262" cy="360362"/>
          </a:xfrm>
          <a:prstGeom prst="rightArrow">
            <a:avLst>
              <a:gd name="adj1" fmla="val 50000"/>
              <a:gd name="adj2" fmla="val 39978"/>
            </a:avLst>
          </a:prstGeom>
          <a:solidFill>
            <a:srgbClr val="0000FF"/>
          </a:solidFill>
          <a:ln>
            <a:noFill/>
          </a:ln>
          <a:effectLst/>
          <a:extLst/>
        </p:spPr>
        <p:txBody>
          <a:bodyPr wrap="none" anchor="ctr"/>
          <a:lstStyle/>
          <a:p>
            <a:endParaRPr lang="fr-FR"/>
          </a:p>
        </p:txBody>
      </p:sp>
      <p:sp>
        <p:nvSpPr>
          <p:cNvPr id="4" name="TextBox 3"/>
          <p:cNvSpPr txBox="1"/>
          <p:nvPr/>
        </p:nvSpPr>
        <p:spPr>
          <a:xfrm>
            <a:off x="-415916" y="1124744"/>
            <a:ext cx="1459524" cy="523220"/>
          </a:xfrm>
          <a:prstGeom prst="rect">
            <a:avLst/>
          </a:prstGeom>
          <a:noFill/>
        </p:spPr>
        <p:txBody>
          <a:bodyPr wrap="square" rtlCol="0">
            <a:spAutoFit/>
          </a:bodyPr>
          <a:lstStyle/>
          <a:p>
            <a:pPr algn="r"/>
            <a:r>
              <a:rPr lang="fr-FR" altLang="fr-FR" sz="1400" dirty="0">
                <a:solidFill>
                  <a:srgbClr val="00664D"/>
                </a:solidFill>
                <a:latin typeface="Arial" panose="020B0604020202020204" pitchFamily="34" charset="0"/>
              </a:rPr>
              <a:t>Flux net </a:t>
            </a:r>
            <a:endParaRPr lang="fr-FR" altLang="fr-FR" sz="1400" dirty="0" smtClean="0">
              <a:solidFill>
                <a:srgbClr val="00664D"/>
              </a:solidFill>
              <a:latin typeface="Arial" panose="020B0604020202020204" pitchFamily="34" charset="0"/>
            </a:endParaRPr>
          </a:p>
          <a:p>
            <a:pPr algn="r"/>
            <a:r>
              <a:rPr lang="fr-FR" altLang="fr-FR" sz="1400" dirty="0" err="1">
                <a:solidFill>
                  <a:srgbClr val="00664D"/>
                </a:solidFill>
                <a:latin typeface="Arial" panose="020B0604020202020204" pitchFamily="34" charset="0"/>
              </a:rPr>
              <a:t>a</a:t>
            </a:r>
            <a:r>
              <a:rPr lang="fr-FR" altLang="fr-FR" sz="1400" dirty="0" err="1" smtClean="0">
                <a:solidFill>
                  <a:srgbClr val="00664D"/>
                </a:solidFill>
                <a:latin typeface="Arial" panose="020B0604020202020204" pitchFamily="34" charset="0"/>
              </a:rPr>
              <a:t>tmos</a:t>
            </a:r>
            <a:r>
              <a:rPr lang="fr-FR" altLang="fr-FR" sz="1400" dirty="0" smtClean="0">
                <a:solidFill>
                  <a:srgbClr val="00664D"/>
                </a:solidFill>
                <a:latin typeface="Arial" panose="020B0604020202020204" pitchFamily="34" charset="0"/>
              </a:rPr>
              <a:t>.</a:t>
            </a:r>
            <a:endParaRPr lang="fr-FR" altLang="fr-FR" sz="1400" dirty="0">
              <a:solidFill>
                <a:srgbClr val="00664D"/>
              </a:solidFill>
              <a:latin typeface="Arial" panose="020B0604020202020204" pitchFamily="34" charset="0"/>
            </a:endParaRPr>
          </a:p>
        </p:txBody>
      </p:sp>
      <p:cxnSp>
        <p:nvCxnSpPr>
          <p:cNvPr id="6" name="Straight Arrow Connector 5"/>
          <p:cNvCxnSpPr/>
          <p:nvPr/>
        </p:nvCxnSpPr>
        <p:spPr bwMode="auto">
          <a:xfrm flipV="1">
            <a:off x="3131840" y="1484784"/>
            <a:ext cx="0" cy="720080"/>
          </a:xfrm>
          <a:prstGeom prst="straightConnector1">
            <a:avLst/>
          </a:prstGeom>
          <a:solidFill>
            <a:srgbClr val="00B8FF"/>
          </a:solidFill>
          <a:ln w="19050" cap="flat" cmpd="sng" algn="ctr">
            <a:solidFill>
              <a:schemeClr val="accent1">
                <a:lumMod val="50000"/>
              </a:schemeClr>
            </a:solidFill>
            <a:prstDash val="sysDash"/>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Straight Arrow Connector 28"/>
          <p:cNvCxnSpPr/>
          <p:nvPr/>
        </p:nvCxnSpPr>
        <p:spPr bwMode="auto">
          <a:xfrm flipH="1">
            <a:off x="3275856" y="1484784"/>
            <a:ext cx="8384" cy="720080"/>
          </a:xfrm>
          <a:prstGeom prst="straightConnector1">
            <a:avLst/>
          </a:prstGeom>
          <a:solidFill>
            <a:srgbClr val="00B8FF"/>
          </a:solidFill>
          <a:ln w="19050" cap="flat" cmpd="sng" algn="ctr">
            <a:solidFill>
              <a:srgbClr val="00664D"/>
            </a:solidFill>
            <a:prstDash val="sysDash"/>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TextBox 8"/>
          <p:cNvSpPr txBox="1"/>
          <p:nvPr/>
        </p:nvSpPr>
        <p:spPr>
          <a:xfrm>
            <a:off x="2195736" y="1078548"/>
            <a:ext cx="2450173" cy="307777"/>
          </a:xfrm>
          <a:prstGeom prst="rect">
            <a:avLst/>
          </a:prstGeom>
          <a:noFill/>
        </p:spPr>
        <p:txBody>
          <a:bodyPr wrap="none" rtlCol="0">
            <a:spAutoFit/>
          </a:bodyPr>
          <a:lstStyle/>
          <a:p>
            <a:r>
              <a:rPr lang="en-US" sz="1400" dirty="0" err="1" smtClean="0">
                <a:solidFill>
                  <a:schemeClr val="accent1">
                    <a:lumMod val="50000"/>
                  </a:schemeClr>
                </a:solidFill>
                <a:latin typeface="Arial"/>
                <a:cs typeface="Arial"/>
              </a:rPr>
              <a:t>Radiative</a:t>
            </a:r>
            <a:r>
              <a:rPr lang="en-US" sz="1400" dirty="0" smtClean="0">
                <a:solidFill>
                  <a:schemeClr val="accent1">
                    <a:lumMod val="50000"/>
                  </a:schemeClr>
                </a:solidFill>
                <a:latin typeface="Arial"/>
                <a:cs typeface="Arial"/>
              </a:rPr>
              <a:t> and </a:t>
            </a:r>
            <a:r>
              <a:rPr lang="en-US" sz="1400" dirty="0" err="1" smtClean="0">
                <a:solidFill>
                  <a:schemeClr val="accent1">
                    <a:lumMod val="50000"/>
                  </a:schemeClr>
                </a:solidFill>
                <a:latin typeface="Arial"/>
                <a:cs typeface="Arial"/>
              </a:rPr>
              <a:t>turbulet</a:t>
            </a:r>
            <a:r>
              <a:rPr lang="en-US" sz="1400" dirty="0" smtClean="0">
                <a:solidFill>
                  <a:schemeClr val="accent1">
                    <a:lumMod val="50000"/>
                  </a:schemeClr>
                </a:solidFill>
                <a:latin typeface="Arial"/>
                <a:cs typeface="Arial"/>
              </a:rPr>
              <a:t> fluxes</a:t>
            </a:r>
            <a:endParaRPr lang="en-US" sz="1400" dirty="0">
              <a:solidFill>
                <a:schemeClr val="accent1">
                  <a:lumMod val="50000"/>
                </a:schemeClr>
              </a:solidFill>
              <a:latin typeface="Arial"/>
              <a:cs typeface="Arial"/>
            </a:endParaRPr>
          </a:p>
        </p:txBody>
      </p:sp>
      <p:sp>
        <p:nvSpPr>
          <p:cNvPr id="10" name="TextBox 9"/>
          <p:cNvSpPr txBox="1"/>
          <p:nvPr/>
        </p:nvSpPr>
        <p:spPr>
          <a:xfrm>
            <a:off x="4716016" y="2247255"/>
            <a:ext cx="936104" cy="461665"/>
          </a:xfrm>
          <a:prstGeom prst="rect">
            <a:avLst/>
          </a:prstGeom>
          <a:noFill/>
        </p:spPr>
        <p:txBody>
          <a:bodyPr wrap="square" rtlCol="0">
            <a:spAutoFit/>
          </a:bodyPr>
          <a:lstStyle/>
          <a:p>
            <a:pPr algn="l"/>
            <a:r>
              <a:rPr lang="fr-FR" altLang="fr-FR" sz="1200" dirty="0">
                <a:solidFill>
                  <a:srgbClr val="0000FF"/>
                </a:solidFill>
                <a:latin typeface="Arial" panose="020B0604020202020204" pitchFamily="34" charset="0"/>
              </a:rPr>
              <a:t>Flux </a:t>
            </a:r>
            <a:r>
              <a:rPr lang="fr-FR" altLang="fr-FR" sz="1200" dirty="0" err="1" smtClean="0">
                <a:solidFill>
                  <a:srgbClr val="0000FF"/>
                </a:solidFill>
                <a:latin typeface="Arial" panose="020B0604020202020204" pitchFamily="34" charset="0"/>
              </a:rPr>
              <a:t>from</a:t>
            </a:r>
            <a:r>
              <a:rPr lang="fr-FR" altLang="fr-FR" sz="1200" dirty="0" smtClean="0">
                <a:solidFill>
                  <a:srgbClr val="0000FF"/>
                </a:solidFill>
                <a:latin typeface="Arial" panose="020B0604020202020204" pitchFamily="34" charset="0"/>
              </a:rPr>
              <a:t> river </a:t>
            </a:r>
            <a:r>
              <a:rPr lang="fr-FR" altLang="fr-FR" sz="1200" dirty="0" err="1" smtClean="0">
                <a:solidFill>
                  <a:srgbClr val="0000FF"/>
                </a:solidFill>
                <a:latin typeface="Arial" panose="020B0604020202020204" pitchFamily="34" charset="0"/>
              </a:rPr>
              <a:t>runoff</a:t>
            </a:r>
            <a:endParaRPr lang="fr-FR" altLang="fr-FR" sz="1200" dirty="0">
              <a:solidFill>
                <a:srgbClr val="0000FF"/>
              </a:solidFill>
              <a:latin typeface="Arial" panose="020B0604020202020204" pitchFamily="34" charset="0"/>
            </a:endParaRPr>
          </a:p>
        </p:txBody>
      </p:sp>
      <p:sp>
        <p:nvSpPr>
          <p:cNvPr id="9224" name="AutoShape 8"/>
          <p:cNvSpPr>
            <a:spLocks noChangeArrowheads="1"/>
          </p:cNvSpPr>
          <p:nvPr/>
        </p:nvSpPr>
        <p:spPr bwMode="auto">
          <a:xfrm>
            <a:off x="5220072" y="2636912"/>
            <a:ext cx="360362" cy="179387"/>
          </a:xfrm>
          <a:prstGeom prst="leftArrow">
            <a:avLst>
              <a:gd name="adj1" fmla="val 50000"/>
              <a:gd name="adj2" fmla="val 50221"/>
            </a:avLst>
          </a:prstGeom>
          <a:solidFill>
            <a:srgbClr val="0000FF"/>
          </a:solidFill>
          <a:ln>
            <a:noFill/>
          </a:ln>
          <a:effectLst/>
          <a:extLst/>
        </p:spPr>
        <p:txBody>
          <a:bodyPr wrap="none" anchor="ctr"/>
          <a:lstStyle/>
          <a:p>
            <a:endParaRPr lang="fr-FR"/>
          </a:p>
        </p:txBody>
      </p:sp>
      <p:sp>
        <p:nvSpPr>
          <p:cNvPr id="57" name="Text Box 12"/>
          <p:cNvSpPr txBox="1">
            <a:spLocks noChangeArrowheads="1"/>
          </p:cNvSpPr>
          <p:nvPr/>
        </p:nvSpPr>
        <p:spPr bwMode="auto">
          <a:xfrm>
            <a:off x="2627784" y="2859534"/>
            <a:ext cx="1543050" cy="425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Times New Roman" panose="02020603050405020304" pitchFamily="18" charset="0"/>
                <a:ea typeface="DejaVu Sans"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Times New Roman" panose="02020603050405020304" pitchFamily="18" charset="0"/>
                <a:ea typeface="DejaVu Sans"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Times New Roman" panose="02020603050405020304" pitchFamily="18" charset="0"/>
                <a:ea typeface="DejaVu Sans"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Times New Roman" panose="02020603050405020304" pitchFamily="18" charset="0"/>
                <a:ea typeface="DejaVu Sans"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Times New Roman" panose="02020603050405020304" pitchFamily="18" charset="0"/>
                <a:ea typeface="DejaVu Sans" charset="0"/>
                <a:cs typeface="DejaVu Sans" charset="0"/>
              </a:defRPr>
            </a:lvl5pPr>
            <a:lvl6pPr marL="2514600" indent="-228600" algn="ctr"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Times New Roman" panose="02020603050405020304" pitchFamily="18" charset="0"/>
                <a:ea typeface="DejaVu Sans" charset="0"/>
                <a:cs typeface="DejaVu Sans" charset="0"/>
              </a:defRPr>
            </a:lvl6pPr>
            <a:lvl7pPr marL="2971800" indent="-228600" algn="ctr"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Times New Roman" panose="02020603050405020304" pitchFamily="18" charset="0"/>
                <a:ea typeface="DejaVu Sans" charset="0"/>
                <a:cs typeface="DejaVu Sans" charset="0"/>
              </a:defRPr>
            </a:lvl7pPr>
            <a:lvl8pPr marL="3429000" indent="-228600" algn="ctr"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Times New Roman" panose="02020603050405020304" pitchFamily="18" charset="0"/>
                <a:ea typeface="DejaVu Sans" charset="0"/>
                <a:cs typeface="DejaVu Sans" charset="0"/>
              </a:defRPr>
            </a:lvl8pPr>
            <a:lvl9pPr marL="3886200" indent="-228600" algn="ctr"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Times New Roman" panose="02020603050405020304" pitchFamily="18" charset="0"/>
                <a:ea typeface="DejaVu Sans" charset="0"/>
                <a:cs typeface="DejaVu Sans" charset="0"/>
              </a:defRPr>
            </a:lvl9pPr>
          </a:lstStyle>
          <a:p>
            <a:r>
              <a:rPr lang="fr-FR" altLang="fr-FR" sz="2200" b="1" dirty="0">
                <a:solidFill>
                  <a:srgbClr val="EEEEEE"/>
                </a:solidFill>
                <a:latin typeface="Arial" panose="020B0604020202020204" pitchFamily="34" charset="0"/>
              </a:rPr>
              <a:t>OHC, OFC</a:t>
            </a:r>
          </a:p>
        </p:txBody>
      </p:sp>
      <p:sp>
        <p:nvSpPr>
          <p:cNvPr id="37" name="ZoneTexte 1"/>
          <p:cNvSpPr txBox="1"/>
          <p:nvPr/>
        </p:nvSpPr>
        <p:spPr>
          <a:xfrm>
            <a:off x="6228184" y="958763"/>
            <a:ext cx="3024336" cy="830997"/>
          </a:xfrm>
          <a:prstGeom prst="rect">
            <a:avLst/>
          </a:prstGeom>
          <a:noFill/>
        </p:spPr>
        <p:txBody>
          <a:bodyPr wrap="square" rtlCol="0">
            <a:spAutoFit/>
          </a:bodyPr>
          <a:lstStyle/>
          <a:p>
            <a:pPr algn="l"/>
            <a:r>
              <a:rPr lang="fr-FR" altLang="fr-FR" sz="1600" dirty="0" smtClean="0">
                <a:solidFill>
                  <a:srgbClr val="0000FF"/>
                </a:solidFill>
                <a:latin typeface="Arial" panose="020B0604020202020204" pitchFamily="34" charset="0"/>
              </a:rPr>
              <a:t>    </a:t>
            </a:r>
            <a:r>
              <a:rPr lang="fr-FR" altLang="fr-FR" sz="1600" dirty="0" err="1" smtClean="0">
                <a:solidFill>
                  <a:srgbClr val="0000FF"/>
                </a:solidFill>
                <a:latin typeface="Arial" panose="020B0604020202020204" pitchFamily="34" charset="0"/>
              </a:rPr>
              <a:t>Lateral</a:t>
            </a:r>
            <a:r>
              <a:rPr lang="fr-FR" altLang="fr-FR" sz="1600" dirty="0" smtClean="0">
                <a:solidFill>
                  <a:srgbClr val="0000FF"/>
                </a:solidFill>
                <a:latin typeface="Arial" panose="020B0604020202020204" pitchFamily="34" charset="0"/>
              </a:rPr>
              <a:t> flux</a:t>
            </a:r>
          </a:p>
          <a:p>
            <a:pPr algn="l"/>
            <a:r>
              <a:rPr lang="fr-FR" altLang="fr-FR" sz="1600" dirty="0" smtClean="0">
                <a:solidFill>
                  <a:srgbClr val="000066"/>
                </a:solidFill>
                <a:latin typeface="Arial" panose="020B0604020202020204" pitchFamily="34" charset="0"/>
              </a:rPr>
              <a:t>– </a:t>
            </a:r>
            <a:r>
              <a:rPr lang="fr-FR" altLang="fr-FR" sz="1600" dirty="0">
                <a:solidFill>
                  <a:srgbClr val="FF0000"/>
                </a:solidFill>
                <a:latin typeface="Arial" panose="020B0604020202020204" pitchFamily="34" charset="0"/>
              </a:rPr>
              <a:t>d(OHC ou OFC)/</a:t>
            </a:r>
            <a:r>
              <a:rPr lang="fr-FR" altLang="fr-FR" sz="1600" dirty="0" err="1">
                <a:solidFill>
                  <a:srgbClr val="FF0000"/>
                </a:solidFill>
                <a:latin typeface="Arial" panose="020B0604020202020204" pitchFamily="34" charset="0"/>
              </a:rPr>
              <a:t>dt</a:t>
            </a:r>
            <a:endParaRPr lang="fr-FR" altLang="fr-FR" sz="1600" dirty="0">
              <a:solidFill>
                <a:srgbClr val="FF0000"/>
              </a:solidFill>
              <a:latin typeface="Arial" panose="020B0604020202020204" pitchFamily="34" charset="0"/>
            </a:endParaRPr>
          </a:p>
          <a:p>
            <a:pPr algn="l"/>
            <a:r>
              <a:rPr lang="fr-FR" altLang="fr-FR" sz="1600" dirty="0" smtClean="0">
                <a:solidFill>
                  <a:schemeClr val="accent6">
                    <a:lumMod val="50000"/>
                  </a:schemeClr>
                </a:solidFill>
                <a:latin typeface="Arial" panose="020B0604020202020204" pitchFamily="34" charset="0"/>
              </a:rPr>
              <a:t>   Bilan</a:t>
            </a:r>
            <a:endParaRPr lang="fr-FR" altLang="fr-FR" sz="1600" dirty="0">
              <a:solidFill>
                <a:schemeClr val="accent6">
                  <a:lumMod val="50000"/>
                </a:schemeClr>
              </a:solidFill>
              <a:latin typeface="Arial" panose="020B0604020202020204" pitchFamily="34" charset="0"/>
            </a:endParaRPr>
          </a:p>
        </p:txBody>
      </p:sp>
      <p:cxnSp>
        <p:nvCxnSpPr>
          <p:cNvPr id="53" name="Straight Connector 52"/>
          <p:cNvCxnSpPr/>
          <p:nvPr/>
        </p:nvCxnSpPr>
        <p:spPr bwMode="auto">
          <a:xfrm>
            <a:off x="6228184" y="1528528"/>
            <a:ext cx="2448272" cy="0"/>
          </a:xfrm>
          <a:prstGeom prst="line">
            <a:avLst/>
          </a:prstGeom>
          <a:solidFill>
            <a:srgbClr val="00B8FF"/>
          </a:solidFill>
          <a:ln w="9525" cap="flat" cmpd="sng" algn="ctr">
            <a:solidFill>
              <a:schemeClr val="accent6">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8" name="Object 7"/>
          <p:cNvGraphicFramePr>
            <a:graphicFrameLocks noChangeAspect="1"/>
          </p:cNvGraphicFramePr>
          <p:nvPr>
            <p:extLst>
              <p:ext uri="{D42A27DB-BD31-4B8C-83A1-F6EECF244321}">
                <p14:modId xmlns:p14="http://schemas.microsoft.com/office/powerpoint/2010/main" val="849271022"/>
              </p:ext>
            </p:extLst>
          </p:nvPr>
        </p:nvGraphicFramePr>
        <p:xfrm>
          <a:off x="6300192" y="2107441"/>
          <a:ext cx="1800200" cy="529471"/>
        </p:xfrm>
        <a:graphic>
          <a:graphicData uri="http://schemas.openxmlformats.org/presentationml/2006/ole">
            <mc:AlternateContent xmlns:mc="http://schemas.openxmlformats.org/markup-compatibility/2006">
              <mc:Choice xmlns:v="urn:schemas-microsoft-com:vml" Requires="v">
                <p:oleObj spid="_x0000_s11333" name="Equation" r:id="rId5" imgW="1295400" imgH="381000" progId="Equation.3">
                  <p:embed/>
                </p:oleObj>
              </mc:Choice>
              <mc:Fallback>
                <p:oleObj name="Equation" r:id="rId5" imgW="1295400" imgH="381000" progId="Equation.3">
                  <p:embed/>
                  <p:pic>
                    <p:nvPicPr>
                      <p:cNvPr id="0" name=""/>
                      <p:cNvPicPr/>
                      <p:nvPr/>
                    </p:nvPicPr>
                    <p:blipFill>
                      <a:blip r:embed="rId6"/>
                      <a:stretch>
                        <a:fillRect/>
                      </a:stretch>
                    </p:blipFill>
                    <p:spPr>
                      <a:xfrm>
                        <a:off x="6300192" y="2107441"/>
                        <a:ext cx="1800200" cy="529471"/>
                      </a:xfrm>
                      <a:prstGeom prst="rect">
                        <a:avLst/>
                      </a:prstGeom>
                      <a:noFill/>
                      <a:ln>
                        <a:solidFill>
                          <a:srgbClr val="FF0000"/>
                        </a:solidFill>
                      </a:ln>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3156155531"/>
              </p:ext>
            </p:extLst>
          </p:nvPr>
        </p:nvGraphicFramePr>
        <p:xfrm>
          <a:off x="6300191" y="3645024"/>
          <a:ext cx="2490083" cy="576064"/>
        </p:xfrm>
        <a:graphic>
          <a:graphicData uri="http://schemas.openxmlformats.org/presentationml/2006/ole">
            <mc:AlternateContent xmlns:mc="http://schemas.openxmlformats.org/markup-compatibility/2006">
              <mc:Choice xmlns:v="urn:schemas-microsoft-com:vml" Requires="v">
                <p:oleObj spid="_x0000_s11334" name="Equation" r:id="rId7" imgW="1701800" imgH="393700" progId="Equation.3">
                  <p:embed/>
                </p:oleObj>
              </mc:Choice>
              <mc:Fallback>
                <p:oleObj name="Equation" r:id="rId7" imgW="1701800" imgH="393700" progId="Equation.3">
                  <p:embed/>
                  <p:pic>
                    <p:nvPicPr>
                      <p:cNvPr id="0" name=""/>
                      <p:cNvPicPr/>
                      <p:nvPr/>
                    </p:nvPicPr>
                    <p:blipFill>
                      <a:blip r:embed="rId8"/>
                      <a:stretch>
                        <a:fillRect/>
                      </a:stretch>
                    </p:blipFill>
                    <p:spPr>
                      <a:xfrm>
                        <a:off x="6300191" y="3645024"/>
                        <a:ext cx="2490083" cy="576064"/>
                      </a:xfrm>
                      <a:prstGeom prst="rect">
                        <a:avLst/>
                      </a:prstGeom>
                      <a:ln>
                        <a:solidFill>
                          <a:schemeClr val="accent6">
                            <a:lumMod val="50000"/>
                          </a:schemeClr>
                        </a:solidFill>
                      </a:ln>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1764935853"/>
              </p:ext>
            </p:extLst>
          </p:nvPr>
        </p:nvGraphicFramePr>
        <p:xfrm>
          <a:off x="6300192" y="4437112"/>
          <a:ext cx="2520280" cy="600990"/>
        </p:xfrm>
        <a:graphic>
          <a:graphicData uri="http://schemas.openxmlformats.org/presentationml/2006/ole">
            <mc:AlternateContent xmlns:mc="http://schemas.openxmlformats.org/markup-compatibility/2006">
              <mc:Choice xmlns:v="urn:schemas-microsoft-com:vml" Requires="v">
                <p:oleObj spid="_x0000_s11335" name="Equation" r:id="rId9" imgW="1651000" imgH="393700" progId="Equation.3">
                  <p:embed/>
                </p:oleObj>
              </mc:Choice>
              <mc:Fallback>
                <p:oleObj name="Equation" r:id="rId9" imgW="1651000" imgH="393700" progId="Equation.3">
                  <p:embed/>
                  <p:pic>
                    <p:nvPicPr>
                      <p:cNvPr id="0" name=""/>
                      <p:cNvPicPr/>
                      <p:nvPr/>
                    </p:nvPicPr>
                    <p:blipFill>
                      <a:blip r:embed="rId10"/>
                      <a:stretch>
                        <a:fillRect/>
                      </a:stretch>
                    </p:blipFill>
                    <p:spPr>
                      <a:xfrm>
                        <a:off x="6300192" y="4437112"/>
                        <a:ext cx="2520280" cy="600990"/>
                      </a:xfrm>
                      <a:prstGeom prst="rect">
                        <a:avLst/>
                      </a:prstGeom>
                      <a:ln>
                        <a:solidFill>
                          <a:schemeClr val="accent6">
                            <a:lumMod val="50000"/>
                          </a:schemeClr>
                        </a:solidFill>
                      </a:ln>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4200404641"/>
              </p:ext>
            </p:extLst>
          </p:nvPr>
        </p:nvGraphicFramePr>
        <p:xfrm>
          <a:off x="6300191" y="2852936"/>
          <a:ext cx="2624291" cy="576064"/>
        </p:xfrm>
        <a:graphic>
          <a:graphicData uri="http://schemas.openxmlformats.org/presentationml/2006/ole">
            <mc:AlternateContent xmlns:mc="http://schemas.openxmlformats.org/markup-compatibility/2006">
              <mc:Choice xmlns:v="urn:schemas-microsoft-com:vml" Requires="v">
                <p:oleObj spid="_x0000_s11336" name="Equation" r:id="rId11" imgW="2082800" imgH="457200" progId="Equation.3">
                  <p:embed/>
                </p:oleObj>
              </mc:Choice>
              <mc:Fallback>
                <p:oleObj name="Equation" r:id="rId11" imgW="2082800" imgH="457200" progId="Equation.3">
                  <p:embed/>
                  <p:pic>
                    <p:nvPicPr>
                      <p:cNvPr id="0" name=""/>
                      <p:cNvPicPr/>
                      <p:nvPr/>
                    </p:nvPicPr>
                    <p:blipFill>
                      <a:blip r:embed="rId12"/>
                      <a:stretch>
                        <a:fillRect/>
                      </a:stretch>
                    </p:blipFill>
                    <p:spPr>
                      <a:xfrm>
                        <a:off x="6300191" y="2852936"/>
                        <a:ext cx="2624291" cy="576064"/>
                      </a:xfrm>
                      <a:prstGeom prst="rect">
                        <a:avLst/>
                      </a:prstGeom>
                      <a:ln>
                        <a:solidFill>
                          <a:srgbClr val="FF0000"/>
                        </a:solidFill>
                      </a:ln>
                    </p:spPr>
                  </p:pic>
                </p:oleObj>
              </mc:Fallback>
            </mc:AlternateContent>
          </a:graphicData>
        </a:graphic>
      </p:graphicFrame>
      <p:sp>
        <p:nvSpPr>
          <p:cNvPr id="52" name="Rectangle 51"/>
          <p:cNvSpPr/>
          <p:nvPr/>
        </p:nvSpPr>
        <p:spPr>
          <a:xfrm>
            <a:off x="0" y="1"/>
            <a:ext cx="9144000" cy="672658"/>
          </a:xfrm>
          <a:prstGeom prst="rect">
            <a:avLst/>
          </a:prstGeom>
          <a:solidFill>
            <a:schemeClr val="accent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4" name="TextBox 53"/>
          <p:cNvSpPr txBox="1"/>
          <p:nvPr/>
        </p:nvSpPr>
        <p:spPr>
          <a:xfrm>
            <a:off x="144463" y="151662"/>
            <a:ext cx="2480254" cy="369332"/>
          </a:xfrm>
          <a:prstGeom prst="rect">
            <a:avLst/>
          </a:prstGeom>
          <a:noFill/>
        </p:spPr>
        <p:txBody>
          <a:bodyPr wrap="none" rtlCol="0">
            <a:spAutoFit/>
          </a:bodyPr>
          <a:lstStyle/>
          <a:p>
            <a:r>
              <a:rPr lang="en-US" b="1" dirty="0" smtClean="0">
                <a:solidFill>
                  <a:schemeClr val="accent3">
                    <a:lumMod val="20000"/>
                    <a:lumOff val="80000"/>
                  </a:schemeClr>
                </a:solidFill>
                <a:latin typeface="Arial"/>
                <a:cs typeface="Arial"/>
              </a:rPr>
              <a:t>CONCEPT </a:t>
            </a:r>
            <a:r>
              <a:rPr lang="en-US" b="1" dirty="0" smtClean="0">
                <a:solidFill>
                  <a:schemeClr val="accent3">
                    <a:lumMod val="20000"/>
                    <a:lumOff val="80000"/>
                  </a:schemeClr>
                </a:solidFill>
                <a:latin typeface="Arial"/>
                <a:cs typeface="Arial"/>
              </a:rPr>
              <a:t>of CAGES</a:t>
            </a:r>
            <a:endParaRPr lang="en-US" b="1" dirty="0">
              <a:solidFill>
                <a:schemeClr val="accent3">
                  <a:lumMod val="20000"/>
                  <a:lumOff val="80000"/>
                </a:schemeClr>
              </a:solidFill>
              <a:latin typeface="Arial"/>
              <a:cs typeface="Arial"/>
            </a:endParaRPr>
          </a:p>
        </p:txBody>
      </p:sp>
      <p:sp>
        <p:nvSpPr>
          <p:cNvPr id="5" name="TextBox 4"/>
          <p:cNvSpPr txBox="1"/>
          <p:nvPr/>
        </p:nvSpPr>
        <p:spPr>
          <a:xfrm>
            <a:off x="-32272" y="5301208"/>
            <a:ext cx="7996337" cy="1477328"/>
          </a:xfrm>
          <a:prstGeom prst="rect">
            <a:avLst/>
          </a:prstGeom>
          <a:noFill/>
        </p:spPr>
        <p:txBody>
          <a:bodyPr wrap="none" rtlCol="0">
            <a:spAutoFit/>
          </a:bodyPr>
          <a:lstStyle/>
          <a:p>
            <a:r>
              <a:rPr lang="en-US" b="1" u="sng" dirty="0">
                <a:solidFill>
                  <a:srgbClr val="376092"/>
                </a:solidFill>
                <a:latin typeface="Arial"/>
                <a:cs typeface="Arial"/>
              </a:rPr>
              <a:t>E</a:t>
            </a:r>
            <a:r>
              <a:rPr lang="en-US" b="1" u="sng" dirty="0" smtClean="0">
                <a:solidFill>
                  <a:srgbClr val="376092"/>
                </a:solidFill>
                <a:latin typeface="Arial"/>
                <a:cs typeface="Arial"/>
              </a:rPr>
              <a:t>stimates </a:t>
            </a:r>
            <a:r>
              <a:rPr lang="en-US" b="1" u="sng" dirty="0">
                <a:solidFill>
                  <a:srgbClr val="376092"/>
                </a:solidFill>
                <a:latin typeface="Arial"/>
                <a:cs typeface="Arial"/>
              </a:rPr>
              <a:t>of physical budget </a:t>
            </a:r>
            <a:r>
              <a:rPr lang="en-US" b="1" u="sng" dirty="0" smtClean="0">
                <a:solidFill>
                  <a:srgbClr val="376092"/>
                </a:solidFill>
                <a:latin typeface="Arial"/>
                <a:cs typeface="Arial"/>
              </a:rPr>
              <a:t>components to </a:t>
            </a:r>
            <a:r>
              <a:rPr lang="en-US" b="1" u="sng" dirty="0">
                <a:solidFill>
                  <a:srgbClr val="376092"/>
                </a:solidFill>
                <a:latin typeface="Arial"/>
                <a:cs typeface="Arial"/>
              </a:rPr>
              <a:t>implement the </a:t>
            </a:r>
            <a:r>
              <a:rPr lang="en-US" b="1" u="sng" dirty="0" smtClean="0">
                <a:solidFill>
                  <a:srgbClr val="376092"/>
                </a:solidFill>
                <a:latin typeface="Arial"/>
                <a:cs typeface="Arial"/>
              </a:rPr>
              <a:t>approach:</a:t>
            </a:r>
            <a:endParaRPr lang="en-US" b="1" u="sng" dirty="0">
              <a:solidFill>
                <a:srgbClr val="376092"/>
              </a:solidFill>
              <a:latin typeface="Arial"/>
              <a:cs typeface="Arial"/>
            </a:endParaRPr>
          </a:p>
          <a:p>
            <a:r>
              <a:rPr lang="en-US" b="1" dirty="0" smtClean="0">
                <a:solidFill>
                  <a:srgbClr val="376092"/>
                </a:solidFill>
                <a:latin typeface="Arial"/>
                <a:cs typeface="Arial"/>
              </a:rPr>
              <a:t>1</a:t>
            </a:r>
            <a:r>
              <a:rPr lang="en-US" b="1" dirty="0">
                <a:solidFill>
                  <a:srgbClr val="376092"/>
                </a:solidFill>
                <a:latin typeface="Arial"/>
                <a:cs typeface="Arial"/>
              </a:rPr>
              <a:t>. a reference estimates of box mean temporal changes for OHC</a:t>
            </a:r>
          </a:p>
          <a:p>
            <a:r>
              <a:rPr lang="en-US" b="1" dirty="0">
                <a:solidFill>
                  <a:srgbClr val="376092"/>
                </a:solidFill>
                <a:latin typeface="Arial"/>
                <a:cs typeface="Arial"/>
              </a:rPr>
              <a:t>2. one reference of box mean </a:t>
            </a:r>
            <a:r>
              <a:rPr lang="en-US" b="1" dirty="0" err="1">
                <a:solidFill>
                  <a:srgbClr val="376092"/>
                </a:solidFill>
                <a:latin typeface="Arial"/>
                <a:cs typeface="Arial"/>
              </a:rPr>
              <a:t>radiative</a:t>
            </a:r>
            <a:r>
              <a:rPr lang="en-US" b="1" dirty="0">
                <a:solidFill>
                  <a:srgbClr val="376092"/>
                </a:solidFill>
                <a:latin typeface="Arial"/>
                <a:cs typeface="Arial"/>
              </a:rPr>
              <a:t> flux estimate</a:t>
            </a:r>
          </a:p>
          <a:p>
            <a:r>
              <a:rPr lang="en-US" b="1" dirty="0">
                <a:solidFill>
                  <a:srgbClr val="376092"/>
                </a:solidFill>
                <a:latin typeface="Arial"/>
                <a:cs typeface="Arial"/>
              </a:rPr>
              <a:t>3. one reference estimate of lateral HF at the boundaries of each box</a:t>
            </a:r>
          </a:p>
          <a:p>
            <a:r>
              <a:rPr lang="en-US" b="1" dirty="0">
                <a:solidFill>
                  <a:srgbClr val="376092"/>
                </a:solidFill>
                <a:latin typeface="Arial"/>
                <a:cs typeface="Arial"/>
              </a:rPr>
              <a:t>4. a set of box mean turbulent fluxes from the “OHF reference data set”</a:t>
            </a:r>
          </a:p>
        </p:txBody>
      </p:sp>
      <p:sp>
        <p:nvSpPr>
          <p:cNvPr id="2" name="Rectangle 1"/>
          <p:cNvSpPr/>
          <p:nvPr/>
        </p:nvSpPr>
        <p:spPr>
          <a:xfrm>
            <a:off x="-32272" y="875823"/>
            <a:ext cx="9176272" cy="4425383"/>
          </a:xfrm>
          <a:prstGeom prst="rect">
            <a:avLst/>
          </a:prstGeom>
          <a:solidFill>
            <a:srgbClr val="37609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277629" y="1323136"/>
            <a:ext cx="8811635" cy="3046988"/>
          </a:xfrm>
          <a:prstGeom prst="rect">
            <a:avLst/>
          </a:prstGeom>
          <a:noFill/>
        </p:spPr>
        <p:txBody>
          <a:bodyPr wrap="square" rtlCol="0">
            <a:spAutoFit/>
          </a:bodyPr>
          <a:lstStyle/>
          <a:p>
            <a:r>
              <a:rPr lang="en-US" sz="2400" b="1" dirty="0" smtClean="0">
                <a:solidFill>
                  <a:schemeClr val="accent3">
                    <a:lumMod val="20000"/>
                    <a:lumOff val="80000"/>
                  </a:schemeClr>
                </a:solidFill>
                <a:latin typeface="Arial"/>
                <a:cs typeface="Arial"/>
              </a:rPr>
              <a:t>Apply this to the global ocean </a:t>
            </a:r>
            <a:r>
              <a:rPr lang="en-US" sz="2400" b="1" dirty="0" smtClean="0">
                <a:solidFill>
                  <a:schemeClr val="accent3">
                    <a:lumMod val="20000"/>
                    <a:lumOff val="80000"/>
                  </a:schemeClr>
                </a:solidFill>
                <a:latin typeface="Arial"/>
                <a:cs typeface="Arial"/>
              </a:rPr>
              <a:t>(1992-2010)</a:t>
            </a:r>
            <a:endParaRPr lang="en-US" sz="2400" b="1" dirty="0">
              <a:solidFill>
                <a:schemeClr val="accent3">
                  <a:lumMod val="20000"/>
                  <a:lumOff val="80000"/>
                </a:schemeClr>
              </a:solidFill>
              <a:latin typeface="Arial"/>
              <a:cs typeface="Arial"/>
            </a:endParaRPr>
          </a:p>
          <a:p>
            <a:pPr marL="342900" indent="-342900">
              <a:buFont typeface="Wingdings" charset="2"/>
              <a:buChar char="Ø"/>
            </a:pPr>
            <a:r>
              <a:rPr lang="en-US" sz="2400" dirty="0" err="1" smtClean="0">
                <a:solidFill>
                  <a:schemeClr val="accent3">
                    <a:lumMod val="20000"/>
                    <a:lumOff val="80000"/>
                  </a:schemeClr>
                </a:solidFill>
                <a:latin typeface="Arial"/>
                <a:cs typeface="Arial"/>
              </a:rPr>
              <a:t>Devision</a:t>
            </a:r>
            <a:r>
              <a:rPr lang="en-US" sz="2400" dirty="0" smtClean="0">
                <a:solidFill>
                  <a:schemeClr val="accent3">
                    <a:lumMod val="20000"/>
                    <a:lumOff val="80000"/>
                  </a:schemeClr>
                </a:solidFill>
                <a:latin typeface="Arial"/>
                <a:cs typeface="Arial"/>
              </a:rPr>
              <a:t> global ocean in 10°x10° ocean boxes (60°S-60°N)</a:t>
            </a:r>
          </a:p>
          <a:p>
            <a:pPr marL="342900" indent="-342900">
              <a:buFont typeface="Wingdings" charset="2"/>
              <a:buChar char="Ø"/>
            </a:pPr>
            <a:r>
              <a:rPr lang="en-US" sz="2400" dirty="0" smtClean="0">
                <a:solidFill>
                  <a:schemeClr val="accent3">
                    <a:lumMod val="20000"/>
                    <a:lumOff val="80000"/>
                  </a:schemeClr>
                </a:solidFill>
                <a:latin typeface="Arial"/>
                <a:cs typeface="Arial"/>
              </a:rPr>
              <a:t>Temporal resolution annual and </a:t>
            </a:r>
            <a:r>
              <a:rPr lang="en-US" sz="2400" dirty="0" err="1" smtClean="0">
                <a:solidFill>
                  <a:schemeClr val="accent3">
                    <a:lumMod val="20000"/>
                    <a:lumOff val="80000"/>
                  </a:schemeClr>
                </a:solidFill>
                <a:latin typeface="Arial"/>
                <a:cs typeface="Arial"/>
              </a:rPr>
              <a:t>interannual</a:t>
            </a:r>
            <a:r>
              <a:rPr lang="en-US" sz="2400" dirty="0" smtClean="0">
                <a:solidFill>
                  <a:schemeClr val="accent3">
                    <a:lumMod val="20000"/>
                    <a:lumOff val="80000"/>
                  </a:schemeClr>
                </a:solidFill>
                <a:latin typeface="Arial"/>
                <a:cs typeface="Arial"/>
              </a:rPr>
              <a:t> (running 5 year trends)</a:t>
            </a:r>
          </a:p>
          <a:p>
            <a:endParaRPr lang="en-US" sz="2400" dirty="0" smtClean="0">
              <a:solidFill>
                <a:schemeClr val="accent3">
                  <a:lumMod val="20000"/>
                  <a:lumOff val="80000"/>
                </a:schemeClr>
              </a:solidFill>
              <a:latin typeface="Arial"/>
              <a:cs typeface="Arial"/>
            </a:endParaRPr>
          </a:p>
          <a:p>
            <a:r>
              <a:rPr lang="en-US" sz="2400" b="1" dirty="0" smtClean="0">
                <a:solidFill>
                  <a:schemeClr val="accent3">
                    <a:lumMod val="20000"/>
                    <a:lumOff val="80000"/>
                  </a:schemeClr>
                </a:solidFill>
                <a:latin typeface="Arial"/>
                <a:cs typeface="Arial"/>
              </a:rPr>
              <a:t>Expected outcome:</a:t>
            </a:r>
          </a:p>
          <a:p>
            <a:pPr marL="342900" indent="-342900">
              <a:buFont typeface="Wingdings" charset="2"/>
              <a:buChar char="Ø"/>
            </a:pPr>
            <a:r>
              <a:rPr lang="en-US" sz="2400" dirty="0" smtClean="0">
                <a:solidFill>
                  <a:schemeClr val="accent3">
                    <a:lumMod val="20000"/>
                    <a:lumOff val="80000"/>
                  </a:schemeClr>
                </a:solidFill>
                <a:latin typeface="Arial"/>
                <a:cs typeface="Arial"/>
              </a:rPr>
              <a:t>Assessment plots (scatter) of turbulent flux products for each region and for different temporal resolution)</a:t>
            </a:r>
            <a:endParaRPr lang="en-US" sz="2400" dirty="0">
              <a:solidFill>
                <a:schemeClr val="accent3">
                  <a:lumMod val="20000"/>
                  <a:lumOff val="80000"/>
                </a:schemeClr>
              </a:solidFill>
              <a:latin typeface="Arial"/>
              <a:cs typeface="Arial"/>
            </a:endParaRPr>
          </a:p>
        </p:txBody>
      </p:sp>
    </p:spTree>
    <p:extLst>
      <p:ext uri="{BB962C8B-B14F-4D97-AF65-F5344CB8AC3E}">
        <p14:creationId xmlns:p14="http://schemas.microsoft.com/office/powerpoint/2010/main" val="830581678"/>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2130</TotalTime>
  <Words>1911</Words>
  <Application>Microsoft Macintosh PowerPoint</Application>
  <PresentationFormat>On-screen Show (4:3)</PresentationFormat>
  <Paragraphs>259</Paragraphs>
  <Slides>18</Slides>
  <Notes>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0" baseType="lpstr">
      <vt:lpstr>Office Theme</vt:lpstr>
      <vt:lpstr>Equation</vt:lpstr>
      <vt:lpstr>PowerPoint Presentation</vt:lpstr>
      <vt:lpstr>PowerPoint Presentation</vt:lpstr>
      <vt:lpstr>PowerPoint Presentation</vt:lpstr>
      <vt:lpstr>PowerPoint Presentation</vt:lpstr>
      <vt:lpstr>Global Heat Budget Closure : Overview</vt:lpstr>
      <vt:lpstr>Global Heat Budget Closure : Overview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KvS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Karina von Schuckmann</dc:creator>
  <cp:lastModifiedBy>Karina von Schuckmann</cp:lastModifiedBy>
  <cp:revision>251</cp:revision>
  <cp:lastPrinted>2015-05-22T11:32:00Z</cp:lastPrinted>
  <dcterms:created xsi:type="dcterms:W3CDTF">2015-02-02T21:34:52Z</dcterms:created>
  <dcterms:modified xsi:type="dcterms:W3CDTF">2015-06-24T12:53:15Z</dcterms:modified>
</cp:coreProperties>
</file>