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8" r:id="rId3"/>
    <p:sldId id="279" r:id="rId4"/>
    <p:sldId id="280" r:id="rId5"/>
    <p:sldId id="260" r:id="rId6"/>
    <p:sldId id="262" r:id="rId7"/>
    <p:sldId id="264" r:id="rId8"/>
    <p:sldId id="266" r:id="rId9"/>
    <p:sldId id="267" r:id="rId10"/>
    <p:sldId id="268" r:id="rId11"/>
    <p:sldId id="270" r:id="rId12"/>
    <p:sldId id="273" r:id="rId13"/>
    <p:sldId id="274" r:id="rId14"/>
    <p:sldId id="275" r:id="rId15"/>
    <p:sldId id="276" r:id="rId16"/>
    <p:sldId id="277" r:id="rId17"/>
    <p:sldId id="281" r:id="rId1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06" autoAdjust="0"/>
    <p:restoredTop sz="94660"/>
  </p:normalViewPr>
  <p:slideViewPr>
    <p:cSldViewPr snapToGrid="0">
      <p:cViewPr varScale="1">
        <p:scale>
          <a:sx n="113" d="100"/>
          <a:sy n="113" d="100"/>
        </p:scale>
        <p:origin x="132"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35F99F-A3A3-4AB2-8460-1E852DE9BF5D}" type="datetimeFigureOut">
              <a:rPr lang="nb-NO" smtClean="0"/>
              <a:t>06.02.2016</a:t>
            </a:fld>
            <a:endParaRPr lang="nb-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C04E0D-83EB-4A45-9269-855AA8F650A0}" type="slidenum">
              <a:rPr lang="nb-NO" smtClean="0"/>
              <a:t>‹#›</a:t>
            </a:fld>
            <a:endParaRPr lang="nb-NO"/>
          </a:p>
        </p:txBody>
      </p:sp>
    </p:spTree>
    <p:extLst>
      <p:ext uri="{BB962C8B-B14F-4D97-AF65-F5344CB8AC3E}">
        <p14:creationId xmlns:p14="http://schemas.microsoft.com/office/powerpoint/2010/main" val="314859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114264-F4BE-47FE-A923-079A5ADF538C}" type="slidenum">
              <a:rPr lang="en-US"/>
              <a:pPr/>
              <a:t>5</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r>
              <a:rPr lang="en-US" dirty="0" smtClean="0"/>
              <a:t>Task 1.8.2 is a reference to</a:t>
            </a:r>
            <a:r>
              <a:rPr lang="en-US" baseline="0" dirty="0" smtClean="0"/>
              <a:t> GlobCurrent, but as yet the accommodation of both waves and current aspects remain, at least in part, outside the scope of this project.</a:t>
            </a:r>
            <a:endParaRPr lang="en-US" dirty="0"/>
          </a:p>
        </p:txBody>
      </p:sp>
    </p:spTree>
    <p:extLst>
      <p:ext uri="{BB962C8B-B14F-4D97-AF65-F5344CB8AC3E}">
        <p14:creationId xmlns:p14="http://schemas.microsoft.com/office/powerpoint/2010/main" val="835266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114264-F4BE-47FE-A923-079A5ADF538C}" type="slidenum">
              <a:rPr lang="en-US"/>
              <a:pPr/>
              <a:t>14</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r>
              <a:rPr lang="en-US" sz="1200" kern="1200" baseline="0" dirty="0" smtClean="0">
                <a:solidFill>
                  <a:schemeClr val="tx1"/>
                </a:solidFill>
                <a:latin typeface="+mn-lt"/>
                <a:ea typeface="+mn-ea"/>
                <a:cs typeface="+mn-cs"/>
              </a:rPr>
              <a:t>Fig. 4: As in Fig. 3, but for spectra rescaled using the parameters alpha and beta from Table 1.</a:t>
            </a:r>
            <a:endParaRPr lang="en-US" dirty="0"/>
          </a:p>
        </p:txBody>
      </p:sp>
    </p:spTree>
    <p:extLst>
      <p:ext uri="{BB962C8B-B14F-4D97-AF65-F5344CB8AC3E}">
        <p14:creationId xmlns:p14="http://schemas.microsoft.com/office/powerpoint/2010/main" val="88264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114264-F4BE-47FE-A923-079A5ADF538C}" type="slidenum">
              <a:rPr lang="en-US"/>
              <a:pPr/>
              <a:t>15</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r>
              <a:rPr lang="en-US" sz="1200" kern="1200" baseline="0" dirty="0" smtClean="0">
                <a:solidFill>
                  <a:schemeClr val="tx1"/>
                </a:solidFill>
                <a:latin typeface="+mn-lt"/>
                <a:ea typeface="+mn-ea"/>
                <a:cs typeface="+mn-cs"/>
              </a:rPr>
              <a:t>Table 1. Average RMSE and idealized target heat flux correlation for the analysis that is taken to be least familiar (i.e., both the in situ observations and, in turn, each of the other seven analyses are used for reference and the seven results are then averaged). The top three values in both categories are listed in bold, but note that each statistic is reported with reference to the resolution of the analysis in question (cf. calibrated individual spectra in Fig. 4).</a:t>
            </a:r>
            <a:endParaRPr lang="en-US" dirty="0"/>
          </a:p>
        </p:txBody>
      </p:sp>
    </p:spTree>
    <p:extLst>
      <p:ext uri="{BB962C8B-B14F-4D97-AF65-F5344CB8AC3E}">
        <p14:creationId xmlns:p14="http://schemas.microsoft.com/office/powerpoint/2010/main" val="973588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114264-F4BE-47FE-A923-079A5ADF538C}" type="slidenum">
              <a:rPr lang="en-US"/>
              <a:pPr/>
              <a:t>16</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276650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114264-F4BE-47FE-A923-079A5ADF538C}" type="slidenum">
              <a:rPr lang="en-US"/>
              <a:pPr/>
              <a:t>6</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r>
              <a:rPr lang="en-US" dirty="0" smtClean="0"/>
              <a:t>See experiments below</a:t>
            </a:r>
            <a:endParaRPr lang="en-US" dirty="0"/>
          </a:p>
        </p:txBody>
      </p:sp>
    </p:spTree>
    <p:extLst>
      <p:ext uri="{BB962C8B-B14F-4D97-AF65-F5344CB8AC3E}">
        <p14:creationId xmlns:p14="http://schemas.microsoft.com/office/powerpoint/2010/main" val="697299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114264-F4BE-47FE-A923-079A5ADF538C}" type="slidenum">
              <a:rPr lang="en-US"/>
              <a:pPr/>
              <a:t>7</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614028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114264-F4BE-47FE-A923-079A5ADF538C}" type="slidenum">
              <a:rPr lang="en-US"/>
              <a:pPr/>
              <a:t>8</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r>
              <a:rPr lang="en-US" dirty="0" smtClean="0"/>
              <a:t>Contributions received from </a:t>
            </a:r>
            <a:r>
              <a:rPr lang="en-US" dirty="0" err="1" smtClean="0"/>
              <a:t>Abderrahim</a:t>
            </a:r>
            <a:r>
              <a:rPr lang="en-US" dirty="0" smtClean="0"/>
              <a:t> (reference to SOLAS background article) and Antoine </a:t>
            </a:r>
            <a:r>
              <a:rPr lang="en-US" dirty="0" err="1" smtClean="0"/>
              <a:t>Grouazel</a:t>
            </a:r>
            <a:r>
              <a:rPr lang="en-US" dirty="0" smtClean="0"/>
              <a:t> (flux</a:t>
            </a:r>
            <a:r>
              <a:rPr lang="en-US" baseline="0" dirty="0" smtClean="0"/>
              <a:t> engine and API)</a:t>
            </a:r>
            <a:endParaRPr lang="en-US" dirty="0"/>
          </a:p>
        </p:txBody>
      </p:sp>
    </p:spTree>
    <p:extLst>
      <p:ext uri="{BB962C8B-B14F-4D97-AF65-F5344CB8AC3E}">
        <p14:creationId xmlns:p14="http://schemas.microsoft.com/office/powerpoint/2010/main" val="451431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114264-F4BE-47FE-A923-079A5ADF538C}" type="slidenum">
              <a:rPr lang="en-US"/>
              <a:pPr/>
              <a:t>9</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r>
              <a:rPr lang="en-US" dirty="0" smtClean="0"/>
              <a:t>Feedback received from Antoine</a:t>
            </a:r>
            <a:r>
              <a:rPr lang="en-US" baseline="0" dirty="0" smtClean="0"/>
              <a:t> </a:t>
            </a:r>
            <a:r>
              <a:rPr lang="en-US" baseline="0" dirty="0" err="1" smtClean="0"/>
              <a:t>Grouazel</a:t>
            </a:r>
            <a:r>
              <a:rPr lang="en-US" baseline="0" dirty="0" smtClean="0"/>
              <a:t> (website link is updated)</a:t>
            </a:r>
            <a:endParaRPr lang="en-US" dirty="0"/>
          </a:p>
        </p:txBody>
      </p:sp>
    </p:spTree>
    <p:extLst>
      <p:ext uri="{BB962C8B-B14F-4D97-AF65-F5344CB8AC3E}">
        <p14:creationId xmlns:p14="http://schemas.microsoft.com/office/powerpoint/2010/main" val="3772297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114264-F4BE-47FE-A923-079A5ADF538C}" type="slidenum">
              <a:rPr lang="en-US"/>
              <a:pPr/>
              <a:t>10</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024221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114264-F4BE-47FE-A923-079A5ADF538C}" type="slidenum">
              <a:rPr lang="en-US"/>
              <a:pPr/>
              <a:t>11</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r>
              <a:rPr lang="en-US" sz="1200" dirty="0" smtClean="0">
                <a:solidFill>
                  <a:prstClr val="black"/>
                </a:solidFill>
              </a:rPr>
              <a:t>Extrapolation one day ahead/behind is insensitive to the number of days used if extrapolation employs O[10 days].</a:t>
            </a:r>
            <a:endParaRPr lang="en-US" dirty="0"/>
          </a:p>
        </p:txBody>
      </p:sp>
    </p:spTree>
    <p:extLst>
      <p:ext uri="{BB962C8B-B14F-4D97-AF65-F5344CB8AC3E}">
        <p14:creationId xmlns:p14="http://schemas.microsoft.com/office/powerpoint/2010/main" val="3685433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114264-F4BE-47FE-A923-079A5ADF538C}" type="slidenum">
              <a:rPr lang="en-US"/>
              <a:pPr/>
              <a:t>12</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r>
              <a:rPr lang="en-US" sz="1200" kern="1200" baseline="0" dirty="0" smtClean="0">
                <a:solidFill>
                  <a:schemeClr val="tx1"/>
                </a:solidFill>
                <a:latin typeface="+mn-lt"/>
                <a:ea typeface="+mn-ea"/>
                <a:cs typeface="+mn-cs"/>
              </a:rPr>
              <a:t>Fig. 1: Number of ship and buoy observations (order of magnitude in colour) that were transmitted in real time between October 1999 and December 2009, as taken from an operational archive at ftp.ncdc.noaa.gov/pub/data/</a:t>
            </a:r>
            <a:r>
              <a:rPr lang="en-US" sz="1200" kern="1200" baseline="0" dirty="0" err="1" smtClean="0">
                <a:solidFill>
                  <a:schemeClr val="tx1"/>
                </a:solidFill>
                <a:latin typeface="+mn-lt"/>
                <a:ea typeface="+mn-ea"/>
                <a:cs typeface="+mn-cs"/>
              </a:rPr>
              <a:t>ncep_gts</a:t>
            </a:r>
            <a:r>
              <a:rPr lang="en-US" sz="1200" kern="1200" baseline="0" dirty="0" smtClean="0">
                <a:solidFill>
                  <a:schemeClr val="tx1"/>
                </a:solidFill>
                <a:latin typeface="+mn-lt"/>
                <a:ea typeface="+mn-ea"/>
                <a:cs typeface="+mn-cs"/>
              </a:rPr>
              <a:t>. Coastal and inland water sites with poor coverage by the eight analyses (see text) are omitted. Shown are values at the ¼degree resolution of the project’s reference grid.</a:t>
            </a:r>
            <a:endParaRPr lang="en-US" dirty="0"/>
          </a:p>
        </p:txBody>
      </p:sp>
    </p:spTree>
    <p:extLst>
      <p:ext uri="{BB962C8B-B14F-4D97-AF65-F5344CB8AC3E}">
        <p14:creationId xmlns:p14="http://schemas.microsoft.com/office/powerpoint/2010/main" val="2423446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114264-F4BE-47FE-A923-079A5ADF538C}" type="slidenum">
              <a:rPr lang="en-US"/>
              <a:pPr/>
              <a:t>13</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r>
              <a:rPr lang="en-US" sz="1200" kern="1200" baseline="0" dirty="0" smtClean="0">
                <a:solidFill>
                  <a:schemeClr val="tx1"/>
                </a:solidFill>
                <a:latin typeface="+mn-lt"/>
                <a:ea typeface="+mn-ea"/>
                <a:cs typeface="+mn-cs"/>
              </a:rPr>
              <a:t>Fig. 2: Temporal coverage of daily sensible and latent heat flux values at 55N and 12.5W (in the north Atlantic; missing values are in blue) for eight reference datasets and in situ data between 1 October 1999 and 31 December 2009. Respectively, latent and sensible flux (gridded v0.6f01.0) are shown above and below each dataset label on the left (i.e., CFSR latent heat flux is the only one entirely missing).</a:t>
            </a:r>
            <a:endParaRPr lang="en-US" dirty="0"/>
          </a:p>
        </p:txBody>
      </p:sp>
    </p:spTree>
    <p:extLst>
      <p:ext uri="{BB962C8B-B14F-4D97-AF65-F5344CB8AC3E}">
        <p14:creationId xmlns:p14="http://schemas.microsoft.com/office/powerpoint/2010/main" val="1426401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nb-NO"/>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nb-NO"/>
          </a:p>
        </p:txBody>
      </p:sp>
      <p:sp>
        <p:nvSpPr>
          <p:cNvPr id="4" name="Date Placeholder 3"/>
          <p:cNvSpPr>
            <a:spLocks noGrp="1"/>
          </p:cNvSpPr>
          <p:nvPr>
            <p:ph type="dt" sz="half" idx="10"/>
          </p:nvPr>
        </p:nvSpPr>
        <p:spPr/>
        <p:txBody>
          <a:bodyPr/>
          <a:lstStyle/>
          <a:p>
            <a:fld id="{647FEC65-50A4-4924-930F-0991C4A3CE7A}" type="datetimeFigureOut">
              <a:rPr lang="nb-NO" smtClean="0"/>
              <a:t>06.02.2016</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6DF94A1E-789A-4760-BAAB-F70802659C43}" type="slidenum">
              <a:rPr lang="nb-NO" smtClean="0"/>
              <a:t>‹#›</a:t>
            </a:fld>
            <a:endParaRPr lang="nb-NO"/>
          </a:p>
        </p:txBody>
      </p:sp>
    </p:spTree>
    <p:extLst>
      <p:ext uri="{BB962C8B-B14F-4D97-AF65-F5344CB8AC3E}">
        <p14:creationId xmlns:p14="http://schemas.microsoft.com/office/powerpoint/2010/main" val="3159741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p>
            <a:fld id="{647FEC65-50A4-4924-930F-0991C4A3CE7A}" type="datetimeFigureOut">
              <a:rPr lang="nb-NO" smtClean="0"/>
              <a:t>06.02.2016</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6DF94A1E-789A-4760-BAAB-F70802659C43}" type="slidenum">
              <a:rPr lang="nb-NO" smtClean="0"/>
              <a:t>‹#›</a:t>
            </a:fld>
            <a:endParaRPr lang="nb-NO"/>
          </a:p>
        </p:txBody>
      </p:sp>
    </p:spTree>
    <p:extLst>
      <p:ext uri="{BB962C8B-B14F-4D97-AF65-F5344CB8AC3E}">
        <p14:creationId xmlns:p14="http://schemas.microsoft.com/office/powerpoint/2010/main" val="1000616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nb-NO"/>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p>
            <a:fld id="{647FEC65-50A4-4924-930F-0991C4A3CE7A}" type="datetimeFigureOut">
              <a:rPr lang="nb-NO" smtClean="0"/>
              <a:t>06.02.2016</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6DF94A1E-789A-4760-BAAB-F70802659C43}" type="slidenum">
              <a:rPr lang="nb-NO" smtClean="0"/>
              <a:t>‹#›</a:t>
            </a:fld>
            <a:endParaRPr lang="nb-NO"/>
          </a:p>
        </p:txBody>
      </p:sp>
    </p:spTree>
    <p:extLst>
      <p:ext uri="{BB962C8B-B14F-4D97-AF65-F5344CB8AC3E}">
        <p14:creationId xmlns:p14="http://schemas.microsoft.com/office/powerpoint/2010/main" val="382900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10363200" cy="762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914400" y="1295400"/>
            <a:ext cx="5080000" cy="4114800"/>
          </a:xfrm>
        </p:spPr>
        <p:txBody>
          <a:bodyPr/>
          <a:lstStyle/>
          <a:p>
            <a:endParaRPr lang="en-US"/>
          </a:p>
        </p:txBody>
      </p:sp>
      <p:sp>
        <p:nvSpPr>
          <p:cNvPr id="4" name="Text Placeholder 3"/>
          <p:cNvSpPr>
            <a:spLocks noGrp="1"/>
          </p:cNvSpPr>
          <p:nvPr>
            <p:ph type="body" sz="half" idx="2"/>
          </p:nvPr>
        </p:nvSpPr>
        <p:spPr>
          <a:xfrm>
            <a:off x="6197600" y="12954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1359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p>
            <a:fld id="{647FEC65-50A4-4924-930F-0991C4A3CE7A}" type="datetimeFigureOut">
              <a:rPr lang="nb-NO" smtClean="0"/>
              <a:t>06.02.2016</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6DF94A1E-789A-4760-BAAB-F70802659C43}" type="slidenum">
              <a:rPr lang="nb-NO" smtClean="0"/>
              <a:t>‹#›</a:t>
            </a:fld>
            <a:endParaRPr lang="nb-NO"/>
          </a:p>
        </p:txBody>
      </p:sp>
    </p:spTree>
    <p:extLst>
      <p:ext uri="{BB962C8B-B14F-4D97-AF65-F5344CB8AC3E}">
        <p14:creationId xmlns:p14="http://schemas.microsoft.com/office/powerpoint/2010/main" val="2192600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nb-NO"/>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7FEC65-50A4-4924-930F-0991C4A3CE7A}" type="datetimeFigureOut">
              <a:rPr lang="nb-NO" smtClean="0"/>
              <a:t>06.02.2016</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6DF94A1E-789A-4760-BAAB-F70802659C43}" type="slidenum">
              <a:rPr lang="nb-NO" smtClean="0"/>
              <a:t>‹#›</a:t>
            </a:fld>
            <a:endParaRPr lang="nb-NO"/>
          </a:p>
        </p:txBody>
      </p:sp>
    </p:spTree>
    <p:extLst>
      <p:ext uri="{BB962C8B-B14F-4D97-AF65-F5344CB8AC3E}">
        <p14:creationId xmlns:p14="http://schemas.microsoft.com/office/powerpoint/2010/main" val="2528870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Date Placeholder 4"/>
          <p:cNvSpPr>
            <a:spLocks noGrp="1"/>
          </p:cNvSpPr>
          <p:nvPr>
            <p:ph type="dt" sz="half" idx="10"/>
          </p:nvPr>
        </p:nvSpPr>
        <p:spPr/>
        <p:txBody>
          <a:bodyPr/>
          <a:lstStyle/>
          <a:p>
            <a:fld id="{647FEC65-50A4-4924-930F-0991C4A3CE7A}" type="datetimeFigureOut">
              <a:rPr lang="nb-NO" smtClean="0"/>
              <a:t>06.02.2016</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6DF94A1E-789A-4760-BAAB-F70802659C43}" type="slidenum">
              <a:rPr lang="nb-NO" smtClean="0"/>
              <a:t>‹#›</a:t>
            </a:fld>
            <a:endParaRPr lang="nb-NO"/>
          </a:p>
        </p:txBody>
      </p:sp>
    </p:spTree>
    <p:extLst>
      <p:ext uri="{BB962C8B-B14F-4D97-AF65-F5344CB8AC3E}">
        <p14:creationId xmlns:p14="http://schemas.microsoft.com/office/powerpoint/2010/main" val="412295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nb-NO"/>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7" name="Date Placeholder 6"/>
          <p:cNvSpPr>
            <a:spLocks noGrp="1"/>
          </p:cNvSpPr>
          <p:nvPr>
            <p:ph type="dt" sz="half" idx="10"/>
          </p:nvPr>
        </p:nvSpPr>
        <p:spPr/>
        <p:txBody>
          <a:bodyPr/>
          <a:lstStyle/>
          <a:p>
            <a:fld id="{647FEC65-50A4-4924-930F-0991C4A3CE7A}" type="datetimeFigureOut">
              <a:rPr lang="nb-NO" smtClean="0"/>
              <a:t>06.02.2016</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6DF94A1E-789A-4760-BAAB-F70802659C43}" type="slidenum">
              <a:rPr lang="nb-NO" smtClean="0"/>
              <a:t>‹#›</a:t>
            </a:fld>
            <a:endParaRPr lang="nb-NO"/>
          </a:p>
        </p:txBody>
      </p:sp>
    </p:spTree>
    <p:extLst>
      <p:ext uri="{BB962C8B-B14F-4D97-AF65-F5344CB8AC3E}">
        <p14:creationId xmlns:p14="http://schemas.microsoft.com/office/powerpoint/2010/main" val="3187426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Date Placeholder 2"/>
          <p:cNvSpPr>
            <a:spLocks noGrp="1"/>
          </p:cNvSpPr>
          <p:nvPr>
            <p:ph type="dt" sz="half" idx="10"/>
          </p:nvPr>
        </p:nvSpPr>
        <p:spPr/>
        <p:txBody>
          <a:bodyPr/>
          <a:lstStyle/>
          <a:p>
            <a:fld id="{647FEC65-50A4-4924-930F-0991C4A3CE7A}" type="datetimeFigureOut">
              <a:rPr lang="nb-NO" smtClean="0"/>
              <a:t>06.02.2016</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6DF94A1E-789A-4760-BAAB-F70802659C43}" type="slidenum">
              <a:rPr lang="nb-NO" smtClean="0"/>
              <a:t>‹#›</a:t>
            </a:fld>
            <a:endParaRPr lang="nb-NO"/>
          </a:p>
        </p:txBody>
      </p:sp>
    </p:spTree>
    <p:extLst>
      <p:ext uri="{BB962C8B-B14F-4D97-AF65-F5344CB8AC3E}">
        <p14:creationId xmlns:p14="http://schemas.microsoft.com/office/powerpoint/2010/main" val="402323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7FEC65-50A4-4924-930F-0991C4A3CE7A}" type="datetimeFigureOut">
              <a:rPr lang="nb-NO" smtClean="0"/>
              <a:t>06.02.2016</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6DF94A1E-789A-4760-BAAB-F70802659C43}" type="slidenum">
              <a:rPr lang="nb-NO" smtClean="0"/>
              <a:t>‹#›</a:t>
            </a:fld>
            <a:endParaRPr lang="nb-NO"/>
          </a:p>
        </p:txBody>
      </p:sp>
    </p:spTree>
    <p:extLst>
      <p:ext uri="{BB962C8B-B14F-4D97-AF65-F5344CB8AC3E}">
        <p14:creationId xmlns:p14="http://schemas.microsoft.com/office/powerpoint/2010/main" val="2619257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nb-NO"/>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7FEC65-50A4-4924-930F-0991C4A3CE7A}" type="datetimeFigureOut">
              <a:rPr lang="nb-NO" smtClean="0"/>
              <a:t>06.02.2016</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6DF94A1E-789A-4760-BAAB-F70802659C43}" type="slidenum">
              <a:rPr lang="nb-NO" smtClean="0"/>
              <a:t>‹#›</a:t>
            </a:fld>
            <a:endParaRPr lang="nb-NO"/>
          </a:p>
        </p:txBody>
      </p:sp>
    </p:spTree>
    <p:extLst>
      <p:ext uri="{BB962C8B-B14F-4D97-AF65-F5344CB8AC3E}">
        <p14:creationId xmlns:p14="http://schemas.microsoft.com/office/powerpoint/2010/main" val="4027009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nb-NO"/>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7FEC65-50A4-4924-930F-0991C4A3CE7A}" type="datetimeFigureOut">
              <a:rPr lang="nb-NO" smtClean="0"/>
              <a:t>06.02.2016</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6DF94A1E-789A-4760-BAAB-F70802659C43}" type="slidenum">
              <a:rPr lang="nb-NO" smtClean="0"/>
              <a:t>‹#›</a:t>
            </a:fld>
            <a:endParaRPr lang="nb-NO"/>
          </a:p>
        </p:txBody>
      </p:sp>
    </p:spTree>
    <p:extLst>
      <p:ext uri="{BB962C8B-B14F-4D97-AF65-F5344CB8AC3E}">
        <p14:creationId xmlns:p14="http://schemas.microsoft.com/office/powerpoint/2010/main" val="1021669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nb-NO"/>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7FEC65-50A4-4924-930F-0991C4A3CE7A}" type="datetimeFigureOut">
              <a:rPr lang="nb-NO" smtClean="0"/>
              <a:t>06.02.2016</a:t>
            </a:fld>
            <a:endParaRPr lang="nb-N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F94A1E-789A-4760-BAAB-F70802659C43}" type="slidenum">
              <a:rPr lang="nb-NO" smtClean="0"/>
              <a:t>‹#›</a:t>
            </a:fld>
            <a:endParaRPr lang="nb-NO"/>
          </a:p>
        </p:txBody>
      </p:sp>
    </p:spTree>
    <p:extLst>
      <p:ext uri="{BB962C8B-B14F-4D97-AF65-F5344CB8AC3E}">
        <p14:creationId xmlns:p14="http://schemas.microsoft.com/office/powerpoint/2010/main" val="2814035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hyperlink" Target="ftp://ftp.ncdc.noaa.gov/pub/data/ncep_gt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s://github.com/rickedanielson/diag.heat.flu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solidFill>
                  <a:srgbClr val="00B0F0"/>
                </a:solidFill>
                <a:latin typeface="Arial Black" panose="020B0A04020102020204" pitchFamily="34" charset="0"/>
              </a:rPr>
              <a:t>Flux Products Validation by Triple Collocation Methods</a:t>
            </a:r>
            <a:endParaRPr lang="nb-NO" dirty="0">
              <a:solidFill>
                <a:srgbClr val="00B0F0"/>
              </a:solidFill>
              <a:latin typeface="Arial Black" panose="020B0A04020102020204" pitchFamily="34" charset="0"/>
            </a:endParaRPr>
          </a:p>
        </p:txBody>
      </p:sp>
      <p:sp>
        <p:nvSpPr>
          <p:cNvPr id="3" name="Subtitle 2"/>
          <p:cNvSpPr>
            <a:spLocks noGrp="1"/>
          </p:cNvSpPr>
          <p:nvPr>
            <p:ph type="subTitle" idx="1"/>
          </p:nvPr>
        </p:nvSpPr>
        <p:spPr/>
        <p:txBody>
          <a:bodyPr/>
          <a:lstStyle/>
          <a:p>
            <a:r>
              <a:rPr lang="en-US" dirty="0">
                <a:solidFill>
                  <a:srgbClr val="00B0F0"/>
                </a:solidFill>
              </a:rPr>
              <a:t>a</a:t>
            </a:r>
            <a:r>
              <a:rPr lang="en-US" dirty="0" smtClean="0">
                <a:solidFill>
                  <a:srgbClr val="00B0F0"/>
                </a:solidFill>
              </a:rPr>
              <a:t>nd prospects for further studies</a:t>
            </a:r>
          </a:p>
          <a:p>
            <a:r>
              <a:rPr lang="en-US" dirty="0" smtClean="0"/>
              <a:t>Igor Esau, Rick Danielson and Johnny </a:t>
            </a:r>
            <a:r>
              <a:rPr lang="en-US" dirty="0" err="1" smtClean="0"/>
              <a:t>Johannesen</a:t>
            </a:r>
            <a:endParaRPr lang="en-US" dirty="0" smtClean="0"/>
          </a:p>
          <a:p>
            <a:r>
              <a:rPr lang="en-US" dirty="0" smtClean="0"/>
              <a:t>Nansen Environmental and Remote Sensing Centre</a:t>
            </a:r>
            <a:endParaRPr lang="nb-NO" dirty="0"/>
          </a:p>
        </p:txBody>
      </p:sp>
      <p:sp>
        <p:nvSpPr>
          <p:cNvPr id="4" name="TextBox 3"/>
          <p:cNvSpPr txBox="1"/>
          <p:nvPr/>
        </p:nvSpPr>
        <p:spPr>
          <a:xfrm>
            <a:off x="3361267" y="6096000"/>
            <a:ext cx="5612947" cy="369332"/>
          </a:xfrm>
          <a:prstGeom prst="rect">
            <a:avLst/>
          </a:prstGeom>
          <a:noFill/>
        </p:spPr>
        <p:txBody>
          <a:bodyPr wrap="none" rtlCol="0">
            <a:spAutoFit/>
          </a:bodyPr>
          <a:lstStyle/>
          <a:p>
            <a:r>
              <a:rPr lang="en-US" dirty="0" smtClean="0"/>
              <a:t>Prepared for TIE-OHF meeting at ESRIN, February 8</a:t>
            </a:r>
            <a:r>
              <a:rPr lang="en-US" baseline="30000" dirty="0" smtClean="0"/>
              <a:t>th</a:t>
            </a:r>
            <a:r>
              <a:rPr lang="en-US" dirty="0" smtClean="0"/>
              <a:t>,2016</a:t>
            </a:r>
            <a:endParaRPr lang="nb-NO" dirty="0"/>
          </a:p>
        </p:txBody>
      </p:sp>
    </p:spTree>
    <p:extLst>
      <p:ext uri="{BB962C8B-B14F-4D97-AF65-F5344CB8AC3E}">
        <p14:creationId xmlns:p14="http://schemas.microsoft.com/office/powerpoint/2010/main" val="3612625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a:bodyPr>
          <a:lstStyle/>
          <a:p>
            <a:pPr lvl="0">
              <a:defRPr/>
            </a:pPr>
            <a:r>
              <a:rPr lang="en-US" dirty="0" smtClean="0"/>
              <a:t>Triple Collocation Method</a:t>
            </a:r>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838200" y="1512357"/>
                <a:ext cx="10117667" cy="4998509"/>
              </a:xfrm>
            </p:spPr>
            <p:txBody>
              <a:bodyPr>
                <a:normAutofit fontScale="92500" lnSpcReduction="20000"/>
              </a:bodyPr>
              <a:lstStyle/>
              <a:p>
                <a:pPr lvl="0"/>
                <a:r>
                  <a:rPr lang="en-US" dirty="0" smtClean="0">
                    <a:latin typeface="Bookman Old Style" panose="02050604050505020204" pitchFamily="18" charset="0"/>
                  </a:rPr>
                  <a:t>The truth, </a:t>
                </a:r>
                <a14:m>
                  <m:oMath xmlns:m="http://schemas.openxmlformats.org/officeDocument/2006/math">
                    <m:r>
                      <a:rPr lang="en-US" i="1">
                        <a:latin typeface="Cambria Math" panose="02040503050406030204" pitchFamily="18" charset="0"/>
                      </a:rPr>
                      <m:t>𝑥</m:t>
                    </m:r>
                  </m:oMath>
                </a14:m>
                <a:r>
                  <a:rPr lang="en-US" dirty="0" smtClean="0">
                    <a:latin typeface="Bookman Old Style" panose="02050604050505020204" pitchFamily="18" charset="0"/>
                  </a:rPr>
                  <a:t>, is unknown</a:t>
                </a:r>
              </a:p>
              <a:p>
                <a:pPr lvl="0"/>
                <a:r>
                  <a:rPr lang="en-US" dirty="0">
                    <a:latin typeface="Bookman Old Style" panose="02050604050505020204" pitchFamily="18" charset="0"/>
                  </a:rPr>
                  <a:t>M</a:t>
                </a:r>
                <a:r>
                  <a:rPr lang="en-US" dirty="0" smtClean="0">
                    <a:latin typeface="Bookman Old Style" panose="02050604050505020204" pitchFamily="18" charset="0"/>
                  </a:rPr>
                  <a:t>easurements represent as an affinitive model of the truth (Eq. 1)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𝑖</m:t>
                        </m:r>
                      </m:sub>
                    </m:sSub>
                    <m:r>
                      <a:rPr lang="en-US" b="0" i="1" smtClean="0">
                        <a:latin typeface="Cambria Math" panose="02040503050406030204" pitchFamily="18" charset="0"/>
                      </a:rPr>
                      <m:t>𝑥</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𝛼</m:t>
                        </m:r>
                      </m:e>
                      <m:sub>
                        <m:r>
                          <a:rPr lang="en-US" b="0" i="1" smtClean="0">
                            <a:latin typeface="Cambria Math" panose="02040503050406030204" pitchFamily="18" charset="0"/>
                          </a:rPr>
                          <m:t>𝑖</m:t>
                        </m:r>
                      </m:sub>
                    </m:sSub>
                    <m:sSub>
                      <m:sSubPr>
                        <m:ctrlPr>
                          <a:rPr lang="en-US" i="1">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𝛿</m:t>
                        </m:r>
                      </m:e>
                      <m:sub>
                        <m:r>
                          <a:rPr lang="en-US" i="1">
                            <a:latin typeface="Cambria Math" panose="02040503050406030204" pitchFamily="18" charset="0"/>
                          </a:rPr>
                          <m:t>𝑖</m:t>
                        </m:r>
                      </m:sub>
                    </m:sSub>
                  </m:oMath>
                </a14:m>
                <a:r>
                  <a:rPr lang="en-US" sz="1400" dirty="0" smtClean="0">
                    <a:latin typeface="Bookman Old Style" panose="02050604050505020204" pitchFamily="18" charset="0"/>
                  </a:rPr>
                  <a:t> </a:t>
                </a:r>
                <a:endParaRPr lang="en-US" sz="1400" dirty="0">
                  <a:latin typeface="Bookman Old Style" panose="02050604050505020204" pitchFamily="18" charset="0"/>
                </a:endParaRPr>
              </a:p>
              <a:p>
                <a:pPr lvl="0"/>
                <a:r>
                  <a:rPr lang="en-US" dirty="0" smtClean="0">
                    <a:latin typeface="Bookman Old Style" panose="02050604050505020204" pitchFamily="18" charset="0"/>
                  </a:rPr>
                  <a:t>The sensitivity (slope),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𝑖</m:t>
                        </m:r>
                      </m:sub>
                    </m:sSub>
                  </m:oMath>
                </a14:m>
                <a:r>
                  <a:rPr lang="en-US" dirty="0" smtClean="0">
                    <a:latin typeface="Bookman Old Style" panose="02050604050505020204" pitchFamily="18" charset="0"/>
                  </a:rPr>
                  <a:t>, the bias,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𝛼</m:t>
                        </m:r>
                      </m:e>
                      <m:sub>
                        <m:r>
                          <a:rPr lang="en-US" i="1">
                            <a:latin typeface="Cambria Math" panose="02040503050406030204" pitchFamily="18" charset="0"/>
                          </a:rPr>
                          <m:t>𝑖</m:t>
                        </m:r>
                      </m:sub>
                    </m:sSub>
                  </m:oMath>
                </a14:m>
                <a:r>
                  <a:rPr lang="en-US" dirty="0" smtClean="0">
                    <a:latin typeface="Bookman Old Style" panose="02050604050505020204" pitchFamily="18" charset="0"/>
                  </a:rPr>
                  <a:t>, and the random errors,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𝛿</m:t>
                        </m:r>
                      </m:e>
                      <m:sub>
                        <m:r>
                          <a:rPr lang="en-US" i="1">
                            <a:latin typeface="Cambria Math" panose="02040503050406030204" pitchFamily="18" charset="0"/>
                          </a:rPr>
                          <m:t>𝑖</m:t>
                        </m:r>
                      </m:sub>
                    </m:sSub>
                  </m:oMath>
                </a14:m>
                <a:r>
                  <a:rPr lang="en-US" dirty="0" smtClean="0">
                    <a:latin typeface="Bookman Old Style" panose="02050604050505020204" pitchFamily="18" charset="0"/>
                  </a:rPr>
                  <a:t>, are coupled in the model, which allows for … </a:t>
                </a:r>
              </a:p>
              <a:p>
                <a:pPr lvl="0"/>
                <a:r>
                  <a:rPr lang="en-US" dirty="0" smtClean="0">
                    <a:latin typeface="Bookman Old Style" panose="02050604050505020204" pitchFamily="18" charset="0"/>
                  </a:rPr>
                  <a:t>Simultaneous calibration (i.e. assessment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𝑖</m:t>
                        </m:r>
                      </m:sub>
                    </m:sSub>
                  </m:oMath>
                </a14:m>
                <a:r>
                  <a:rPr lang="en-US" dirty="0" smtClean="0">
                    <a:latin typeface="Bookman Old Style" panose="02050604050505020204" pitchFamily="18" charset="0"/>
                  </a:rPr>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𝛼</m:t>
                        </m:r>
                      </m:e>
                      <m:sub>
                        <m:r>
                          <a:rPr lang="en-US" i="1">
                            <a:latin typeface="Cambria Math" panose="02040503050406030204" pitchFamily="18" charset="0"/>
                          </a:rPr>
                          <m:t>𝑖</m:t>
                        </m:r>
                      </m:sub>
                    </m:sSub>
                  </m:oMath>
                </a14:m>
                <a:r>
                  <a:rPr lang="en-US" dirty="0" smtClean="0">
                    <a:latin typeface="Bookman Old Style" panose="02050604050505020204" pitchFamily="18" charset="0"/>
                  </a:rPr>
                  <a:t>) and </a:t>
                </a:r>
                <a:r>
                  <a:rPr lang="en-US" dirty="0">
                    <a:latin typeface="Bookman Old Style" panose="02050604050505020204" pitchFamily="18" charset="0"/>
                  </a:rPr>
                  <a:t>validation </a:t>
                </a:r>
                <a:r>
                  <a:rPr lang="en-US" dirty="0" smtClean="0">
                    <a:latin typeface="Bookman Old Style" panose="02050604050505020204" pitchFamily="18" charset="0"/>
                  </a:rPr>
                  <a:t>(i.e. assessment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𝛿</m:t>
                        </m:r>
                      </m:e>
                      <m:sub>
                        <m:r>
                          <a:rPr lang="en-US" i="1">
                            <a:latin typeface="Cambria Math" panose="02040503050406030204" pitchFamily="18" charset="0"/>
                          </a:rPr>
                          <m:t>𝑖</m:t>
                        </m:r>
                      </m:sub>
                    </m:sSub>
                  </m:oMath>
                </a14:m>
                <a:r>
                  <a:rPr lang="en-US" dirty="0" smtClean="0">
                    <a:latin typeface="Bookman Old Style" panose="02050604050505020204" pitchFamily="18" charset="0"/>
                  </a:rPr>
                  <a:t>) of triplets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=1,2,3) </m:t>
                    </m:r>
                  </m:oMath>
                </a14:m>
                <a:r>
                  <a:rPr lang="en-US" dirty="0" smtClean="0">
                    <a:latin typeface="Bookman Old Style" panose="02050604050505020204" pitchFamily="18" charset="0"/>
                  </a:rPr>
                  <a:t>of </a:t>
                </a:r>
                <a:r>
                  <a:rPr lang="en-US" i="1" u="sng" dirty="0" smtClean="0">
                    <a:latin typeface="Bookman Old Style" panose="02050604050505020204" pitchFamily="18" charset="0"/>
                  </a:rPr>
                  <a:t>independent</a:t>
                </a:r>
                <a:r>
                  <a:rPr lang="en-US" dirty="0" smtClean="0">
                    <a:latin typeface="Bookman Old Style" panose="02050604050505020204" pitchFamily="18" charset="0"/>
                  </a:rPr>
                  <a:t> data sets, i.e. </a:t>
                </a:r>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𝛿</m:t>
                            </m:r>
                          </m:e>
                          <m:sub>
                            <m:r>
                              <a:rPr lang="en-US" i="1">
                                <a:latin typeface="Cambria Math" panose="02040503050406030204" pitchFamily="18" charset="0"/>
                              </a:rPr>
                              <m:t>𝑖</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𝛿</m:t>
                            </m:r>
                          </m:e>
                          <m:sub>
                            <m:r>
                              <a:rPr lang="en-US" i="1">
                                <a:latin typeface="Cambria Math" panose="02040503050406030204" pitchFamily="18" charset="0"/>
                                <a:ea typeface="Cambria Math" panose="02040503050406030204" pitchFamily="18" charset="0"/>
                              </a:rPr>
                              <m:t>𝑗</m:t>
                            </m:r>
                          </m:sub>
                        </m:sSub>
                      </m:e>
                    </m:d>
                  </m:oMath>
                </a14:m>
                <a:r>
                  <a:rPr lang="en-US" dirty="0" smtClean="0">
                    <a:latin typeface="Bookman Old Style" panose="02050604050505020204" pitchFamily="18" charset="0"/>
                  </a:rPr>
                  <a:t>=0.</a:t>
                </a:r>
              </a:p>
              <a:p>
                <a:pPr lvl="0"/>
                <a:r>
                  <a:rPr lang="en-US" dirty="0" smtClean="0">
                    <a:latin typeface="Bookman Old Style" panose="02050604050505020204" pitchFamily="18" charset="0"/>
                  </a:rPr>
                  <a:t>In general formulation Eq. 1 underdetermined and cannot be resolved</a:t>
                </a:r>
                <a:endParaRPr lang="en-US" dirty="0">
                  <a:latin typeface="Bookman Old Style" panose="02050604050505020204" pitchFamily="18" charset="0"/>
                </a:endParaRPr>
              </a:p>
              <a:p>
                <a:pPr lvl="0"/>
                <a:r>
                  <a:rPr lang="en-US" dirty="0" smtClean="0">
                    <a:latin typeface="Bookman Old Style" panose="02050604050505020204" pitchFamily="18" charset="0"/>
                  </a:rPr>
                  <a:t>But one can use one data set (e.g. in situ data) as reference with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rPr>
                      <m:t>=1</m:t>
                    </m:r>
                  </m:oMath>
                </a14:m>
                <a:r>
                  <a:rPr lang="en-US" dirty="0" smtClean="0">
                    <a:latin typeface="Bookman Old Style" panose="02050604050505020204" pitchFamily="18" charset="0"/>
                  </a:rPr>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𝛼</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rPr>
                      <m:t>=0</m:t>
                    </m:r>
                  </m:oMath>
                </a14:m>
                <a:r>
                  <a:rPr lang="en-US" dirty="0">
                    <a:latin typeface="Bookman Old Style" panose="02050604050505020204" pitchFamily="18" charset="0"/>
                  </a:rPr>
                  <a:t> </a:t>
                </a:r>
                <a:endParaRPr lang="en-US" dirty="0" smtClean="0">
                  <a:latin typeface="Bookman Old Style" panose="02050604050505020204" pitchFamily="18" charset="0"/>
                </a:endParaRPr>
              </a:p>
              <a:p>
                <a:pPr lvl="0"/>
                <a:r>
                  <a:rPr lang="en-US" dirty="0" smtClean="0">
                    <a:latin typeface="Bookman Old Style" panose="02050604050505020204" pitchFamily="18" charset="0"/>
                  </a:rPr>
                  <a:t>In addition, correlations,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𝜌</m:t>
                        </m:r>
                      </m:e>
                      <m:sub>
                        <m:r>
                          <a:rPr lang="en-US" b="0" i="1" smtClean="0">
                            <a:latin typeface="Cambria Math" panose="02040503050406030204" pitchFamily="18" charset="0"/>
                          </a:rPr>
                          <m:t>𝑖𝑡</m:t>
                        </m:r>
                      </m:sub>
                    </m:sSub>
                  </m:oMath>
                </a14:m>
                <a:r>
                  <a:rPr lang="en-US" dirty="0" smtClean="0">
                    <a:latin typeface="Bookman Old Style" panose="02050604050505020204" pitchFamily="18" charset="0"/>
                  </a:rPr>
                  <a:t>, between the data sets and the truth could be obtained</a:t>
                </a:r>
                <a:endParaRPr lang="en-US" dirty="0">
                  <a:latin typeface="Bookman Old Style" panose="02050604050505020204"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838200" y="1512357"/>
                <a:ext cx="10117667" cy="4998509"/>
              </a:xfrm>
              <a:blipFill rotWithShape="0">
                <a:blip r:embed="rId3"/>
                <a:stretch>
                  <a:fillRect l="-964" t="-3293" r="-1025"/>
                </a:stretch>
              </a:blipFill>
            </p:spPr>
            <p:txBody>
              <a:bodyPr/>
              <a:lstStyle/>
              <a:p>
                <a:r>
                  <a:rPr lang="nb-NO">
                    <a:noFill/>
                  </a:rPr>
                  <a:t> </a:t>
                </a:r>
              </a:p>
            </p:txBody>
          </p:sp>
        </mc:Fallback>
      </mc:AlternateContent>
    </p:spTree>
    <p:extLst>
      <p:ext uri="{BB962C8B-B14F-4D97-AF65-F5344CB8AC3E}">
        <p14:creationId xmlns:p14="http://schemas.microsoft.com/office/powerpoint/2010/main" val="27656018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524000" y="499766"/>
            <a:ext cx="9144000" cy="609600"/>
          </a:xfrm>
        </p:spPr>
        <p:txBody>
          <a:bodyPr>
            <a:normAutofit fontScale="90000"/>
          </a:bodyPr>
          <a:lstStyle/>
          <a:p>
            <a:pPr lvl="0">
              <a:defRPr/>
            </a:pPr>
            <a:r>
              <a:rPr lang="en-US" dirty="0" smtClean="0"/>
              <a:t>Implementation</a:t>
            </a:r>
          </a:p>
        </p:txBody>
      </p:sp>
      <p:grpSp>
        <p:nvGrpSpPr>
          <p:cNvPr id="2" name="Group 46"/>
          <p:cNvGrpSpPr/>
          <p:nvPr/>
        </p:nvGrpSpPr>
        <p:grpSpPr>
          <a:xfrm>
            <a:off x="4645564" y="631554"/>
            <a:ext cx="6956107" cy="3512880"/>
            <a:chOff x="1235888" y="5029200"/>
            <a:chExt cx="6956107" cy="3512880"/>
          </a:xfrm>
        </p:grpSpPr>
        <p:sp>
          <p:nvSpPr>
            <p:cNvPr id="10" name="Freeform 9"/>
            <p:cNvSpPr/>
            <p:nvPr/>
          </p:nvSpPr>
          <p:spPr>
            <a:xfrm rot="11150108">
              <a:off x="1235888" y="5793422"/>
              <a:ext cx="3503221" cy="506811"/>
            </a:xfrm>
            <a:custGeom>
              <a:avLst/>
              <a:gdLst>
                <a:gd name="connsiteX0" fmla="*/ 0 w 3503221"/>
                <a:gd name="connsiteY0" fmla="*/ 528452 h 599704"/>
                <a:gd name="connsiteX1" fmla="*/ 356259 w 3503221"/>
                <a:gd name="connsiteY1" fmla="*/ 314696 h 599704"/>
                <a:gd name="connsiteX2" fmla="*/ 807522 w 3503221"/>
                <a:gd name="connsiteY2" fmla="*/ 290945 h 599704"/>
                <a:gd name="connsiteX3" fmla="*/ 1080654 w 3503221"/>
                <a:gd name="connsiteY3" fmla="*/ 504701 h 599704"/>
                <a:gd name="connsiteX4" fmla="*/ 1496291 w 3503221"/>
                <a:gd name="connsiteY4" fmla="*/ 552203 h 599704"/>
                <a:gd name="connsiteX5" fmla="*/ 1900052 w 3503221"/>
                <a:gd name="connsiteY5" fmla="*/ 219694 h 599704"/>
                <a:gd name="connsiteX6" fmla="*/ 2422566 w 3503221"/>
                <a:gd name="connsiteY6" fmla="*/ 160317 h 599704"/>
                <a:gd name="connsiteX7" fmla="*/ 3028208 w 3503221"/>
                <a:gd name="connsiteY7" fmla="*/ 29688 h 599704"/>
                <a:gd name="connsiteX8" fmla="*/ 3503221 w 3503221"/>
                <a:gd name="connsiteY8" fmla="*/ 338447 h 5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3221" h="599704">
                  <a:moveTo>
                    <a:pt x="0" y="528452"/>
                  </a:moveTo>
                  <a:cubicBezTo>
                    <a:pt x="110836" y="441366"/>
                    <a:pt x="221672" y="354280"/>
                    <a:pt x="356259" y="314696"/>
                  </a:cubicBezTo>
                  <a:cubicBezTo>
                    <a:pt x="490846" y="275112"/>
                    <a:pt x="686790" y="259278"/>
                    <a:pt x="807522" y="290945"/>
                  </a:cubicBezTo>
                  <a:cubicBezTo>
                    <a:pt x="928255" y="322613"/>
                    <a:pt x="965859" y="461158"/>
                    <a:pt x="1080654" y="504701"/>
                  </a:cubicBezTo>
                  <a:cubicBezTo>
                    <a:pt x="1195449" y="548244"/>
                    <a:pt x="1359725" y="599704"/>
                    <a:pt x="1496291" y="552203"/>
                  </a:cubicBezTo>
                  <a:cubicBezTo>
                    <a:pt x="1632857" y="504702"/>
                    <a:pt x="1745673" y="285008"/>
                    <a:pt x="1900052" y="219694"/>
                  </a:cubicBezTo>
                  <a:cubicBezTo>
                    <a:pt x="2054431" y="154380"/>
                    <a:pt x="2234540" y="191985"/>
                    <a:pt x="2422566" y="160317"/>
                  </a:cubicBezTo>
                  <a:cubicBezTo>
                    <a:pt x="2610592" y="128649"/>
                    <a:pt x="2848099" y="0"/>
                    <a:pt x="3028208" y="29688"/>
                  </a:cubicBezTo>
                  <a:cubicBezTo>
                    <a:pt x="3208317" y="59376"/>
                    <a:pt x="3355769" y="198911"/>
                    <a:pt x="3503221" y="338447"/>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rot="10800000">
              <a:off x="4724400" y="5334000"/>
              <a:ext cx="3467595" cy="433449"/>
            </a:xfrm>
            <a:custGeom>
              <a:avLst/>
              <a:gdLst>
                <a:gd name="connsiteX0" fmla="*/ 0 w 3467595"/>
                <a:gd name="connsiteY0" fmla="*/ 9896 h 625433"/>
                <a:gd name="connsiteX1" fmla="*/ 439387 w 3467595"/>
                <a:gd name="connsiteY1" fmla="*/ 401781 h 625433"/>
                <a:gd name="connsiteX2" fmla="*/ 914400 w 3467595"/>
                <a:gd name="connsiteY2" fmla="*/ 603662 h 625433"/>
                <a:gd name="connsiteX3" fmla="*/ 1543792 w 3467595"/>
                <a:gd name="connsiteY3" fmla="*/ 532410 h 625433"/>
                <a:gd name="connsiteX4" fmla="*/ 1971304 w 3467595"/>
                <a:gd name="connsiteY4" fmla="*/ 176150 h 625433"/>
                <a:gd name="connsiteX5" fmla="*/ 2588821 w 3467595"/>
                <a:gd name="connsiteY5" fmla="*/ 21771 h 625433"/>
                <a:gd name="connsiteX6" fmla="*/ 3135086 w 3467595"/>
                <a:gd name="connsiteY6" fmla="*/ 306779 h 625433"/>
                <a:gd name="connsiteX7" fmla="*/ 3467595 w 3467595"/>
                <a:gd name="connsiteY7" fmla="*/ 223652 h 625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7595" h="625433">
                  <a:moveTo>
                    <a:pt x="0" y="9896"/>
                  </a:moveTo>
                  <a:cubicBezTo>
                    <a:pt x="143493" y="156358"/>
                    <a:pt x="286987" y="302820"/>
                    <a:pt x="439387" y="401781"/>
                  </a:cubicBezTo>
                  <a:cubicBezTo>
                    <a:pt x="591787" y="500742"/>
                    <a:pt x="730333" y="581891"/>
                    <a:pt x="914400" y="603662"/>
                  </a:cubicBezTo>
                  <a:cubicBezTo>
                    <a:pt x="1098467" y="625433"/>
                    <a:pt x="1367642" y="603662"/>
                    <a:pt x="1543792" y="532410"/>
                  </a:cubicBezTo>
                  <a:cubicBezTo>
                    <a:pt x="1719942" y="461158"/>
                    <a:pt x="1797133" y="261257"/>
                    <a:pt x="1971304" y="176150"/>
                  </a:cubicBezTo>
                  <a:cubicBezTo>
                    <a:pt x="2145476" y="91044"/>
                    <a:pt x="2394857" y="0"/>
                    <a:pt x="2588821" y="21771"/>
                  </a:cubicBezTo>
                  <a:cubicBezTo>
                    <a:pt x="2782785" y="43542"/>
                    <a:pt x="2988624" y="273132"/>
                    <a:pt x="3135086" y="306779"/>
                  </a:cubicBezTo>
                  <a:cubicBezTo>
                    <a:pt x="3281548" y="340426"/>
                    <a:pt x="3374571" y="282039"/>
                    <a:pt x="3467595" y="223652"/>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Oval 17"/>
            <p:cNvSpPr/>
            <p:nvPr/>
          </p:nvSpPr>
          <p:spPr>
            <a:xfrm>
              <a:off x="5179786" y="5577279"/>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552704" y="572291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8058397" y="565859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949538" y="568729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766462" y="5492338"/>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398327" y="532608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277099" y="555171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562106" y="5387109"/>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971393" y="530950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705225" y="5943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369996" y="612896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333441" y="582905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002913" y="612482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965059" y="596710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140651" y="607175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537608" y="6074229"/>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724830" y="611016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371600" y="5943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652962" y="5728133"/>
              <a:ext cx="223837" cy="20002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672599" y="5530850"/>
              <a:ext cx="184562" cy="1691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672599" y="5956300"/>
              <a:ext cx="184562" cy="1691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2664133" y="6172200"/>
              <a:ext cx="1418658" cy="2369880"/>
            </a:xfrm>
            <a:prstGeom prst="rect">
              <a:avLst/>
            </a:prstGeom>
          </p:spPr>
          <p:txBody>
            <a:bodyPr wrap="none">
              <a:spAutoFit/>
            </a:bodyPr>
            <a:lstStyle/>
            <a:p>
              <a:pPr algn="ctr"/>
              <a:endParaRPr lang="en-US" sz="800" dirty="0">
                <a:solidFill>
                  <a:prstClr val="black"/>
                </a:solidFill>
              </a:endParaRPr>
            </a:p>
            <a:p>
              <a:pPr algn="ctr"/>
              <a:r>
                <a:rPr lang="en-US" sz="2000" dirty="0">
                  <a:solidFill>
                    <a:schemeClr val="accent6">
                      <a:lumMod val="75000"/>
                    </a:schemeClr>
                  </a:solidFill>
                </a:rPr>
                <a:t>ERA Interim</a:t>
              </a:r>
            </a:p>
            <a:p>
              <a:pPr algn="ctr"/>
              <a:r>
                <a:rPr lang="en-US" sz="2000" dirty="0">
                  <a:solidFill>
                    <a:schemeClr val="accent6">
                      <a:lumMod val="75000"/>
                    </a:schemeClr>
                  </a:solidFill>
                </a:rPr>
                <a:t>HOAPS</a:t>
              </a:r>
            </a:p>
            <a:p>
              <a:pPr algn="ctr"/>
              <a:r>
                <a:rPr lang="en-US" sz="2000" dirty="0">
                  <a:solidFill>
                    <a:schemeClr val="accent6">
                      <a:lumMod val="75000"/>
                    </a:schemeClr>
                  </a:solidFill>
                </a:rPr>
                <a:t>Ifremer v4</a:t>
              </a:r>
            </a:p>
            <a:p>
              <a:pPr algn="ctr"/>
              <a:r>
                <a:rPr lang="en-US" sz="2000" dirty="0">
                  <a:solidFill>
                    <a:schemeClr val="accent6">
                      <a:lumMod val="75000"/>
                    </a:schemeClr>
                  </a:solidFill>
                </a:rPr>
                <a:t>J-OFURO</a:t>
              </a:r>
            </a:p>
            <a:p>
              <a:pPr algn="ctr"/>
              <a:r>
                <a:rPr lang="en-US" sz="2000" dirty="0">
                  <a:solidFill>
                    <a:schemeClr val="accent6">
                      <a:lumMod val="75000"/>
                    </a:schemeClr>
                  </a:solidFill>
                </a:rPr>
                <a:t>MERRA</a:t>
              </a:r>
            </a:p>
            <a:p>
              <a:pPr algn="ctr"/>
              <a:r>
                <a:rPr lang="en-US" sz="2000" dirty="0" err="1">
                  <a:solidFill>
                    <a:schemeClr val="accent6">
                      <a:lumMod val="75000"/>
                    </a:schemeClr>
                  </a:solidFill>
                </a:rPr>
                <a:t>OAFlux</a:t>
              </a:r>
              <a:endParaRPr lang="en-US" sz="2000" dirty="0">
                <a:solidFill>
                  <a:schemeClr val="accent6">
                    <a:lumMod val="75000"/>
                  </a:schemeClr>
                </a:solidFill>
              </a:endParaRPr>
            </a:p>
            <a:p>
              <a:pPr algn="ctr"/>
              <a:r>
                <a:rPr lang="en-US" sz="2000" dirty="0" err="1">
                  <a:solidFill>
                    <a:schemeClr val="accent6">
                      <a:lumMod val="75000"/>
                    </a:schemeClr>
                  </a:solidFill>
                </a:rPr>
                <a:t>SeaFlux</a:t>
              </a:r>
              <a:endParaRPr lang="en-US" dirty="0">
                <a:solidFill>
                  <a:schemeClr val="accent6">
                    <a:lumMod val="75000"/>
                  </a:schemeClr>
                </a:solidFill>
              </a:endParaRPr>
            </a:p>
          </p:txBody>
        </p:sp>
        <p:sp>
          <p:nvSpPr>
            <p:cNvPr id="41" name="Rectangle 40"/>
            <p:cNvSpPr/>
            <p:nvPr/>
          </p:nvSpPr>
          <p:spPr>
            <a:xfrm>
              <a:off x="5423551" y="5029200"/>
              <a:ext cx="693973" cy="400110"/>
            </a:xfrm>
            <a:prstGeom prst="rect">
              <a:avLst/>
            </a:prstGeom>
          </p:spPr>
          <p:txBody>
            <a:bodyPr wrap="none">
              <a:spAutoFit/>
            </a:bodyPr>
            <a:lstStyle/>
            <a:p>
              <a:pPr algn="ctr"/>
              <a:r>
                <a:rPr lang="en-US" sz="2000" dirty="0">
                  <a:solidFill>
                    <a:schemeClr val="accent6">
                      <a:lumMod val="75000"/>
                    </a:schemeClr>
                  </a:solidFill>
                </a:rPr>
                <a:t>CFSR</a:t>
              </a:r>
              <a:endParaRPr lang="en-US" dirty="0">
                <a:solidFill>
                  <a:schemeClr val="accent6">
                    <a:lumMod val="75000"/>
                  </a:schemeClr>
                </a:solidFill>
              </a:endParaRPr>
            </a:p>
          </p:txBody>
        </p:sp>
        <p:cxnSp>
          <p:nvCxnSpPr>
            <p:cNvPr id="42" name="Straight Arrow Connector 41"/>
            <p:cNvCxnSpPr/>
            <p:nvPr/>
          </p:nvCxnSpPr>
          <p:spPr>
            <a:xfrm>
              <a:off x="3089326" y="6172200"/>
              <a:ext cx="609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5410200" y="5486400"/>
              <a:ext cx="685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3886200" y="5562600"/>
              <a:ext cx="822661" cy="400110"/>
            </a:xfrm>
            <a:prstGeom prst="rect">
              <a:avLst/>
            </a:prstGeom>
          </p:spPr>
          <p:txBody>
            <a:bodyPr wrap="none">
              <a:spAutoFit/>
            </a:bodyPr>
            <a:lstStyle/>
            <a:p>
              <a:r>
                <a:rPr lang="en-US" sz="2000" dirty="0">
                  <a:solidFill>
                    <a:srgbClr val="7030A0"/>
                  </a:solidFill>
                </a:rPr>
                <a:t>In situ</a:t>
              </a:r>
              <a:endParaRPr lang="en-US" dirty="0">
                <a:solidFill>
                  <a:srgbClr val="7030A0"/>
                </a:solidFill>
              </a:endParaRPr>
            </a:p>
          </p:txBody>
        </p:sp>
      </p:grpSp>
      <p:sp>
        <p:nvSpPr>
          <p:cNvPr id="48" name="Rectangle 47"/>
          <p:cNvSpPr/>
          <p:nvPr/>
        </p:nvSpPr>
        <p:spPr>
          <a:xfrm>
            <a:off x="8635166" y="2226790"/>
            <a:ext cx="702436" cy="400110"/>
          </a:xfrm>
          <a:prstGeom prst="rect">
            <a:avLst/>
          </a:prstGeom>
        </p:spPr>
        <p:txBody>
          <a:bodyPr wrap="none">
            <a:spAutoFit/>
          </a:bodyPr>
          <a:lstStyle/>
          <a:p>
            <a:r>
              <a:rPr lang="en-US" sz="2000" dirty="0">
                <a:solidFill>
                  <a:prstClr val="black"/>
                </a:solidFill>
              </a:rPr>
              <a:t>Time</a:t>
            </a:r>
            <a:endParaRPr lang="en-US" dirty="0"/>
          </a:p>
        </p:txBody>
      </p:sp>
      <p:cxnSp>
        <p:nvCxnSpPr>
          <p:cNvPr id="49" name="Straight Arrow Connector 48"/>
          <p:cNvCxnSpPr/>
          <p:nvPr/>
        </p:nvCxnSpPr>
        <p:spPr>
          <a:xfrm flipV="1">
            <a:off x="8695680" y="2184400"/>
            <a:ext cx="2848593" cy="205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1889690" y="1565064"/>
            <a:ext cx="2069797" cy="353943"/>
          </a:xfrm>
          <a:prstGeom prst="rect">
            <a:avLst/>
          </a:prstGeom>
        </p:spPr>
        <p:txBody>
          <a:bodyPr wrap="none">
            <a:spAutoFit/>
          </a:bodyPr>
          <a:lstStyle/>
          <a:p>
            <a:pPr algn="ctr"/>
            <a:r>
              <a:rPr lang="en-US" sz="1700" dirty="0">
                <a:solidFill>
                  <a:prstClr val="black"/>
                </a:solidFill>
                <a:latin typeface="Times New Roman" pitchFamily="18" charset="0"/>
                <a:cs typeface="Times New Roman" pitchFamily="18" charset="0"/>
              </a:rPr>
              <a:t>(calibrated, unbiased)</a:t>
            </a:r>
          </a:p>
        </p:txBody>
      </p:sp>
      <p:sp>
        <p:nvSpPr>
          <p:cNvPr id="3" name="TextBox 2"/>
          <p:cNvSpPr txBox="1"/>
          <p:nvPr/>
        </p:nvSpPr>
        <p:spPr>
          <a:xfrm>
            <a:off x="8062638" y="2753455"/>
            <a:ext cx="3691844" cy="369332"/>
          </a:xfrm>
          <a:prstGeom prst="rect">
            <a:avLst/>
          </a:prstGeom>
          <a:noFill/>
        </p:spPr>
        <p:txBody>
          <a:bodyPr wrap="none" rtlCol="0">
            <a:spAutoFit/>
          </a:bodyPr>
          <a:lstStyle/>
          <a:p>
            <a:r>
              <a:rPr lang="en-US" dirty="0" smtClean="0"/>
              <a:t>In total: 8 data sets + in situ (ref) data</a:t>
            </a:r>
            <a:endParaRPr lang="nb-NO" dirty="0"/>
          </a:p>
        </p:txBody>
      </p:sp>
      <p:pic>
        <p:nvPicPr>
          <p:cNvPr id="43" name="Picture 42" descr="ohf_new.png"/>
          <p:cNvPicPr>
            <a:picLocks noChangeAspect="1"/>
          </p:cNvPicPr>
          <p:nvPr/>
        </p:nvPicPr>
        <p:blipFill>
          <a:blip r:embed="rId3" cstate="print"/>
          <a:srcRect r="22685"/>
          <a:stretch>
            <a:fillRect/>
          </a:stretch>
        </p:blipFill>
        <p:spPr>
          <a:xfrm>
            <a:off x="522668" y="1948908"/>
            <a:ext cx="5266055" cy="4493700"/>
          </a:xfrm>
          <a:prstGeom prst="rect">
            <a:avLst/>
          </a:prstGeom>
        </p:spPr>
      </p:pic>
      <p:sp>
        <p:nvSpPr>
          <p:cNvPr id="45" name="Rectangle 44"/>
          <p:cNvSpPr/>
          <p:nvPr/>
        </p:nvSpPr>
        <p:spPr>
          <a:xfrm>
            <a:off x="4779223" y="4343033"/>
            <a:ext cx="4726453" cy="1938992"/>
          </a:xfrm>
          <a:prstGeom prst="rect">
            <a:avLst/>
          </a:prstGeom>
        </p:spPr>
        <p:txBody>
          <a:bodyPr wrap="square">
            <a:spAutoFit/>
          </a:bodyPr>
          <a:lstStyle/>
          <a:p>
            <a:pPr algn="ctr"/>
            <a:r>
              <a:rPr lang="en-US" sz="2000" dirty="0">
                <a:solidFill>
                  <a:prstClr val="black"/>
                </a:solidFill>
              </a:rPr>
              <a:t>RMS </a:t>
            </a:r>
            <a:r>
              <a:rPr lang="en-US" sz="2000" dirty="0" smtClean="0">
                <a:solidFill>
                  <a:prstClr val="black"/>
                </a:solidFill>
              </a:rPr>
              <a:t>error (</a:t>
            </a:r>
            <a:r>
              <a:rPr lang="en-US" sz="2000" dirty="0" err="1" smtClean="0">
                <a:solidFill>
                  <a:prstClr val="black"/>
                </a:solidFill>
              </a:rPr>
              <a:t>Stoffelen</a:t>
            </a:r>
            <a:r>
              <a:rPr lang="en-US" sz="2000" dirty="0" smtClean="0">
                <a:solidFill>
                  <a:prstClr val="black"/>
                </a:solidFill>
              </a:rPr>
              <a:t> </a:t>
            </a:r>
            <a:r>
              <a:rPr lang="en-US" sz="2000" dirty="0">
                <a:solidFill>
                  <a:prstClr val="black"/>
                </a:solidFill>
              </a:rPr>
              <a:t>1998)</a:t>
            </a:r>
          </a:p>
          <a:p>
            <a:pPr algn="ctr"/>
            <a:endParaRPr lang="en-US" sz="2000" dirty="0">
              <a:solidFill>
                <a:prstClr val="black"/>
              </a:solidFill>
            </a:endParaRPr>
          </a:p>
          <a:p>
            <a:pPr algn="ctr"/>
            <a:endParaRPr lang="en-US" sz="2000" dirty="0">
              <a:solidFill>
                <a:prstClr val="black"/>
              </a:solidFill>
            </a:endParaRPr>
          </a:p>
          <a:p>
            <a:pPr algn="ctr"/>
            <a:endParaRPr lang="en-US" sz="2000" dirty="0">
              <a:solidFill>
                <a:prstClr val="black"/>
              </a:solidFill>
            </a:endParaRPr>
          </a:p>
          <a:p>
            <a:pPr algn="ctr"/>
            <a:r>
              <a:rPr lang="en-US" sz="2000" dirty="0" smtClean="0">
                <a:solidFill>
                  <a:prstClr val="black"/>
                </a:solidFill>
              </a:rPr>
              <a:t>Correlation and signal-to-noise ratio (McColl </a:t>
            </a:r>
            <a:r>
              <a:rPr lang="en-US" sz="2000" dirty="0">
                <a:solidFill>
                  <a:prstClr val="black"/>
                </a:solidFill>
              </a:rPr>
              <a:t>et al. 2014)</a:t>
            </a:r>
          </a:p>
        </p:txBody>
      </p:sp>
      <p:sp>
        <p:nvSpPr>
          <p:cNvPr id="47" name="Rectangle 46"/>
          <p:cNvSpPr/>
          <p:nvPr/>
        </p:nvSpPr>
        <p:spPr>
          <a:xfrm>
            <a:off x="8343873" y="3425208"/>
            <a:ext cx="3124200" cy="707886"/>
          </a:xfrm>
          <a:prstGeom prst="rect">
            <a:avLst/>
          </a:prstGeom>
        </p:spPr>
        <p:txBody>
          <a:bodyPr wrap="square">
            <a:spAutoFit/>
          </a:bodyPr>
          <a:lstStyle/>
          <a:p>
            <a:pPr algn="ctr"/>
            <a:r>
              <a:rPr lang="en-US" sz="2000" i="1" dirty="0" err="1">
                <a:solidFill>
                  <a:prstClr val="black"/>
                </a:solidFill>
              </a:rPr>
              <a:t>Var</a:t>
            </a:r>
            <a:r>
              <a:rPr lang="en-US" sz="2000" i="1" dirty="0">
                <a:solidFill>
                  <a:prstClr val="black"/>
                </a:solidFill>
              </a:rPr>
              <a:t>(a) = &lt;a</a:t>
            </a:r>
            <a:r>
              <a:rPr lang="en-US" sz="2000" i="1" baseline="30000" dirty="0">
                <a:solidFill>
                  <a:prstClr val="black"/>
                </a:solidFill>
              </a:rPr>
              <a:t>2</a:t>
            </a:r>
            <a:r>
              <a:rPr lang="en-US" sz="2000" i="1" dirty="0">
                <a:solidFill>
                  <a:prstClr val="black"/>
                </a:solidFill>
              </a:rPr>
              <a:t>&gt; - &lt;a&gt;</a:t>
            </a:r>
            <a:r>
              <a:rPr lang="en-US" sz="2000" i="1" baseline="30000" dirty="0">
                <a:solidFill>
                  <a:prstClr val="black"/>
                </a:solidFill>
              </a:rPr>
              <a:t>2</a:t>
            </a:r>
            <a:endParaRPr lang="en-US" sz="2000" i="1" dirty="0">
              <a:solidFill>
                <a:prstClr val="black"/>
              </a:solidFill>
            </a:endParaRPr>
          </a:p>
          <a:p>
            <a:pPr algn="ctr"/>
            <a:r>
              <a:rPr lang="en-US" sz="2000" i="1" dirty="0" err="1">
                <a:solidFill>
                  <a:prstClr val="black"/>
                </a:solidFill>
              </a:rPr>
              <a:t>Cov</a:t>
            </a:r>
            <a:r>
              <a:rPr lang="en-US" sz="2000" i="1" dirty="0">
                <a:solidFill>
                  <a:prstClr val="black"/>
                </a:solidFill>
              </a:rPr>
              <a:t>(</a:t>
            </a:r>
            <a:r>
              <a:rPr lang="en-US" sz="2000" i="1" dirty="0" err="1">
                <a:solidFill>
                  <a:prstClr val="black"/>
                </a:solidFill>
              </a:rPr>
              <a:t>ab</a:t>
            </a:r>
            <a:r>
              <a:rPr lang="en-US" sz="2000" i="1" dirty="0">
                <a:solidFill>
                  <a:prstClr val="black"/>
                </a:solidFill>
              </a:rPr>
              <a:t>) = &lt;</a:t>
            </a:r>
            <a:r>
              <a:rPr lang="en-US" sz="2000" i="1" dirty="0" err="1">
                <a:solidFill>
                  <a:prstClr val="black"/>
                </a:solidFill>
              </a:rPr>
              <a:t>ab</a:t>
            </a:r>
            <a:r>
              <a:rPr lang="en-US" sz="2000" i="1" dirty="0">
                <a:solidFill>
                  <a:prstClr val="black"/>
                </a:solidFill>
              </a:rPr>
              <a:t>&gt; - &lt;a&gt;&lt;b&gt;</a:t>
            </a:r>
          </a:p>
        </p:txBody>
      </p:sp>
    </p:spTree>
    <p:extLst>
      <p:ext uri="{BB962C8B-B14F-4D97-AF65-F5344CB8AC3E}">
        <p14:creationId xmlns:p14="http://schemas.microsoft.com/office/powerpoint/2010/main" val="11840694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016000" y="468540"/>
            <a:ext cx="9144000" cy="609600"/>
          </a:xfrm>
        </p:spPr>
        <p:txBody>
          <a:bodyPr>
            <a:normAutofit fontScale="90000"/>
          </a:bodyPr>
          <a:lstStyle/>
          <a:p>
            <a:pPr lvl="0">
              <a:defRPr/>
            </a:pPr>
            <a:r>
              <a:rPr lang="en-US" dirty="0" smtClean="0"/>
              <a:t>In situ data</a:t>
            </a:r>
          </a:p>
        </p:txBody>
      </p:sp>
      <p:pic>
        <p:nvPicPr>
          <p:cNvPr id="3" name="Picture 2" descr="plot.ocean.heat.flux.dots.all.flux.locate.min2000.png"/>
          <p:cNvPicPr>
            <a:picLocks noChangeAspect="1"/>
          </p:cNvPicPr>
          <p:nvPr/>
        </p:nvPicPr>
        <p:blipFill>
          <a:blip r:embed="rId3" cstate="print"/>
          <a:srcRect t="2668" r="2062" b="3942"/>
          <a:stretch>
            <a:fillRect/>
          </a:stretch>
        </p:blipFill>
        <p:spPr>
          <a:xfrm>
            <a:off x="4152900" y="1905000"/>
            <a:ext cx="6515100" cy="4800600"/>
          </a:xfrm>
          <a:prstGeom prst="rect">
            <a:avLst/>
          </a:prstGeom>
        </p:spPr>
      </p:pic>
      <p:sp>
        <p:nvSpPr>
          <p:cNvPr id="5" name="Oval 4"/>
          <p:cNvSpPr/>
          <p:nvPr/>
        </p:nvSpPr>
        <p:spPr>
          <a:xfrm>
            <a:off x="7200795" y="2995613"/>
            <a:ext cx="152400" cy="152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a:off x="7400198" y="3082456"/>
            <a:ext cx="6096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8139008" y="2895600"/>
            <a:ext cx="1081193" cy="369332"/>
          </a:xfrm>
          <a:prstGeom prst="rect">
            <a:avLst/>
          </a:prstGeom>
        </p:spPr>
        <p:txBody>
          <a:bodyPr wrap="none">
            <a:spAutoFit/>
          </a:bodyPr>
          <a:lstStyle/>
          <a:p>
            <a:r>
              <a:rPr lang="en-US" dirty="0"/>
              <a:t>next slide</a:t>
            </a:r>
          </a:p>
        </p:txBody>
      </p:sp>
      <p:sp>
        <p:nvSpPr>
          <p:cNvPr id="11" name="Rectangle 10"/>
          <p:cNvSpPr/>
          <p:nvPr/>
        </p:nvSpPr>
        <p:spPr>
          <a:xfrm>
            <a:off x="451974" y="4305300"/>
            <a:ext cx="4247025" cy="2308324"/>
          </a:xfrm>
          <a:prstGeom prst="rect">
            <a:avLst/>
          </a:prstGeom>
        </p:spPr>
        <p:txBody>
          <a:bodyPr wrap="square">
            <a:spAutoFit/>
          </a:bodyPr>
          <a:lstStyle/>
          <a:p>
            <a:r>
              <a:rPr lang="en-US" dirty="0" smtClean="0"/>
              <a:t>Location </a:t>
            </a:r>
            <a:r>
              <a:rPr lang="en-US" dirty="0"/>
              <a:t>and </a:t>
            </a:r>
            <a:r>
              <a:rPr lang="en-US" dirty="0" smtClean="0"/>
              <a:t>number of </a:t>
            </a:r>
            <a:r>
              <a:rPr lang="en-US" dirty="0"/>
              <a:t>in situ </a:t>
            </a:r>
            <a:r>
              <a:rPr lang="en-US" dirty="0" smtClean="0"/>
              <a:t>observations that </a:t>
            </a:r>
            <a:r>
              <a:rPr lang="en-US" dirty="0"/>
              <a:t>permit a COARE4</a:t>
            </a:r>
          </a:p>
          <a:p>
            <a:r>
              <a:rPr lang="en-US" dirty="0"/>
              <a:t>calculation of heat flux</a:t>
            </a:r>
          </a:p>
          <a:p>
            <a:endParaRPr lang="en-US" dirty="0"/>
          </a:p>
          <a:p>
            <a:r>
              <a:rPr lang="en-US" dirty="0"/>
              <a:t>Daily averages </a:t>
            </a:r>
            <a:r>
              <a:rPr lang="en-US" dirty="0" smtClean="0"/>
              <a:t>were obtained</a:t>
            </a:r>
            <a:endParaRPr lang="en-US" dirty="0"/>
          </a:p>
          <a:p>
            <a:endParaRPr lang="en-US" dirty="0"/>
          </a:p>
          <a:p>
            <a:r>
              <a:rPr lang="en-US" dirty="0" err="1" smtClean="0"/>
              <a:t>OceanSites</a:t>
            </a:r>
            <a:r>
              <a:rPr lang="en-US" dirty="0" smtClean="0"/>
              <a:t> data </a:t>
            </a:r>
            <a:r>
              <a:rPr lang="en-US" dirty="0"/>
              <a:t>are largely</a:t>
            </a:r>
          </a:p>
          <a:p>
            <a:r>
              <a:rPr lang="en-US" dirty="0"/>
              <a:t>independent</a:t>
            </a:r>
          </a:p>
        </p:txBody>
      </p:sp>
      <p:sp>
        <p:nvSpPr>
          <p:cNvPr id="2" name="Rectangle 1"/>
          <p:cNvSpPr/>
          <p:nvPr/>
        </p:nvSpPr>
        <p:spPr>
          <a:xfrm>
            <a:off x="4159529" y="1198876"/>
            <a:ext cx="7700538" cy="738664"/>
          </a:xfrm>
          <a:prstGeom prst="rect">
            <a:avLst/>
          </a:prstGeom>
        </p:spPr>
        <p:txBody>
          <a:bodyPr wrap="square">
            <a:spAutoFit/>
          </a:bodyPr>
          <a:lstStyle/>
          <a:p>
            <a:pPr algn="ctr"/>
            <a:r>
              <a:rPr lang="en-US" sz="1400" dirty="0"/>
              <a:t>Ship and buoy observations that were transmitted in real time between October 1999 and December 2009 and archived at </a:t>
            </a:r>
            <a:r>
              <a:rPr lang="en-US" sz="1400" dirty="0">
                <a:hlinkClick r:id="rId4"/>
              </a:rPr>
              <a:t>ftp.ncdc.noaa.gov/pub/data/</a:t>
            </a:r>
            <a:r>
              <a:rPr lang="en-US" sz="1400" dirty="0" err="1">
                <a:hlinkClick r:id="rId4"/>
              </a:rPr>
              <a:t>ncep_gts</a:t>
            </a:r>
            <a:endParaRPr lang="en-US" sz="1400" dirty="0"/>
          </a:p>
          <a:p>
            <a:pPr algn="ctr"/>
            <a:r>
              <a:rPr lang="en-US" sz="1400" dirty="0"/>
              <a:t>(reduced coastal and no inland water sites)</a:t>
            </a:r>
          </a:p>
        </p:txBody>
      </p:sp>
    </p:spTree>
    <p:extLst>
      <p:ext uri="{BB962C8B-B14F-4D97-AF65-F5344CB8AC3E}">
        <p14:creationId xmlns:p14="http://schemas.microsoft.com/office/powerpoint/2010/main" val="38751665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253067" y="533400"/>
            <a:ext cx="9144000" cy="609600"/>
          </a:xfrm>
        </p:spPr>
        <p:txBody>
          <a:bodyPr>
            <a:normAutofit fontScale="90000"/>
          </a:bodyPr>
          <a:lstStyle/>
          <a:p>
            <a:pPr lvl="0">
              <a:defRPr/>
            </a:pPr>
            <a:r>
              <a:rPr lang="en-US" dirty="0" smtClean="0"/>
              <a:t>In situ and analysis collocation</a:t>
            </a:r>
          </a:p>
        </p:txBody>
      </p:sp>
      <p:sp>
        <p:nvSpPr>
          <p:cNvPr id="6" name="Rectangle 5"/>
          <p:cNvSpPr/>
          <p:nvPr/>
        </p:nvSpPr>
        <p:spPr>
          <a:xfrm>
            <a:off x="1905000" y="1113726"/>
            <a:ext cx="8382000" cy="707886"/>
          </a:xfrm>
          <a:prstGeom prst="rect">
            <a:avLst/>
          </a:prstGeom>
        </p:spPr>
        <p:txBody>
          <a:bodyPr wrap="square">
            <a:spAutoFit/>
          </a:bodyPr>
          <a:lstStyle/>
          <a:p>
            <a:pPr algn="ctr"/>
            <a:r>
              <a:rPr lang="en-US" sz="2000" dirty="0"/>
              <a:t>Example of daily latent and sensible heat flux</a:t>
            </a:r>
          </a:p>
          <a:p>
            <a:pPr algn="ctr"/>
            <a:r>
              <a:rPr lang="en-US" sz="2000" dirty="0"/>
              <a:t>coverage at 55N and 12.5W (in the north Atlantic)</a:t>
            </a:r>
          </a:p>
        </p:txBody>
      </p:sp>
      <p:sp>
        <p:nvSpPr>
          <p:cNvPr id="9" name="Rectangle 8"/>
          <p:cNvSpPr/>
          <p:nvPr/>
        </p:nvSpPr>
        <p:spPr>
          <a:xfrm>
            <a:off x="9067800" y="1765042"/>
            <a:ext cx="1524000" cy="5016758"/>
          </a:xfrm>
          <a:prstGeom prst="rect">
            <a:avLst/>
          </a:prstGeom>
        </p:spPr>
        <p:txBody>
          <a:bodyPr wrap="square">
            <a:spAutoFit/>
          </a:bodyPr>
          <a:lstStyle/>
          <a:p>
            <a:pPr algn="r"/>
            <a:r>
              <a:rPr lang="en-US" sz="2000" dirty="0"/>
              <a:t>CFSR latent heat flux is missing</a:t>
            </a:r>
          </a:p>
          <a:p>
            <a:pPr algn="r"/>
            <a:endParaRPr lang="en-US" sz="2000" dirty="0"/>
          </a:p>
          <a:p>
            <a:pPr algn="r"/>
            <a:r>
              <a:rPr lang="en-US" sz="2000" dirty="0"/>
              <a:t>Collocations occur during</a:t>
            </a:r>
          </a:p>
          <a:p>
            <a:pPr algn="r"/>
            <a:r>
              <a:rPr lang="en-US" sz="2000" dirty="0"/>
              <a:t>2001-2007</a:t>
            </a:r>
          </a:p>
          <a:p>
            <a:pPr algn="r"/>
            <a:endParaRPr lang="en-US" sz="2000" dirty="0"/>
          </a:p>
          <a:p>
            <a:pPr algn="r"/>
            <a:r>
              <a:rPr lang="en-US" sz="2000" i="1" dirty="0"/>
              <a:t>SHF spectra (next slide)</a:t>
            </a:r>
          </a:p>
          <a:p>
            <a:pPr algn="r"/>
            <a:r>
              <a:rPr lang="en-US" sz="2000" i="1" dirty="0"/>
              <a:t>are derived after all analysis gaps are mapped to all analyses</a:t>
            </a:r>
          </a:p>
        </p:txBody>
      </p:sp>
      <p:cxnSp>
        <p:nvCxnSpPr>
          <p:cNvPr id="11" name="Straight Arrow Connector 10"/>
          <p:cNvCxnSpPr/>
          <p:nvPr/>
        </p:nvCxnSpPr>
        <p:spPr>
          <a:xfrm flipH="1">
            <a:off x="9220200" y="2590800"/>
            <a:ext cx="381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 name="Picture 2" descr="plot.avail....55.000...-12.500.png"/>
          <p:cNvPicPr>
            <a:picLocks noChangeAspect="1"/>
          </p:cNvPicPr>
          <p:nvPr/>
        </p:nvPicPr>
        <p:blipFill>
          <a:blip r:embed="rId3" cstate="print"/>
          <a:srcRect l="5000" r="4167" b="3667"/>
          <a:stretch>
            <a:fillRect/>
          </a:stretch>
        </p:blipFill>
        <p:spPr>
          <a:xfrm>
            <a:off x="1600200" y="1828800"/>
            <a:ext cx="7572936" cy="4724400"/>
          </a:xfrm>
          <a:prstGeom prst="rect">
            <a:avLst/>
          </a:prstGeom>
        </p:spPr>
      </p:pic>
      <p:sp>
        <p:nvSpPr>
          <p:cNvPr id="7" name="Rectangle 6"/>
          <p:cNvSpPr/>
          <p:nvPr/>
        </p:nvSpPr>
        <p:spPr>
          <a:xfrm>
            <a:off x="4814089" y="4419600"/>
            <a:ext cx="2341475" cy="707886"/>
          </a:xfrm>
          <a:prstGeom prst="rect">
            <a:avLst/>
          </a:prstGeom>
        </p:spPr>
        <p:txBody>
          <a:bodyPr wrap="none">
            <a:spAutoFit/>
          </a:bodyPr>
          <a:lstStyle/>
          <a:p>
            <a:pPr algn="ctr"/>
            <a:r>
              <a:rPr lang="en-US" sz="2000" dirty="0"/>
              <a:t>Available daily fluxes</a:t>
            </a:r>
          </a:p>
          <a:p>
            <a:pPr algn="ctr"/>
            <a:r>
              <a:rPr lang="en-US" sz="2000" dirty="0"/>
              <a:t>(with gaps; green)</a:t>
            </a:r>
          </a:p>
        </p:txBody>
      </p:sp>
      <p:sp>
        <p:nvSpPr>
          <p:cNvPr id="8" name="Rectangle 7"/>
          <p:cNvSpPr/>
          <p:nvPr/>
        </p:nvSpPr>
        <p:spPr>
          <a:xfrm>
            <a:off x="3762936" y="4648200"/>
            <a:ext cx="460382" cy="523220"/>
          </a:xfrm>
          <a:prstGeom prst="rect">
            <a:avLst/>
          </a:prstGeom>
        </p:spPr>
        <p:txBody>
          <a:bodyPr wrap="none">
            <a:spAutoFit/>
          </a:bodyPr>
          <a:lstStyle/>
          <a:p>
            <a:pPr algn="ctr"/>
            <a:r>
              <a:rPr lang="en-US" sz="1400" dirty="0"/>
              <a:t>LHF</a:t>
            </a:r>
          </a:p>
          <a:p>
            <a:pPr algn="ctr"/>
            <a:r>
              <a:rPr lang="en-US" sz="1400" dirty="0"/>
              <a:t>SHF</a:t>
            </a:r>
          </a:p>
        </p:txBody>
      </p:sp>
      <p:grpSp>
        <p:nvGrpSpPr>
          <p:cNvPr id="21" name="Group 20"/>
          <p:cNvGrpSpPr/>
          <p:nvPr/>
        </p:nvGrpSpPr>
        <p:grpSpPr>
          <a:xfrm>
            <a:off x="7953936" y="2743200"/>
            <a:ext cx="1066800" cy="2819400"/>
            <a:chOff x="6477000" y="4876800"/>
            <a:chExt cx="1066800" cy="838200"/>
          </a:xfrm>
        </p:grpSpPr>
        <p:cxnSp>
          <p:nvCxnSpPr>
            <p:cNvPr id="15" name="Straight Connector 14"/>
            <p:cNvCxnSpPr/>
            <p:nvPr/>
          </p:nvCxnSpPr>
          <p:spPr>
            <a:xfrm>
              <a:off x="6477000" y="4876800"/>
              <a:ext cx="1066800" cy="83820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6477000" y="4876800"/>
              <a:ext cx="1066800" cy="83820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3000936" y="2743200"/>
            <a:ext cx="609600" cy="3276600"/>
            <a:chOff x="6477000" y="4876800"/>
            <a:chExt cx="1066800" cy="838200"/>
          </a:xfrm>
        </p:grpSpPr>
        <p:cxnSp>
          <p:nvCxnSpPr>
            <p:cNvPr id="26" name="Straight Connector 25"/>
            <p:cNvCxnSpPr/>
            <p:nvPr/>
          </p:nvCxnSpPr>
          <p:spPr>
            <a:xfrm>
              <a:off x="6477000" y="4876800"/>
              <a:ext cx="1066800" cy="83820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6477000" y="4876800"/>
              <a:ext cx="1066800" cy="83820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29" name="Rectangle 28"/>
          <p:cNvSpPr/>
          <p:nvPr/>
        </p:nvSpPr>
        <p:spPr>
          <a:xfrm>
            <a:off x="3764261" y="6001910"/>
            <a:ext cx="460382" cy="523220"/>
          </a:xfrm>
          <a:prstGeom prst="rect">
            <a:avLst/>
          </a:prstGeom>
        </p:spPr>
        <p:txBody>
          <a:bodyPr wrap="none">
            <a:spAutoFit/>
          </a:bodyPr>
          <a:lstStyle/>
          <a:p>
            <a:pPr algn="ctr"/>
            <a:r>
              <a:rPr lang="en-US" sz="1400" dirty="0"/>
              <a:t>LHF</a:t>
            </a:r>
          </a:p>
          <a:p>
            <a:pPr algn="ctr"/>
            <a:r>
              <a:rPr lang="en-US" sz="1400" dirty="0"/>
              <a:t>SHF</a:t>
            </a:r>
          </a:p>
        </p:txBody>
      </p:sp>
      <p:sp>
        <p:nvSpPr>
          <p:cNvPr id="31" name="Rectangle 30"/>
          <p:cNvSpPr/>
          <p:nvPr/>
        </p:nvSpPr>
        <p:spPr>
          <a:xfrm>
            <a:off x="3762936" y="2448580"/>
            <a:ext cx="460382" cy="523220"/>
          </a:xfrm>
          <a:prstGeom prst="rect">
            <a:avLst/>
          </a:prstGeom>
        </p:spPr>
        <p:txBody>
          <a:bodyPr wrap="none">
            <a:spAutoFit/>
          </a:bodyPr>
          <a:lstStyle/>
          <a:p>
            <a:pPr algn="ctr"/>
            <a:r>
              <a:rPr lang="en-US" sz="1400" dirty="0"/>
              <a:t>LHF</a:t>
            </a:r>
          </a:p>
          <a:p>
            <a:pPr algn="ctr"/>
            <a:r>
              <a:rPr lang="en-US" sz="1400" dirty="0"/>
              <a:t>SHF</a:t>
            </a:r>
          </a:p>
        </p:txBody>
      </p:sp>
    </p:spTree>
    <p:extLst>
      <p:ext uri="{BB962C8B-B14F-4D97-AF65-F5344CB8AC3E}">
        <p14:creationId xmlns:p14="http://schemas.microsoft.com/office/powerpoint/2010/main" val="40991772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804334" y="638412"/>
            <a:ext cx="9144000" cy="609600"/>
          </a:xfrm>
        </p:spPr>
        <p:txBody>
          <a:bodyPr>
            <a:normAutofit fontScale="90000"/>
          </a:bodyPr>
          <a:lstStyle/>
          <a:p>
            <a:pPr lvl="0">
              <a:defRPr/>
            </a:pPr>
            <a:r>
              <a:rPr lang="en-US" dirty="0" smtClean="0"/>
              <a:t>Results</a:t>
            </a:r>
          </a:p>
        </p:txBody>
      </p:sp>
      <p:pic>
        <p:nvPicPr>
          <p:cNvPr id="3" name="Picture 2" descr="spectruo.all.flux.locate.min2000.png"/>
          <p:cNvPicPr>
            <a:picLocks noChangeAspect="1"/>
          </p:cNvPicPr>
          <p:nvPr/>
        </p:nvPicPr>
        <p:blipFill>
          <a:blip r:embed="rId3" cstate="print"/>
          <a:srcRect t="11334" b="5083"/>
          <a:stretch>
            <a:fillRect/>
          </a:stretch>
        </p:blipFill>
        <p:spPr>
          <a:xfrm>
            <a:off x="1524000" y="2209800"/>
            <a:ext cx="9144000" cy="4495800"/>
          </a:xfrm>
          <a:prstGeom prst="rect">
            <a:avLst/>
          </a:prstGeom>
        </p:spPr>
      </p:pic>
      <p:pic>
        <p:nvPicPr>
          <p:cNvPr id="5" name="Picture 4" descr="spectrum.all.flux.locate.min2000.png"/>
          <p:cNvPicPr>
            <a:picLocks noChangeAspect="1"/>
          </p:cNvPicPr>
          <p:nvPr/>
        </p:nvPicPr>
        <p:blipFill>
          <a:blip r:embed="rId4" cstate="print"/>
          <a:srcRect l="50000" t="5667" r="30000" b="90083"/>
          <a:stretch>
            <a:fillRect/>
          </a:stretch>
        </p:blipFill>
        <p:spPr>
          <a:xfrm rot="16200000">
            <a:off x="952500" y="4000500"/>
            <a:ext cx="1828800" cy="228600"/>
          </a:xfrm>
          <a:prstGeom prst="rect">
            <a:avLst/>
          </a:prstGeom>
        </p:spPr>
      </p:pic>
      <p:sp>
        <p:nvSpPr>
          <p:cNvPr id="8" name="Rectangle 7"/>
          <p:cNvSpPr/>
          <p:nvPr/>
        </p:nvSpPr>
        <p:spPr>
          <a:xfrm>
            <a:off x="4343399" y="1146749"/>
            <a:ext cx="7772400" cy="1015663"/>
          </a:xfrm>
          <a:prstGeom prst="rect">
            <a:avLst/>
          </a:prstGeom>
        </p:spPr>
        <p:txBody>
          <a:bodyPr wrap="square">
            <a:spAutoFit/>
          </a:bodyPr>
          <a:lstStyle/>
          <a:p>
            <a:pPr>
              <a:buFont typeface="Arial" pitchFamily="34" charset="0"/>
              <a:buChar char="•"/>
            </a:pPr>
            <a:r>
              <a:rPr lang="en-US" sz="2000" dirty="0" smtClean="0"/>
              <a:t> In </a:t>
            </a:r>
            <a:r>
              <a:rPr lang="en-US" sz="2000" dirty="0"/>
              <a:t>situ </a:t>
            </a:r>
            <a:r>
              <a:rPr lang="en-US" sz="2000" dirty="0" smtClean="0"/>
              <a:t>observations enhance </a:t>
            </a:r>
            <a:r>
              <a:rPr lang="en-US" sz="2000" dirty="0"/>
              <a:t>variability of all </a:t>
            </a:r>
            <a:r>
              <a:rPr lang="en-US" sz="2000" dirty="0" smtClean="0"/>
              <a:t>analyses on all scales</a:t>
            </a:r>
            <a:endParaRPr lang="en-US" sz="2000" dirty="0"/>
          </a:p>
          <a:p>
            <a:pPr>
              <a:buFont typeface="Arial" pitchFamily="34" charset="0"/>
              <a:buChar char="•"/>
            </a:pPr>
            <a:r>
              <a:rPr lang="en-US" sz="2000" dirty="0" smtClean="0"/>
              <a:t> </a:t>
            </a:r>
            <a:r>
              <a:rPr lang="en-US" sz="2000" dirty="0" err="1" smtClean="0"/>
              <a:t>Submonthly</a:t>
            </a:r>
            <a:r>
              <a:rPr lang="en-US" sz="2000" dirty="0" smtClean="0"/>
              <a:t> </a:t>
            </a:r>
            <a:r>
              <a:rPr lang="en-US" sz="2000" dirty="0"/>
              <a:t>range is 219 W</a:t>
            </a:r>
            <a:r>
              <a:rPr lang="en-US" sz="2000" baseline="30000" dirty="0"/>
              <a:t>2</a:t>
            </a:r>
            <a:r>
              <a:rPr lang="en-US" sz="2000" dirty="0"/>
              <a:t>m</a:t>
            </a:r>
            <a:r>
              <a:rPr lang="en-US" sz="2000" baseline="30000" dirty="0"/>
              <a:t>-4</a:t>
            </a:r>
            <a:r>
              <a:rPr lang="en-US" sz="2000" dirty="0"/>
              <a:t> (775 – 556)</a:t>
            </a:r>
          </a:p>
          <a:p>
            <a:r>
              <a:rPr lang="en-US" sz="2000" dirty="0"/>
              <a:t>    </a:t>
            </a:r>
            <a:r>
              <a:rPr lang="en-US" sz="2000" dirty="0" smtClean="0"/>
              <a:t>vs </a:t>
            </a:r>
            <a:r>
              <a:rPr lang="en-US" sz="2000" dirty="0"/>
              <a:t>uncalibrated 294 W</a:t>
            </a:r>
            <a:r>
              <a:rPr lang="en-US" sz="2000" baseline="30000" dirty="0"/>
              <a:t>2</a:t>
            </a:r>
            <a:r>
              <a:rPr lang="en-US" sz="2000" dirty="0"/>
              <a:t>m</a:t>
            </a:r>
            <a:r>
              <a:rPr lang="en-US" sz="2000" baseline="30000" dirty="0"/>
              <a:t>-4</a:t>
            </a:r>
            <a:r>
              <a:rPr lang="en-US" sz="2000" dirty="0"/>
              <a:t> (717 – 423)</a:t>
            </a:r>
          </a:p>
        </p:txBody>
      </p:sp>
      <p:sp>
        <p:nvSpPr>
          <p:cNvPr id="10" name="Left Brace 9"/>
          <p:cNvSpPr/>
          <p:nvPr/>
        </p:nvSpPr>
        <p:spPr>
          <a:xfrm rot="5400000">
            <a:off x="8404032" y="2533649"/>
            <a:ext cx="228601" cy="3238500"/>
          </a:xfrm>
          <a:prstGeom prst="leftBrace">
            <a:avLst>
              <a:gd name="adj1" fmla="val 8333"/>
              <a:gd name="adj2" fmla="val 4067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ectangle 10"/>
          <p:cNvSpPr/>
          <p:nvPr/>
        </p:nvSpPr>
        <p:spPr>
          <a:xfrm>
            <a:off x="4724400" y="5486400"/>
            <a:ext cx="4343400" cy="369332"/>
          </a:xfrm>
          <a:prstGeom prst="rect">
            <a:avLst/>
          </a:prstGeom>
        </p:spPr>
        <p:txBody>
          <a:bodyPr wrap="square">
            <a:spAutoFit/>
          </a:bodyPr>
          <a:lstStyle/>
          <a:p>
            <a:pPr algn="ctr"/>
            <a:r>
              <a:rPr lang="en-US" dirty="0"/>
              <a:t>integrated </a:t>
            </a:r>
            <a:r>
              <a:rPr lang="en-US" dirty="0" err="1"/>
              <a:t>submonthly</a:t>
            </a:r>
            <a:r>
              <a:rPr lang="en-US" dirty="0"/>
              <a:t> variability (W</a:t>
            </a:r>
            <a:r>
              <a:rPr lang="en-US" baseline="30000" dirty="0"/>
              <a:t>2</a:t>
            </a:r>
            <a:r>
              <a:rPr lang="en-US" dirty="0"/>
              <a:t>m</a:t>
            </a:r>
            <a:r>
              <a:rPr lang="en-US" baseline="30000" dirty="0"/>
              <a:t>-4</a:t>
            </a:r>
            <a:r>
              <a:rPr lang="en-US" dirty="0"/>
              <a:t>)</a:t>
            </a:r>
          </a:p>
        </p:txBody>
      </p:sp>
      <p:cxnSp>
        <p:nvCxnSpPr>
          <p:cNvPr id="12" name="Straight Arrow Connector 11"/>
          <p:cNvCxnSpPr/>
          <p:nvPr/>
        </p:nvCxnSpPr>
        <p:spPr>
          <a:xfrm flipV="1">
            <a:off x="8382000" y="4343400"/>
            <a:ext cx="381000" cy="1066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74451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524000" y="76200"/>
            <a:ext cx="9144000" cy="609600"/>
          </a:xfrm>
        </p:spPr>
        <p:txBody>
          <a:bodyPr>
            <a:normAutofit fontScale="90000"/>
          </a:bodyPr>
          <a:lstStyle/>
          <a:p>
            <a:pPr lvl="0">
              <a:defRPr/>
            </a:pPr>
            <a:r>
              <a:rPr lang="en-US" dirty="0" smtClean="0"/>
              <a:t>Analysis calibration/performance metrics</a:t>
            </a:r>
          </a:p>
        </p:txBody>
      </p:sp>
      <p:pic>
        <p:nvPicPr>
          <p:cNvPr id="3" name="Picture 2" descr="table.png"/>
          <p:cNvPicPr>
            <a:picLocks noChangeAspect="1"/>
          </p:cNvPicPr>
          <p:nvPr/>
        </p:nvPicPr>
        <p:blipFill>
          <a:blip r:embed="rId3" cstate="print"/>
          <a:srcRect b="21075"/>
          <a:stretch>
            <a:fillRect/>
          </a:stretch>
        </p:blipFill>
        <p:spPr>
          <a:xfrm>
            <a:off x="1952625" y="778934"/>
            <a:ext cx="8286750" cy="4525617"/>
          </a:xfrm>
          <a:prstGeom prst="rect">
            <a:avLst/>
          </a:prstGeom>
        </p:spPr>
      </p:pic>
      <p:sp>
        <p:nvSpPr>
          <p:cNvPr id="5" name="Rectangle 4"/>
          <p:cNvSpPr/>
          <p:nvPr/>
        </p:nvSpPr>
        <p:spPr>
          <a:xfrm>
            <a:off x="4093465" y="1152939"/>
            <a:ext cx="760144" cy="400110"/>
          </a:xfrm>
          <a:prstGeom prst="rect">
            <a:avLst/>
          </a:prstGeom>
        </p:spPr>
        <p:txBody>
          <a:bodyPr wrap="none">
            <a:spAutoFit/>
          </a:bodyPr>
          <a:lstStyle/>
          <a:p>
            <a:pPr algn="ctr"/>
            <a:r>
              <a:rPr lang="en-US" sz="2000" dirty="0">
                <a:solidFill>
                  <a:prstClr val="black"/>
                </a:solidFill>
              </a:rPr>
              <a:t>(bias)</a:t>
            </a:r>
            <a:endParaRPr lang="en-US" dirty="0"/>
          </a:p>
        </p:txBody>
      </p:sp>
      <p:sp>
        <p:nvSpPr>
          <p:cNvPr id="6" name="Rectangle 5"/>
          <p:cNvSpPr/>
          <p:nvPr/>
        </p:nvSpPr>
        <p:spPr>
          <a:xfrm>
            <a:off x="5662415" y="1143000"/>
            <a:ext cx="918328" cy="400110"/>
          </a:xfrm>
          <a:prstGeom prst="rect">
            <a:avLst/>
          </a:prstGeom>
        </p:spPr>
        <p:txBody>
          <a:bodyPr wrap="none">
            <a:spAutoFit/>
          </a:bodyPr>
          <a:lstStyle/>
          <a:p>
            <a:pPr algn="ctr"/>
            <a:r>
              <a:rPr lang="en-US" sz="2000" dirty="0">
                <a:solidFill>
                  <a:prstClr val="black"/>
                </a:solidFill>
              </a:rPr>
              <a:t>(scale) </a:t>
            </a:r>
            <a:endParaRPr lang="en-US" dirty="0"/>
          </a:p>
        </p:txBody>
      </p:sp>
    </p:spTree>
    <p:extLst>
      <p:ext uri="{BB962C8B-B14F-4D97-AF65-F5344CB8AC3E}">
        <p14:creationId xmlns:p14="http://schemas.microsoft.com/office/powerpoint/2010/main" val="6985497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a:bodyPr>
          <a:lstStyle/>
          <a:p>
            <a:r>
              <a:rPr lang="en-US" dirty="0" smtClean="0"/>
              <a:t>Work Plan</a:t>
            </a:r>
            <a:endParaRPr lang="en-US" dirty="0"/>
          </a:p>
        </p:txBody>
      </p:sp>
      <p:sp>
        <p:nvSpPr>
          <p:cNvPr id="2" name="Content Placeholder 1"/>
          <p:cNvSpPr>
            <a:spLocks noGrp="1"/>
          </p:cNvSpPr>
          <p:nvPr>
            <p:ph idx="1"/>
          </p:nvPr>
        </p:nvSpPr>
        <p:spPr>
          <a:xfrm>
            <a:off x="838200" y="1405467"/>
            <a:ext cx="10515600" cy="4771496"/>
          </a:xfrm>
        </p:spPr>
        <p:txBody>
          <a:bodyPr>
            <a:normAutofit lnSpcReduction="10000"/>
          </a:bodyPr>
          <a:lstStyle/>
          <a:p>
            <a:pPr lvl="0">
              <a:spcBef>
                <a:spcPct val="0"/>
              </a:spcBef>
              <a:defRPr/>
            </a:pPr>
            <a:r>
              <a:rPr lang="en-US" b="1" dirty="0" err="1">
                <a:latin typeface="Bookman Old Style" panose="02050604050505020204" pitchFamily="18" charset="0"/>
              </a:rPr>
              <a:t>OceanSites</a:t>
            </a:r>
            <a:r>
              <a:rPr lang="en-US" b="1" dirty="0">
                <a:latin typeface="Bookman Old Style" panose="02050604050505020204" pitchFamily="18" charset="0"/>
              </a:rPr>
              <a:t> remains largely independent </a:t>
            </a:r>
            <a:r>
              <a:rPr lang="en-US" dirty="0">
                <a:latin typeface="Bookman Old Style" panose="02050604050505020204" pitchFamily="18" charset="0"/>
              </a:rPr>
              <a:t>and can still be employed </a:t>
            </a:r>
            <a:r>
              <a:rPr lang="en-US" dirty="0" smtClean="0">
                <a:latin typeface="Bookman Old Style" panose="02050604050505020204" pitchFamily="18" charset="0"/>
              </a:rPr>
              <a:t>for validation</a:t>
            </a:r>
            <a:r>
              <a:rPr lang="en-US" dirty="0">
                <a:latin typeface="Bookman Old Style" panose="02050604050505020204" pitchFamily="18" charset="0"/>
              </a:rPr>
              <a:t>, </a:t>
            </a:r>
            <a:r>
              <a:rPr lang="en-US" i="1" dirty="0">
                <a:latin typeface="Bookman Old Style" panose="02050604050505020204" pitchFamily="18" charset="0"/>
              </a:rPr>
              <a:t>as we are doing in the project now but for recalibrated </a:t>
            </a:r>
            <a:r>
              <a:rPr lang="en-US" i="1" dirty="0" smtClean="0">
                <a:latin typeface="Bookman Old Style" panose="02050604050505020204" pitchFamily="18" charset="0"/>
              </a:rPr>
              <a:t>analyses </a:t>
            </a:r>
            <a:r>
              <a:rPr lang="en-US" dirty="0" smtClean="0">
                <a:latin typeface="Bookman Old Style" panose="02050604050505020204" pitchFamily="18" charset="0"/>
              </a:rPr>
              <a:t>(good </a:t>
            </a:r>
            <a:r>
              <a:rPr lang="en-US" dirty="0">
                <a:latin typeface="Bookman Old Style" panose="02050604050505020204" pitchFamily="18" charset="0"/>
              </a:rPr>
              <a:t>validation of the approach itself) – 30h</a:t>
            </a:r>
          </a:p>
          <a:p>
            <a:pPr lvl="0">
              <a:spcBef>
                <a:spcPct val="0"/>
              </a:spcBef>
              <a:defRPr/>
            </a:pPr>
            <a:endParaRPr lang="en-US" dirty="0">
              <a:latin typeface="Bookman Old Style" panose="02050604050505020204" pitchFamily="18" charset="0"/>
            </a:endParaRPr>
          </a:p>
          <a:p>
            <a:pPr lvl="0">
              <a:spcBef>
                <a:spcPct val="0"/>
              </a:spcBef>
              <a:defRPr/>
            </a:pPr>
            <a:r>
              <a:rPr lang="en-US" dirty="0" smtClean="0">
                <a:latin typeface="Bookman Old Style" panose="02050604050505020204" pitchFamily="18" charset="0"/>
              </a:rPr>
              <a:t>Triple collocation characterization of input variables (Ta, SST, U, </a:t>
            </a:r>
            <a:r>
              <a:rPr lang="en-US" dirty="0" err="1" smtClean="0">
                <a:latin typeface="Bookman Old Style" panose="02050604050505020204" pitchFamily="18" charset="0"/>
              </a:rPr>
              <a:t>qa</a:t>
            </a:r>
            <a:r>
              <a:rPr lang="en-US" smtClean="0">
                <a:latin typeface="Bookman Old Style" panose="02050604050505020204" pitchFamily="18" charset="0"/>
              </a:rPr>
              <a:t>) –150h</a:t>
            </a:r>
            <a:endParaRPr lang="en-US" dirty="0">
              <a:latin typeface="Bookman Old Style" panose="02050604050505020204" pitchFamily="18" charset="0"/>
            </a:endParaRPr>
          </a:p>
          <a:p>
            <a:pPr lvl="0">
              <a:spcBef>
                <a:spcPct val="0"/>
              </a:spcBef>
              <a:defRPr/>
            </a:pPr>
            <a:endParaRPr lang="en-US" dirty="0">
              <a:latin typeface="Bookman Old Style" panose="02050604050505020204" pitchFamily="18" charset="0"/>
            </a:endParaRPr>
          </a:p>
          <a:p>
            <a:pPr lvl="0">
              <a:spcBef>
                <a:spcPct val="0"/>
              </a:spcBef>
              <a:defRPr/>
            </a:pPr>
            <a:r>
              <a:rPr lang="en-US" dirty="0" smtClean="0">
                <a:latin typeface="Bookman Old Style" panose="02050604050505020204" pitchFamily="18" charset="0"/>
              </a:rPr>
              <a:t>Brochure</a:t>
            </a:r>
            <a:r>
              <a:rPr lang="en-US" dirty="0">
                <a:latin typeface="Bookman Old Style" panose="02050604050505020204" pitchFamily="18" charset="0"/>
              </a:rPr>
              <a:t>, newsletter, roadmap (article) – 100h</a:t>
            </a:r>
          </a:p>
          <a:p>
            <a:pPr lvl="0">
              <a:spcBef>
                <a:spcPct val="0"/>
              </a:spcBef>
              <a:defRPr/>
            </a:pPr>
            <a:endParaRPr lang="en-US" dirty="0">
              <a:latin typeface="Bookman Old Style" panose="02050604050505020204" pitchFamily="18" charset="0"/>
            </a:endParaRPr>
          </a:p>
          <a:p>
            <a:pPr lvl="0">
              <a:spcBef>
                <a:spcPct val="0"/>
              </a:spcBef>
              <a:defRPr/>
            </a:pPr>
            <a:r>
              <a:rPr lang="en-US" dirty="0" smtClean="0">
                <a:latin typeface="Bookman Old Style" panose="02050604050505020204" pitchFamily="18" charset="0"/>
              </a:rPr>
              <a:t>Action </a:t>
            </a:r>
            <a:r>
              <a:rPr lang="en-US" dirty="0">
                <a:latin typeface="Bookman Old Style" panose="02050604050505020204" pitchFamily="18" charset="0"/>
              </a:rPr>
              <a:t>9: </a:t>
            </a:r>
            <a:r>
              <a:rPr lang="en-US" dirty="0" err="1">
                <a:latin typeface="Bookman Old Style" panose="02050604050505020204" pitchFamily="18" charset="0"/>
              </a:rPr>
              <a:t>Felyx</a:t>
            </a:r>
            <a:r>
              <a:rPr lang="en-US" dirty="0">
                <a:latin typeface="Bookman Old Style" panose="02050604050505020204" pitchFamily="18" charset="0"/>
              </a:rPr>
              <a:t> collocation statistics </a:t>
            </a:r>
            <a:r>
              <a:rPr lang="en-US" dirty="0" smtClean="0">
                <a:latin typeface="Bookman Old Style" panose="02050604050505020204" pitchFamily="18" charset="0"/>
              </a:rPr>
              <a:t>incorporation (available at </a:t>
            </a:r>
            <a:r>
              <a:rPr lang="en-US" dirty="0">
                <a:latin typeface="Bookman Old Style" panose="02050604050505020204" pitchFamily="18" charset="0"/>
                <a:hlinkClick r:id="rId3"/>
              </a:rPr>
              <a:t>https://</a:t>
            </a:r>
            <a:r>
              <a:rPr lang="en-US" dirty="0" smtClean="0">
                <a:latin typeface="Bookman Old Style" panose="02050604050505020204" pitchFamily="18" charset="0"/>
                <a:hlinkClick r:id="rId3"/>
              </a:rPr>
              <a:t>github.com/rickedanielson/diag.heat.flux</a:t>
            </a:r>
            <a:r>
              <a:rPr lang="en-US" dirty="0" smtClean="0">
                <a:latin typeface="Bookman Old Style" panose="02050604050505020204" pitchFamily="18" charset="0"/>
              </a:rPr>
              <a:t>) </a:t>
            </a:r>
            <a:r>
              <a:rPr lang="en-US" dirty="0">
                <a:latin typeface="Bookman Old Style" panose="02050604050505020204" pitchFamily="18" charset="0"/>
              </a:rPr>
              <a:t>– </a:t>
            </a:r>
            <a:r>
              <a:rPr lang="en-US" dirty="0" smtClean="0">
                <a:latin typeface="Bookman Old Style" panose="02050604050505020204" pitchFamily="18" charset="0"/>
              </a:rPr>
              <a:t>50h</a:t>
            </a:r>
            <a:endParaRPr lang="en-US" dirty="0">
              <a:latin typeface="Bookman Old Style" panose="02050604050505020204" pitchFamily="18" charset="0"/>
            </a:endParaRPr>
          </a:p>
        </p:txBody>
      </p:sp>
    </p:spTree>
    <p:extLst>
      <p:ext uri="{BB962C8B-B14F-4D97-AF65-F5344CB8AC3E}">
        <p14:creationId xmlns:p14="http://schemas.microsoft.com/office/powerpoint/2010/main" val="11591726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52601" y="1483816"/>
            <a:ext cx="2057400" cy="4154984"/>
          </a:xfrm>
          <a:prstGeom prst="rect">
            <a:avLst/>
          </a:prstGeom>
          <a:noFill/>
        </p:spPr>
        <p:txBody>
          <a:bodyPr wrap="square" rtlCol="0">
            <a:spAutoFit/>
          </a:bodyPr>
          <a:lstStyle/>
          <a:p>
            <a:r>
              <a:rPr lang="en-US" sz="2400" dirty="0"/>
              <a:t>long term</a:t>
            </a:r>
          </a:p>
          <a:p>
            <a:r>
              <a:rPr lang="en-US" sz="2400" dirty="0"/>
              <a:t>mean</a:t>
            </a:r>
            <a:r>
              <a:rPr lang="en-US" sz="2400" dirty="0"/>
              <a:t> </a:t>
            </a:r>
            <a:r>
              <a:rPr lang="en-US" sz="2400" dirty="0"/>
              <a:t>surface</a:t>
            </a:r>
          </a:p>
          <a:p>
            <a:r>
              <a:rPr lang="en-US" sz="2400" dirty="0"/>
              <a:t>heat flux</a:t>
            </a:r>
          </a:p>
          <a:p>
            <a:endParaRPr lang="en-US" sz="2400" dirty="0"/>
          </a:p>
          <a:p>
            <a:endParaRPr lang="en-US" sz="2400" dirty="0"/>
          </a:p>
          <a:p>
            <a:endParaRPr lang="en-US" sz="2400" dirty="0"/>
          </a:p>
          <a:p>
            <a:endParaRPr lang="en-US" sz="2400" dirty="0"/>
          </a:p>
          <a:p>
            <a:r>
              <a:rPr lang="en-US" sz="2400" dirty="0"/>
              <a:t>long-term</a:t>
            </a:r>
          </a:p>
          <a:p>
            <a:r>
              <a:rPr lang="en-US" sz="2400" dirty="0"/>
              <a:t>mean</a:t>
            </a:r>
          </a:p>
          <a:p>
            <a:r>
              <a:rPr lang="en-US" sz="2400" dirty="0"/>
              <a:t>geostrophic</a:t>
            </a:r>
          </a:p>
          <a:p>
            <a:r>
              <a:rPr lang="en-US" sz="2400" dirty="0"/>
              <a:t>current</a:t>
            </a:r>
            <a:endParaRPr lang="en-US" sz="2400" dirty="0"/>
          </a:p>
        </p:txBody>
      </p:sp>
      <p:pic>
        <p:nvPicPr>
          <p:cNvPr id="13" name="Picture 12" descr="logo_GlobCurrent.png"/>
          <p:cNvPicPr>
            <a:picLocks noChangeAspect="1"/>
          </p:cNvPicPr>
          <p:nvPr/>
        </p:nvPicPr>
        <p:blipFill>
          <a:blip r:embed="rId2" cstate="print"/>
          <a:srcRect l="23592"/>
          <a:stretch>
            <a:fillRect/>
          </a:stretch>
        </p:blipFill>
        <p:spPr>
          <a:xfrm>
            <a:off x="1828801" y="3505200"/>
            <a:ext cx="1727499" cy="576200"/>
          </a:xfrm>
          <a:prstGeom prst="rect">
            <a:avLst/>
          </a:prstGeom>
        </p:spPr>
      </p:pic>
      <p:sp>
        <p:nvSpPr>
          <p:cNvPr id="14" name="Rectangle 2"/>
          <p:cNvSpPr txBox="1">
            <a:spLocks noChangeArrowheads="1"/>
          </p:cNvSpPr>
          <p:nvPr/>
        </p:nvSpPr>
        <p:spPr>
          <a:xfrm>
            <a:off x="1524000" y="76200"/>
            <a:ext cx="9144000" cy="609600"/>
          </a:xfrm>
          <a:prstGeom prst="rect">
            <a:avLst/>
          </a:prstGeom>
        </p:spPr>
        <p:txBody>
          <a:bodyPr vert="horz" lIns="91440" tIns="45720" rIns="91440" bIns="45720" rtlCol="0" anchor="ctr">
            <a:normAutofit fontScale="90000" lnSpcReduction="20000"/>
          </a:bodyPr>
          <a:lstStyle/>
          <a:p>
            <a:pPr algn="ctr">
              <a:spcBef>
                <a:spcPct val="0"/>
              </a:spcBef>
              <a:defRPr/>
            </a:pPr>
            <a:r>
              <a:rPr lang="en-US" sz="4400" dirty="0">
                <a:latin typeface="+mj-lt"/>
                <a:ea typeface="+mj-ea"/>
                <a:cs typeface="+mj-cs"/>
              </a:rPr>
              <a:t>OHF roadmap</a:t>
            </a:r>
            <a:endParaRPr lang="en-US" sz="4400" dirty="0">
              <a:latin typeface="+mj-lt"/>
              <a:ea typeface="+mj-ea"/>
              <a:cs typeface="+mj-cs"/>
            </a:endParaRPr>
          </a:p>
        </p:txBody>
      </p:sp>
      <p:sp>
        <p:nvSpPr>
          <p:cNvPr id="15" name="Rectangle 14"/>
          <p:cNvSpPr/>
          <p:nvPr/>
        </p:nvSpPr>
        <p:spPr>
          <a:xfrm>
            <a:off x="8458200" y="1371601"/>
            <a:ext cx="1981200" cy="4401205"/>
          </a:xfrm>
          <a:prstGeom prst="rect">
            <a:avLst/>
          </a:prstGeom>
        </p:spPr>
        <p:txBody>
          <a:bodyPr wrap="square">
            <a:spAutoFit/>
          </a:bodyPr>
          <a:lstStyle/>
          <a:p>
            <a:pPr algn="r"/>
            <a:r>
              <a:rPr lang="en-US" sz="2000" dirty="0"/>
              <a:t>major western boundary currents and upward heat flux maxima are well collocated</a:t>
            </a:r>
          </a:p>
          <a:p>
            <a:pPr algn="r"/>
            <a:endParaRPr lang="en-US" sz="2000" dirty="0"/>
          </a:p>
          <a:p>
            <a:pPr algn="r"/>
            <a:r>
              <a:rPr lang="en-US" sz="2000" dirty="0"/>
              <a:t>currents</a:t>
            </a:r>
          </a:p>
          <a:p>
            <a:pPr algn="r"/>
            <a:r>
              <a:rPr lang="en-US" sz="2000" dirty="0"/>
              <a:t>also identify</a:t>
            </a:r>
          </a:p>
          <a:p>
            <a:pPr algn="r"/>
            <a:r>
              <a:rPr lang="en-US" sz="2000" dirty="0"/>
              <a:t>other regions where ocean heat content change is of interest</a:t>
            </a:r>
          </a:p>
        </p:txBody>
      </p:sp>
      <p:grpSp>
        <p:nvGrpSpPr>
          <p:cNvPr id="18" name="Group 17"/>
          <p:cNvGrpSpPr/>
          <p:nvPr/>
        </p:nvGrpSpPr>
        <p:grpSpPr>
          <a:xfrm>
            <a:off x="3810000" y="990600"/>
            <a:ext cx="4572000" cy="5410200"/>
            <a:chOff x="3048000" y="990600"/>
            <a:chExt cx="4572000" cy="5410200"/>
          </a:xfrm>
        </p:grpSpPr>
        <p:pic>
          <p:nvPicPr>
            <p:cNvPr id="12" name="Picture 11" descr="heatflux_NCEP_longterm_mean.png"/>
            <p:cNvPicPr>
              <a:picLocks noChangeAspect="1"/>
            </p:cNvPicPr>
            <p:nvPr/>
          </p:nvPicPr>
          <p:blipFill>
            <a:blip r:embed="rId3" cstate="print"/>
            <a:srcRect t="10065" r="3232" b="18078"/>
            <a:stretch>
              <a:fillRect/>
            </a:stretch>
          </p:blipFill>
          <p:spPr>
            <a:xfrm>
              <a:off x="3057525" y="990600"/>
              <a:ext cx="4562475" cy="2617967"/>
            </a:xfrm>
            <a:prstGeom prst="rect">
              <a:avLst/>
            </a:prstGeom>
          </p:spPr>
        </p:pic>
        <p:grpSp>
          <p:nvGrpSpPr>
            <p:cNvPr id="10" name="Group 9"/>
            <p:cNvGrpSpPr>
              <a:grpSpLocks noChangeAspect="1"/>
            </p:cNvGrpSpPr>
            <p:nvPr/>
          </p:nvGrpSpPr>
          <p:grpSpPr>
            <a:xfrm>
              <a:off x="3048000" y="3733800"/>
              <a:ext cx="4572000" cy="2667000"/>
              <a:chOff x="228600" y="3200399"/>
              <a:chExt cx="5715000" cy="3581401"/>
            </a:xfrm>
          </p:grpSpPr>
          <p:pic>
            <p:nvPicPr>
              <p:cNvPr id="4" name="Picture 3" descr="cnes-cls13.png"/>
              <p:cNvPicPr>
                <a:picLocks noChangeAspect="1"/>
              </p:cNvPicPr>
              <p:nvPr/>
            </p:nvPicPr>
            <p:blipFill>
              <a:blip r:embed="rId4" cstate="print"/>
              <a:stretch>
                <a:fillRect/>
              </a:stretch>
            </p:blipFill>
            <p:spPr>
              <a:xfrm>
                <a:off x="228600" y="3200399"/>
                <a:ext cx="5715000" cy="3573156"/>
              </a:xfrm>
              <a:prstGeom prst="rect">
                <a:avLst/>
              </a:prstGeom>
            </p:spPr>
          </p:pic>
          <p:sp>
            <p:nvSpPr>
              <p:cNvPr id="5" name="Rectangle 4"/>
              <p:cNvSpPr/>
              <p:nvPr/>
            </p:nvSpPr>
            <p:spPr>
              <a:xfrm>
                <a:off x="3291840" y="6629400"/>
                <a:ext cx="265176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14077" y="6650602"/>
                <a:ext cx="2651760" cy="1311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Oval 15"/>
          <p:cNvSpPr/>
          <p:nvPr/>
        </p:nvSpPr>
        <p:spPr>
          <a:xfrm>
            <a:off x="7620000" y="3886200"/>
            <a:ext cx="457200" cy="2286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486400" y="4572000"/>
            <a:ext cx="2057400" cy="4572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543800" y="4648200"/>
            <a:ext cx="914400" cy="3048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20419394">
            <a:off x="7042433" y="1720287"/>
            <a:ext cx="1002734" cy="36416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20419394">
            <a:off x="5213633" y="1834585"/>
            <a:ext cx="1002734" cy="36416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8481814" flipV="1">
            <a:off x="7463189" y="2817711"/>
            <a:ext cx="505018" cy="251022"/>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5089429">
            <a:off x="5600370" y="2704019"/>
            <a:ext cx="529814" cy="26117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038600" y="5334000"/>
            <a:ext cx="4343400" cy="3810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419600" y="4724400"/>
            <a:ext cx="990600" cy="3048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19125878" flipV="1">
            <a:off x="4094465" y="2741276"/>
            <a:ext cx="639895" cy="283366"/>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1732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Igor Esau (background)</a:t>
            </a:r>
            <a:endParaRPr lang="nb-NO" dirty="0"/>
          </a:p>
        </p:txBody>
      </p:sp>
      <p:sp>
        <p:nvSpPr>
          <p:cNvPr id="3" name="Content Placeholder 2"/>
          <p:cNvSpPr>
            <a:spLocks noGrp="1"/>
          </p:cNvSpPr>
          <p:nvPr>
            <p:ph idx="1"/>
          </p:nvPr>
        </p:nvSpPr>
        <p:spPr>
          <a:xfrm>
            <a:off x="838200" y="1461560"/>
            <a:ext cx="10515600" cy="2627842"/>
          </a:xfrm>
        </p:spPr>
        <p:txBody>
          <a:bodyPr/>
          <a:lstStyle/>
          <a:p>
            <a:r>
              <a:rPr lang="en-US" dirty="0" smtClean="0"/>
              <a:t>Climatology, meteorology: Climate effects of PBLs </a:t>
            </a:r>
          </a:p>
          <a:p>
            <a:r>
              <a:rPr lang="en-US" dirty="0" smtClean="0"/>
              <a:t>Large-eddy simulations (LESNIC, PALM)</a:t>
            </a:r>
          </a:p>
          <a:p>
            <a:r>
              <a:rPr lang="en-US" dirty="0" smtClean="0"/>
              <a:t>Non-local and self-organized turbulence</a:t>
            </a:r>
          </a:p>
          <a:p>
            <a:r>
              <a:rPr lang="en-US" dirty="0" smtClean="0"/>
              <a:t>Dynamics of the turbulence at air-sea interface</a:t>
            </a:r>
          </a:p>
          <a:p>
            <a:r>
              <a:rPr lang="en-US" dirty="0" smtClean="0"/>
              <a:t>Key publications:</a:t>
            </a:r>
            <a:endParaRPr lang="nb-NO" dirty="0"/>
          </a:p>
        </p:txBody>
      </p:sp>
      <p:sp>
        <p:nvSpPr>
          <p:cNvPr id="4" name="TextBox 3"/>
          <p:cNvSpPr txBox="1"/>
          <p:nvPr/>
        </p:nvSpPr>
        <p:spPr>
          <a:xfrm>
            <a:off x="448733" y="3920068"/>
            <a:ext cx="11472333" cy="2800767"/>
          </a:xfrm>
          <a:prstGeom prst="rect">
            <a:avLst/>
          </a:prstGeom>
          <a:noFill/>
        </p:spPr>
        <p:txBody>
          <a:bodyPr wrap="square" rtlCol="0">
            <a:spAutoFit/>
          </a:bodyPr>
          <a:lstStyle/>
          <a:p>
            <a:r>
              <a:rPr lang="en-US" sz="1600" dirty="0"/>
              <a:t>Davy R. and I. Esau, 2014: Global climate models' bias in surface temperature trends and variability, </a:t>
            </a:r>
            <a:r>
              <a:rPr lang="en-US" sz="1600" i="1" dirty="0" err="1" smtClean="0"/>
              <a:t>Env</a:t>
            </a:r>
            <a:r>
              <a:rPr lang="en-US" sz="1600" i="1" dirty="0" smtClean="0"/>
              <a:t>. Res. Lett</a:t>
            </a:r>
            <a:r>
              <a:rPr lang="en-US" sz="1600" dirty="0" smtClean="0"/>
              <a:t>, </a:t>
            </a:r>
            <a:r>
              <a:rPr lang="en-US" sz="1600" dirty="0"/>
              <a:t>9</a:t>
            </a:r>
            <a:r>
              <a:rPr lang="en-US" sz="1600" dirty="0" smtClean="0"/>
              <a:t>,</a:t>
            </a:r>
          </a:p>
          <a:p>
            <a:r>
              <a:rPr lang="en-US" sz="1600" dirty="0"/>
              <a:t>Esau I., 2014: Indirect air-sea interactions simulated with a coupled turbulence-resolving model, </a:t>
            </a:r>
            <a:r>
              <a:rPr lang="en-US" sz="1600" i="1" dirty="0"/>
              <a:t>Ocean </a:t>
            </a:r>
            <a:r>
              <a:rPr lang="en-US" sz="1600" i="1" dirty="0" err="1" smtClean="0"/>
              <a:t>Dyn</a:t>
            </a:r>
            <a:r>
              <a:rPr lang="en-US" sz="1600" i="1" dirty="0" smtClean="0"/>
              <a:t>.</a:t>
            </a:r>
            <a:r>
              <a:rPr lang="en-US" sz="1600" dirty="0" smtClean="0"/>
              <a:t>, 64, 689-705</a:t>
            </a:r>
          </a:p>
          <a:p>
            <a:r>
              <a:rPr lang="nb-NO" sz="1600" dirty="0"/>
              <a:t>Smedsrud L</a:t>
            </a:r>
            <a:r>
              <a:rPr lang="nb-NO" sz="1600" dirty="0" smtClean="0"/>
              <a:t>., I. </a:t>
            </a:r>
            <a:r>
              <a:rPr lang="nb-NO" sz="1600" dirty="0"/>
              <a:t>Esau, R. </a:t>
            </a:r>
            <a:r>
              <a:rPr lang="nb-NO" sz="1600" dirty="0" smtClean="0"/>
              <a:t>Ingvaldsen et al., </a:t>
            </a:r>
            <a:r>
              <a:rPr lang="nb-NO" sz="1600" dirty="0"/>
              <a:t>2013: The </a:t>
            </a:r>
            <a:r>
              <a:rPr lang="nb-NO" sz="1600" dirty="0" err="1"/>
              <a:t>role</a:t>
            </a:r>
            <a:r>
              <a:rPr lang="nb-NO" sz="1600" dirty="0"/>
              <a:t> </a:t>
            </a:r>
            <a:r>
              <a:rPr lang="nb-NO" sz="1600" dirty="0" err="1"/>
              <a:t>of</a:t>
            </a:r>
            <a:r>
              <a:rPr lang="nb-NO" sz="1600" dirty="0"/>
              <a:t> </a:t>
            </a:r>
            <a:r>
              <a:rPr lang="nb-NO" sz="1600" dirty="0" err="1"/>
              <a:t>the</a:t>
            </a:r>
            <a:r>
              <a:rPr lang="nb-NO" sz="1600" dirty="0"/>
              <a:t> Barents Sea in </a:t>
            </a:r>
            <a:r>
              <a:rPr lang="nb-NO" sz="1600" dirty="0" err="1"/>
              <a:t>the</a:t>
            </a:r>
            <a:r>
              <a:rPr lang="nb-NO" sz="1600" dirty="0"/>
              <a:t> Arctic </a:t>
            </a:r>
            <a:r>
              <a:rPr lang="nb-NO" sz="1600" dirty="0" err="1"/>
              <a:t>climate</a:t>
            </a:r>
            <a:r>
              <a:rPr lang="nb-NO" sz="1600" dirty="0"/>
              <a:t> system, </a:t>
            </a:r>
            <a:r>
              <a:rPr lang="nb-NO" sz="1600" i="1" dirty="0" err="1"/>
              <a:t>Reviews</a:t>
            </a:r>
            <a:r>
              <a:rPr lang="nb-NO" sz="1600" i="1" dirty="0"/>
              <a:t> </a:t>
            </a:r>
            <a:r>
              <a:rPr lang="nb-NO" sz="1600" i="1" dirty="0" err="1"/>
              <a:t>of</a:t>
            </a:r>
            <a:r>
              <a:rPr lang="nb-NO" sz="1600" i="1" dirty="0"/>
              <a:t> </a:t>
            </a:r>
            <a:r>
              <a:rPr lang="nb-NO" sz="1600" i="1" dirty="0" err="1"/>
              <a:t>Geophysics</a:t>
            </a:r>
            <a:r>
              <a:rPr lang="nb-NO" sz="1600" i="1" dirty="0"/>
              <a:t> </a:t>
            </a:r>
            <a:r>
              <a:rPr lang="nb-NO" sz="1600" dirty="0"/>
              <a:t>, 51</a:t>
            </a:r>
            <a:r>
              <a:rPr lang="nb-NO" sz="1600" dirty="0" smtClean="0"/>
              <a:t>, 1-35 </a:t>
            </a:r>
            <a:r>
              <a:rPr lang="nb-NO" sz="1600" dirty="0"/>
              <a:t/>
            </a:r>
            <a:br>
              <a:rPr lang="nb-NO" sz="1600" dirty="0"/>
            </a:br>
            <a:r>
              <a:rPr lang="nb-NO" sz="1600" dirty="0" smtClean="0"/>
              <a:t>Esau </a:t>
            </a:r>
            <a:r>
              <a:rPr lang="nb-NO" sz="1600" dirty="0"/>
              <a:t>I</a:t>
            </a:r>
            <a:r>
              <a:rPr lang="nb-NO" sz="1600" dirty="0" smtClean="0"/>
              <a:t>. et al., </a:t>
            </a:r>
            <a:r>
              <a:rPr lang="nb-NO" sz="1600" dirty="0"/>
              <a:t>2013: </a:t>
            </a:r>
            <a:r>
              <a:rPr lang="nb-NO" sz="1600" dirty="0" err="1"/>
              <a:t>Structuring</a:t>
            </a:r>
            <a:r>
              <a:rPr lang="nb-NO" sz="1600" dirty="0"/>
              <a:t> </a:t>
            </a:r>
            <a:r>
              <a:rPr lang="nb-NO" sz="1600" dirty="0" err="1"/>
              <a:t>of</a:t>
            </a:r>
            <a:r>
              <a:rPr lang="nb-NO" sz="1600" dirty="0"/>
              <a:t> </a:t>
            </a:r>
            <a:r>
              <a:rPr lang="nb-NO" sz="1600" dirty="0" err="1"/>
              <a:t>turbulence</a:t>
            </a:r>
            <a:r>
              <a:rPr lang="nb-NO" sz="1600" dirty="0"/>
              <a:t> and </a:t>
            </a:r>
            <a:r>
              <a:rPr lang="nb-NO" sz="1600" dirty="0" err="1"/>
              <a:t>its</a:t>
            </a:r>
            <a:r>
              <a:rPr lang="nb-NO" sz="1600" dirty="0"/>
              <a:t> </a:t>
            </a:r>
            <a:r>
              <a:rPr lang="nb-NO" sz="1600" dirty="0" err="1"/>
              <a:t>impact</a:t>
            </a:r>
            <a:r>
              <a:rPr lang="nb-NO" sz="1600" dirty="0"/>
              <a:t> </a:t>
            </a:r>
            <a:r>
              <a:rPr lang="nb-NO" sz="1600" dirty="0" err="1"/>
              <a:t>on</a:t>
            </a:r>
            <a:r>
              <a:rPr lang="nb-NO" sz="1600" dirty="0"/>
              <a:t> </a:t>
            </a:r>
            <a:r>
              <a:rPr lang="nb-NO" sz="1600" dirty="0" err="1"/>
              <a:t>basic</a:t>
            </a:r>
            <a:r>
              <a:rPr lang="nb-NO" sz="1600" dirty="0"/>
              <a:t> </a:t>
            </a:r>
            <a:r>
              <a:rPr lang="nb-NO" sz="1600" dirty="0" err="1"/>
              <a:t>features</a:t>
            </a:r>
            <a:r>
              <a:rPr lang="nb-NO" sz="1600" dirty="0"/>
              <a:t> </a:t>
            </a:r>
            <a:r>
              <a:rPr lang="nb-NO" sz="1600" dirty="0" err="1"/>
              <a:t>of</a:t>
            </a:r>
            <a:r>
              <a:rPr lang="nb-NO" sz="1600" dirty="0"/>
              <a:t> Ekman </a:t>
            </a:r>
            <a:r>
              <a:rPr lang="nb-NO" sz="1600" dirty="0" err="1"/>
              <a:t>boundary</a:t>
            </a:r>
            <a:r>
              <a:rPr lang="nb-NO" sz="1600" dirty="0"/>
              <a:t> </a:t>
            </a:r>
            <a:r>
              <a:rPr lang="nb-NO" sz="1600" dirty="0" err="1"/>
              <a:t>layers</a:t>
            </a:r>
            <a:r>
              <a:rPr lang="nb-NO" sz="1600" dirty="0"/>
              <a:t>, </a:t>
            </a:r>
            <a:r>
              <a:rPr lang="nb-NO" sz="1600" i="1" dirty="0" smtClean="0"/>
              <a:t>NPG</a:t>
            </a:r>
            <a:r>
              <a:rPr lang="nb-NO" sz="1600" dirty="0" smtClean="0"/>
              <a:t>, </a:t>
            </a:r>
            <a:r>
              <a:rPr lang="nb-NO" sz="1600" dirty="0"/>
              <a:t>20, </a:t>
            </a:r>
            <a:r>
              <a:rPr lang="nb-NO" sz="1600" dirty="0" smtClean="0"/>
              <a:t>589-604</a:t>
            </a:r>
          </a:p>
          <a:p>
            <a:r>
              <a:rPr lang="nb-NO" sz="1600" dirty="0" smtClean="0"/>
              <a:t>Zilitinkevich </a:t>
            </a:r>
            <a:r>
              <a:rPr lang="nb-NO" sz="1600" dirty="0"/>
              <a:t>S. S., </a:t>
            </a:r>
            <a:r>
              <a:rPr lang="nb-NO" sz="1600" dirty="0" err="1"/>
              <a:t>Elperin</a:t>
            </a:r>
            <a:r>
              <a:rPr lang="nb-NO" sz="1600" dirty="0"/>
              <a:t>, T., </a:t>
            </a:r>
            <a:r>
              <a:rPr lang="nb-NO" sz="1600" dirty="0" err="1"/>
              <a:t>Kleeorin</a:t>
            </a:r>
            <a:r>
              <a:rPr lang="nb-NO" sz="1600" dirty="0"/>
              <a:t>, N., </a:t>
            </a:r>
            <a:r>
              <a:rPr lang="nb-NO" sz="1600" dirty="0" err="1"/>
              <a:t>Rogachevskii</a:t>
            </a:r>
            <a:r>
              <a:rPr lang="nb-NO" sz="1600" dirty="0"/>
              <a:t>, I. and I. Esau, </a:t>
            </a:r>
            <a:r>
              <a:rPr lang="nb-NO" sz="1600" dirty="0" smtClean="0"/>
              <a:t>2013: </a:t>
            </a:r>
            <a:r>
              <a:rPr lang="nb-NO" sz="1600" dirty="0"/>
              <a:t>A </a:t>
            </a:r>
            <a:r>
              <a:rPr lang="nb-NO" sz="1600" dirty="0" err="1"/>
              <a:t>hierarchy</a:t>
            </a:r>
            <a:r>
              <a:rPr lang="nb-NO" sz="1600" dirty="0"/>
              <a:t> </a:t>
            </a:r>
            <a:r>
              <a:rPr lang="nb-NO" sz="1600" dirty="0" err="1"/>
              <a:t>of</a:t>
            </a:r>
            <a:r>
              <a:rPr lang="nb-NO" sz="1600" dirty="0"/>
              <a:t> energy- and </a:t>
            </a:r>
            <a:r>
              <a:rPr lang="nb-NO" sz="1600" dirty="0" err="1"/>
              <a:t>flux-budget</a:t>
            </a:r>
            <a:r>
              <a:rPr lang="nb-NO" sz="1600" dirty="0"/>
              <a:t> (EFB) </a:t>
            </a:r>
            <a:r>
              <a:rPr lang="nb-NO" sz="1600" dirty="0" err="1"/>
              <a:t>turbulence</a:t>
            </a:r>
            <a:r>
              <a:rPr lang="nb-NO" sz="1600" dirty="0"/>
              <a:t> </a:t>
            </a:r>
            <a:r>
              <a:rPr lang="nb-NO" sz="1600" dirty="0" err="1"/>
              <a:t>closure</a:t>
            </a:r>
            <a:r>
              <a:rPr lang="nb-NO" sz="1600" dirty="0"/>
              <a:t> </a:t>
            </a:r>
            <a:r>
              <a:rPr lang="nb-NO" sz="1600" dirty="0" err="1"/>
              <a:t>models</a:t>
            </a:r>
            <a:r>
              <a:rPr lang="nb-NO" sz="1600" dirty="0"/>
              <a:t> for </a:t>
            </a:r>
            <a:r>
              <a:rPr lang="nb-NO" sz="1600" dirty="0" err="1"/>
              <a:t>stably</a:t>
            </a:r>
            <a:r>
              <a:rPr lang="nb-NO" sz="1600" dirty="0"/>
              <a:t> </a:t>
            </a:r>
            <a:r>
              <a:rPr lang="nb-NO" sz="1600" dirty="0" err="1"/>
              <a:t>stratified</a:t>
            </a:r>
            <a:r>
              <a:rPr lang="nb-NO" sz="1600" dirty="0"/>
              <a:t> </a:t>
            </a:r>
            <a:r>
              <a:rPr lang="nb-NO" sz="1600" dirty="0" err="1"/>
              <a:t>geophysical</a:t>
            </a:r>
            <a:r>
              <a:rPr lang="nb-NO" sz="1600" dirty="0"/>
              <a:t> </a:t>
            </a:r>
            <a:r>
              <a:rPr lang="nb-NO" sz="1600" dirty="0" err="1"/>
              <a:t>flows</a:t>
            </a:r>
            <a:r>
              <a:rPr lang="nb-NO" sz="1600" dirty="0"/>
              <a:t>, </a:t>
            </a:r>
            <a:r>
              <a:rPr lang="nb-NO" sz="1600" i="1" dirty="0"/>
              <a:t>Boundary-Layer Meteorology</a:t>
            </a:r>
            <a:r>
              <a:rPr lang="nb-NO" sz="1600" dirty="0"/>
              <a:t>, 146(3), </a:t>
            </a:r>
            <a:r>
              <a:rPr lang="nb-NO" sz="1600" dirty="0" smtClean="0"/>
              <a:t>341-373</a:t>
            </a:r>
            <a:endParaRPr lang="nb-NO" sz="1600" dirty="0"/>
          </a:p>
          <a:p>
            <a:r>
              <a:rPr lang="en-US" sz="1600" dirty="0"/>
              <a:t>Esau, I., 2012: Large scale turbulence structure in the Ekman boundary layer, </a:t>
            </a:r>
            <a:r>
              <a:rPr lang="en-US" sz="1600" i="1" dirty="0" err="1"/>
              <a:t>Geofizika</a:t>
            </a:r>
            <a:r>
              <a:rPr lang="en-US" sz="1600" i="1" dirty="0"/>
              <a:t> </a:t>
            </a:r>
            <a:r>
              <a:rPr lang="en-US" sz="1600" dirty="0"/>
              <a:t>, 29(1), </a:t>
            </a:r>
            <a:r>
              <a:rPr lang="en-US" sz="1600" dirty="0" smtClean="0"/>
              <a:t>5-34</a:t>
            </a:r>
          </a:p>
          <a:p>
            <a:r>
              <a:rPr lang="en-US" sz="1600" dirty="0"/>
              <a:t>Esau, I., 2007: Amplification of turbulent exchange over wide Arctic leads: Large-eddy simulation study, </a:t>
            </a:r>
            <a:r>
              <a:rPr lang="en-US" sz="1600" i="1" dirty="0" smtClean="0"/>
              <a:t>J. </a:t>
            </a:r>
            <a:r>
              <a:rPr lang="en-US" sz="1600" i="1" dirty="0" err="1" smtClean="0"/>
              <a:t>Geophys</a:t>
            </a:r>
            <a:r>
              <a:rPr lang="en-US" sz="1600" i="1" dirty="0" smtClean="0"/>
              <a:t>. Res.</a:t>
            </a:r>
            <a:r>
              <a:rPr lang="en-US" sz="1600" dirty="0" smtClean="0"/>
              <a:t>, </a:t>
            </a:r>
            <a:r>
              <a:rPr lang="en-US" sz="1600" b="1" dirty="0"/>
              <a:t>112</a:t>
            </a:r>
            <a:r>
              <a:rPr lang="en-US" sz="1600" dirty="0"/>
              <a:t>(D), D08109 </a:t>
            </a:r>
            <a:r>
              <a:rPr lang="nb-NO" sz="1600" dirty="0"/>
              <a:t/>
            </a:r>
            <a:br>
              <a:rPr lang="nb-NO" sz="1600" dirty="0"/>
            </a:br>
            <a:r>
              <a:rPr lang="en-US" sz="1600" dirty="0" smtClean="0"/>
              <a:t>Zilitinkevich</a:t>
            </a:r>
            <a:r>
              <a:rPr lang="en-US" sz="1600" dirty="0"/>
              <a:t>, S. S. and I. Esau, 2005: Resistance and Heat Transfer Laws for Stable and Neutral Planetary Boundary Layers: Old Theory, Advanced and Re-evaluated, </a:t>
            </a:r>
            <a:r>
              <a:rPr lang="en-US" sz="1600" i="1" dirty="0"/>
              <a:t>Quarterly J. Royal </a:t>
            </a:r>
            <a:r>
              <a:rPr lang="en-US" sz="1600" i="1" dirty="0" err="1"/>
              <a:t>Meteorol</a:t>
            </a:r>
            <a:r>
              <a:rPr lang="en-US" sz="1600" i="1" dirty="0"/>
              <a:t>. Soc. </a:t>
            </a:r>
            <a:r>
              <a:rPr lang="en-US" sz="1600" dirty="0"/>
              <a:t>, </a:t>
            </a:r>
            <a:r>
              <a:rPr lang="en-US" sz="1600" b="1" dirty="0"/>
              <a:t>131</a:t>
            </a:r>
            <a:r>
              <a:rPr lang="en-US" sz="1600" dirty="0"/>
              <a:t>, </a:t>
            </a:r>
            <a:r>
              <a:rPr lang="en-US" sz="1600" dirty="0" smtClean="0"/>
              <a:t>1863-1892</a:t>
            </a:r>
          </a:p>
          <a:p>
            <a:r>
              <a:rPr lang="en-US" sz="1600" dirty="0"/>
              <a:t>Esau, I., 2004: Simulation of Ekman boundary layers by large eddy model with dynamic mixed </a:t>
            </a:r>
            <a:r>
              <a:rPr lang="en-US" sz="1600" dirty="0" err="1"/>
              <a:t>subfilter</a:t>
            </a:r>
            <a:r>
              <a:rPr lang="en-US" sz="1600" dirty="0"/>
              <a:t> closure, </a:t>
            </a:r>
            <a:r>
              <a:rPr lang="en-US" sz="1600" i="1" dirty="0" smtClean="0"/>
              <a:t>EFM</a:t>
            </a:r>
            <a:r>
              <a:rPr lang="en-US" sz="1600" dirty="0" smtClean="0"/>
              <a:t>, </a:t>
            </a:r>
            <a:r>
              <a:rPr lang="en-US" sz="1600" b="1" dirty="0"/>
              <a:t>4</a:t>
            </a:r>
            <a:r>
              <a:rPr lang="en-US" sz="1600" dirty="0"/>
              <a:t>, 273-303</a:t>
            </a:r>
            <a:endParaRPr lang="nb-NO" sz="1600" dirty="0"/>
          </a:p>
        </p:txBody>
      </p:sp>
    </p:spTree>
    <p:extLst>
      <p:ext uri="{BB962C8B-B14F-4D97-AF65-F5344CB8AC3E}">
        <p14:creationId xmlns:p14="http://schemas.microsoft.com/office/powerpoint/2010/main" val="1883094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218142"/>
          </a:xfrm>
        </p:spPr>
        <p:txBody>
          <a:bodyPr>
            <a:noAutofit/>
          </a:bodyPr>
          <a:lstStyle/>
          <a:p>
            <a:r>
              <a:rPr lang="en-US" sz="2800" dirty="0"/>
              <a:t>Esau I., 2014: Indirect air-sea interactions simulated with a coupled turbulence-resolving model, </a:t>
            </a:r>
            <a:r>
              <a:rPr lang="en-US" sz="2800" i="1" dirty="0"/>
              <a:t>Ocean </a:t>
            </a:r>
            <a:r>
              <a:rPr lang="en-US" sz="2800" i="1" dirty="0" smtClean="0"/>
              <a:t>Dynamics</a:t>
            </a:r>
            <a:r>
              <a:rPr lang="en-US" sz="2800" dirty="0" smtClean="0"/>
              <a:t>, </a:t>
            </a:r>
            <a:r>
              <a:rPr lang="en-US" sz="2800" dirty="0"/>
              <a:t>64, </a:t>
            </a:r>
            <a:r>
              <a:rPr lang="en-US" sz="2800" dirty="0" smtClean="0"/>
              <a:t>689-705</a:t>
            </a:r>
            <a:endParaRPr lang="nb-NO" sz="2800" dirty="0"/>
          </a:p>
        </p:txBody>
      </p:sp>
      <p:sp>
        <p:nvSpPr>
          <p:cNvPr id="4" name="TextBox 3"/>
          <p:cNvSpPr txBox="1"/>
          <p:nvPr/>
        </p:nvSpPr>
        <p:spPr>
          <a:xfrm>
            <a:off x="838200" y="1464734"/>
            <a:ext cx="9035422" cy="923330"/>
          </a:xfrm>
          <a:prstGeom prst="rect">
            <a:avLst/>
          </a:prstGeom>
          <a:noFill/>
        </p:spPr>
        <p:txBody>
          <a:bodyPr wrap="none" rtlCol="0">
            <a:spAutoFit/>
          </a:bodyPr>
          <a:lstStyle/>
          <a:p>
            <a:pPr marL="285750" indent="-285750">
              <a:buFont typeface="Arial" panose="020B0604020202020204" pitchFamily="34" charset="0"/>
              <a:buChar char="•"/>
            </a:pPr>
            <a:r>
              <a:rPr lang="en-US" dirty="0" smtClean="0"/>
              <a:t>Fully coupled turbulence-resolving simulations of joint evolution of OML-ABL convection</a:t>
            </a:r>
          </a:p>
          <a:p>
            <a:pPr marL="285750" indent="-285750">
              <a:buFont typeface="Arial" panose="020B0604020202020204" pitchFamily="34" charset="0"/>
              <a:buChar char="•"/>
            </a:pPr>
            <a:r>
              <a:rPr lang="en-US" dirty="0" smtClean="0"/>
              <a:t>PALM code; about 1 mil. </a:t>
            </a:r>
            <a:r>
              <a:rPr lang="en-US" dirty="0" err="1" smtClean="0"/>
              <a:t>CPUh</a:t>
            </a:r>
            <a:r>
              <a:rPr lang="en-US" dirty="0" smtClean="0"/>
              <a:t> + post-processing</a:t>
            </a:r>
          </a:p>
          <a:p>
            <a:pPr marL="285750" indent="-285750">
              <a:buFont typeface="Arial" panose="020B0604020202020204" pitchFamily="34" charset="0"/>
              <a:buChar char="•"/>
            </a:pPr>
            <a:r>
              <a:rPr lang="en-US" dirty="0" smtClean="0"/>
              <a:t>Conclusion: OML-ABL convective eddies are significantly correlated and reinforce each other</a:t>
            </a:r>
            <a:endParaRPr lang="nb-NO" dirty="0"/>
          </a:p>
        </p:txBody>
      </p:sp>
      <p:pic>
        <p:nvPicPr>
          <p:cNvPr id="6" name="Picture 5"/>
          <p:cNvPicPr>
            <a:picLocks noChangeAspect="1"/>
          </p:cNvPicPr>
          <p:nvPr/>
        </p:nvPicPr>
        <p:blipFill>
          <a:blip r:embed="rId2"/>
          <a:stretch>
            <a:fillRect/>
          </a:stretch>
        </p:blipFill>
        <p:spPr>
          <a:xfrm>
            <a:off x="6121400" y="2388064"/>
            <a:ext cx="5573808" cy="4389244"/>
          </a:xfrm>
          <a:prstGeom prst="rect">
            <a:avLst/>
          </a:prstGeom>
        </p:spPr>
      </p:pic>
      <p:pic>
        <p:nvPicPr>
          <p:cNvPr id="7" name="Picture 6"/>
          <p:cNvPicPr>
            <a:picLocks noChangeAspect="1"/>
          </p:cNvPicPr>
          <p:nvPr/>
        </p:nvPicPr>
        <p:blipFill>
          <a:blip r:embed="rId3"/>
          <a:stretch>
            <a:fillRect/>
          </a:stretch>
        </p:blipFill>
        <p:spPr>
          <a:xfrm>
            <a:off x="3481537" y="2450743"/>
            <a:ext cx="2639863" cy="4215936"/>
          </a:xfrm>
          <a:prstGeom prst="rect">
            <a:avLst/>
          </a:prstGeom>
        </p:spPr>
      </p:pic>
      <p:sp>
        <p:nvSpPr>
          <p:cNvPr id="8" name="Rectangle 7"/>
          <p:cNvSpPr/>
          <p:nvPr/>
        </p:nvSpPr>
        <p:spPr>
          <a:xfrm>
            <a:off x="423334" y="2450743"/>
            <a:ext cx="2988733" cy="3754874"/>
          </a:xfrm>
          <a:prstGeom prst="rect">
            <a:avLst/>
          </a:prstGeom>
        </p:spPr>
        <p:txBody>
          <a:bodyPr wrap="square">
            <a:spAutoFit/>
          </a:bodyPr>
          <a:lstStyle/>
          <a:p>
            <a:r>
              <a:rPr lang="nb-NO" sz="1400" dirty="0">
                <a:solidFill>
                  <a:srgbClr val="131413"/>
                </a:solidFill>
                <a:latin typeface="AdvTT50a2f13e.I"/>
              </a:rPr>
              <a:t>gray symbols </a:t>
            </a:r>
            <a:r>
              <a:rPr lang="nb-NO" sz="1400" dirty="0">
                <a:solidFill>
                  <a:srgbClr val="131413"/>
                </a:solidFill>
                <a:latin typeface="AdvTT3713a231"/>
              </a:rPr>
              <a:t>and </a:t>
            </a:r>
            <a:r>
              <a:rPr lang="nb-NO" sz="1400" dirty="0" err="1" smtClean="0">
                <a:solidFill>
                  <a:srgbClr val="131413"/>
                </a:solidFill>
                <a:latin typeface="AdvTT50a2f13e.I"/>
              </a:rPr>
              <a:t>thick</a:t>
            </a:r>
            <a:r>
              <a:rPr lang="nb-NO" sz="1400" dirty="0" smtClean="0">
                <a:solidFill>
                  <a:srgbClr val="131413"/>
                </a:solidFill>
                <a:latin typeface="AdvTT50a2f13e.I"/>
              </a:rPr>
              <a:t> </a:t>
            </a:r>
            <a:r>
              <a:rPr lang="en-US" sz="1400" dirty="0" smtClean="0">
                <a:solidFill>
                  <a:srgbClr val="131413"/>
                </a:solidFill>
                <a:latin typeface="AdvTT50a2f13e.I"/>
              </a:rPr>
              <a:t>lines </a:t>
            </a:r>
            <a:r>
              <a:rPr lang="en-US" sz="1400" dirty="0">
                <a:solidFill>
                  <a:srgbClr val="131413"/>
                </a:solidFill>
                <a:latin typeface="AdvTT3713a231"/>
              </a:rPr>
              <a:t>shows the first (</a:t>
            </a:r>
            <a:r>
              <a:rPr lang="en-US" sz="1400" dirty="0">
                <a:solidFill>
                  <a:srgbClr val="131413"/>
                </a:solidFill>
                <a:latin typeface="AdvTT50a2f13e.I"/>
              </a:rPr>
              <a:t>circle</a:t>
            </a:r>
            <a:r>
              <a:rPr lang="en-US" sz="1400" dirty="0">
                <a:solidFill>
                  <a:srgbClr val="131413"/>
                </a:solidFill>
                <a:latin typeface="AdvTT3713a231"/>
              </a:rPr>
              <a:t>) </a:t>
            </a:r>
            <a:r>
              <a:rPr lang="en-US" sz="1400" dirty="0" smtClean="0">
                <a:solidFill>
                  <a:srgbClr val="131413"/>
                </a:solidFill>
                <a:latin typeface="AdvTT3713a231"/>
              </a:rPr>
              <a:t>and </a:t>
            </a:r>
            <a:r>
              <a:rPr lang="nb-NO" sz="1400" dirty="0" err="1" smtClean="0">
                <a:solidFill>
                  <a:srgbClr val="131413"/>
                </a:solidFill>
                <a:latin typeface="AdvTT3713a231"/>
              </a:rPr>
              <a:t>the</a:t>
            </a:r>
            <a:r>
              <a:rPr lang="nb-NO" sz="1400" dirty="0" smtClean="0">
                <a:solidFill>
                  <a:srgbClr val="131413"/>
                </a:solidFill>
                <a:latin typeface="AdvTT3713a231"/>
              </a:rPr>
              <a:t> </a:t>
            </a:r>
            <a:r>
              <a:rPr lang="nb-NO" sz="1400" dirty="0" err="1">
                <a:solidFill>
                  <a:srgbClr val="131413"/>
                </a:solidFill>
                <a:latin typeface="AdvTT3713a231"/>
              </a:rPr>
              <a:t>second</a:t>
            </a:r>
            <a:r>
              <a:rPr lang="nb-NO" sz="1400" dirty="0">
                <a:solidFill>
                  <a:srgbClr val="131413"/>
                </a:solidFill>
                <a:latin typeface="AdvTT3713a231"/>
              </a:rPr>
              <a:t> (</a:t>
            </a:r>
            <a:r>
              <a:rPr lang="nb-NO" sz="1400" dirty="0" err="1">
                <a:solidFill>
                  <a:srgbClr val="131413"/>
                </a:solidFill>
                <a:latin typeface="AdvTT50a2f13e.I"/>
              </a:rPr>
              <a:t>squares</a:t>
            </a:r>
            <a:r>
              <a:rPr lang="nb-NO" sz="1400" dirty="0">
                <a:solidFill>
                  <a:srgbClr val="131413"/>
                </a:solidFill>
                <a:latin typeface="AdvTT3713a231"/>
              </a:rPr>
              <a:t>) </a:t>
            </a:r>
            <a:r>
              <a:rPr lang="nb-NO" sz="1400" dirty="0" err="1" smtClean="0">
                <a:solidFill>
                  <a:srgbClr val="131413"/>
                </a:solidFill>
                <a:latin typeface="AdvTT3713a231"/>
              </a:rPr>
              <a:t>eigenvalues</a:t>
            </a:r>
            <a:r>
              <a:rPr lang="nb-NO" sz="1400" dirty="0" smtClean="0">
                <a:solidFill>
                  <a:srgbClr val="131413"/>
                </a:solidFill>
                <a:latin typeface="AdvTT3713a231"/>
              </a:rPr>
              <a:t> </a:t>
            </a:r>
            <a:r>
              <a:rPr lang="en-US" sz="1400" dirty="0" smtClean="0">
                <a:solidFill>
                  <a:srgbClr val="131413"/>
                </a:solidFill>
                <a:latin typeface="AdvTT3713a231"/>
              </a:rPr>
              <a:t>of </a:t>
            </a:r>
            <a:r>
              <a:rPr lang="en-US" sz="1400" dirty="0">
                <a:solidFill>
                  <a:srgbClr val="131413"/>
                </a:solidFill>
                <a:latin typeface="AdvTT3713a231"/>
              </a:rPr>
              <a:t>the analysis between the 55 m</a:t>
            </a:r>
          </a:p>
          <a:p>
            <a:r>
              <a:rPr lang="en-US" sz="1400" dirty="0">
                <a:solidFill>
                  <a:srgbClr val="131413"/>
                </a:solidFill>
                <a:latin typeface="AdvTT3713a231"/>
              </a:rPr>
              <a:t>in the ABL and several (</a:t>
            </a:r>
            <a:r>
              <a:rPr lang="en-US" sz="1400" dirty="0">
                <a:solidFill>
                  <a:srgbClr val="131413"/>
                </a:solidFill>
                <a:latin typeface="AdvTT3713a231+22"/>
              </a:rPr>
              <a:t>−</a:t>
            </a:r>
            <a:r>
              <a:rPr lang="en-US" sz="1400" dirty="0">
                <a:solidFill>
                  <a:srgbClr val="131413"/>
                </a:solidFill>
                <a:latin typeface="AdvTT3713a231"/>
              </a:rPr>
              <a:t>19, </a:t>
            </a:r>
            <a:r>
              <a:rPr lang="en-US" sz="1400" dirty="0">
                <a:solidFill>
                  <a:srgbClr val="131413"/>
                </a:solidFill>
                <a:latin typeface="AdvTT3713a231+22"/>
              </a:rPr>
              <a:t>−</a:t>
            </a:r>
            <a:r>
              <a:rPr lang="en-US" sz="1400" dirty="0">
                <a:solidFill>
                  <a:srgbClr val="131413"/>
                </a:solidFill>
                <a:latin typeface="AdvTT3713a231"/>
              </a:rPr>
              <a:t>45,</a:t>
            </a:r>
          </a:p>
          <a:p>
            <a:r>
              <a:rPr lang="en-US" sz="1400" dirty="0">
                <a:solidFill>
                  <a:srgbClr val="131413"/>
                </a:solidFill>
                <a:latin typeface="AdvTT3713a231+22"/>
              </a:rPr>
              <a:t>−</a:t>
            </a:r>
            <a:r>
              <a:rPr lang="en-US" sz="1400" dirty="0">
                <a:solidFill>
                  <a:srgbClr val="131413"/>
                </a:solidFill>
                <a:latin typeface="AdvTT3713a231"/>
              </a:rPr>
              <a:t>69, </a:t>
            </a:r>
            <a:r>
              <a:rPr lang="en-US" sz="1400" dirty="0">
                <a:solidFill>
                  <a:srgbClr val="131413"/>
                </a:solidFill>
                <a:latin typeface="AdvTT3713a231+22"/>
              </a:rPr>
              <a:t>−</a:t>
            </a:r>
            <a:r>
              <a:rPr lang="en-US" sz="1400" dirty="0">
                <a:solidFill>
                  <a:srgbClr val="131413"/>
                </a:solidFill>
                <a:latin typeface="AdvTT3713a231"/>
              </a:rPr>
              <a:t>176 m) levels in the OML</a:t>
            </a:r>
          </a:p>
          <a:p>
            <a:r>
              <a:rPr lang="en-US" sz="1400" dirty="0">
                <a:solidFill>
                  <a:srgbClr val="131413"/>
                </a:solidFill>
                <a:latin typeface="AdvTT3713a231"/>
              </a:rPr>
              <a:t>as well as the </a:t>
            </a:r>
            <a:r>
              <a:rPr lang="en-US" sz="1400" dirty="0">
                <a:solidFill>
                  <a:srgbClr val="131413"/>
                </a:solidFill>
                <a:latin typeface="AdvTT3713a231+22"/>
              </a:rPr>
              <a:t>−</a:t>
            </a:r>
            <a:r>
              <a:rPr lang="en-US" sz="1400" dirty="0">
                <a:solidFill>
                  <a:srgbClr val="131413"/>
                </a:solidFill>
                <a:latin typeface="AdvTT3713a231"/>
              </a:rPr>
              <a:t>45-m level in the</a:t>
            </a:r>
          </a:p>
          <a:p>
            <a:r>
              <a:rPr lang="en-US" sz="1400" dirty="0">
                <a:solidFill>
                  <a:srgbClr val="131413"/>
                </a:solidFill>
                <a:latin typeface="AdvTT3713a231"/>
              </a:rPr>
              <a:t>OML and several (5, 55, 115,</a:t>
            </a:r>
          </a:p>
          <a:p>
            <a:r>
              <a:rPr lang="en-US" sz="1400" dirty="0">
                <a:solidFill>
                  <a:srgbClr val="131413"/>
                </a:solidFill>
                <a:latin typeface="AdvTT3713a231"/>
              </a:rPr>
              <a:t>215, and 354 m) levels in the</a:t>
            </a:r>
          </a:p>
          <a:p>
            <a:r>
              <a:rPr lang="nb-NO" sz="1400" dirty="0">
                <a:solidFill>
                  <a:srgbClr val="131413"/>
                </a:solidFill>
                <a:latin typeface="AdvTT3713a231"/>
              </a:rPr>
              <a:t>ABL. White </a:t>
            </a:r>
            <a:r>
              <a:rPr lang="nb-NO" sz="1400" dirty="0" err="1" smtClean="0">
                <a:solidFill>
                  <a:srgbClr val="131413"/>
                </a:solidFill>
                <a:latin typeface="AdvTT3713a231"/>
              </a:rPr>
              <a:t>upward-looking</a:t>
            </a:r>
            <a:r>
              <a:rPr lang="nb-NO" sz="1400" dirty="0" smtClean="0">
                <a:solidFill>
                  <a:srgbClr val="131413"/>
                </a:solidFill>
                <a:latin typeface="AdvTT3713a231"/>
              </a:rPr>
              <a:t> </a:t>
            </a:r>
            <a:r>
              <a:rPr lang="en-US" sz="1400" dirty="0" smtClean="0">
                <a:solidFill>
                  <a:srgbClr val="131413"/>
                </a:solidFill>
                <a:latin typeface="AdvTT3713a231"/>
              </a:rPr>
              <a:t>triangles </a:t>
            </a:r>
            <a:r>
              <a:rPr lang="en-US" sz="1400" dirty="0">
                <a:solidFill>
                  <a:srgbClr val="131413"/>
                </a:solidFill>
                <a:latin typeface="AdvTT3713a231"/>
              </a:rPr>
              <a:t>show the first eigenvalue</a:t>
            </a:r>
          </a:p>
          <a:p>
            <a:r>
              <a:rPr lang="en-US" sz="1400" dirty="0">
                <a:solidFill>
                  <a:srgbClr val="131413"/>
                </a:solidFill>
                <a:latin typeface="AdvTT3713a231"/>
              </a:rPr>
              <a:t>of the analysis between 55 m in</a:t>
            </a:r>
          </a:p>
          <a:p>
            <a:r>
              <a:rPr lang="en-US" sz="1400" dirty="0">
                <a:solidFill>
                  <a:srgbClr val="131413"/>
                </a:solidFill>
                <a:latin typeface="AdvTT3713a231"/>
              </a:rPr>
              <a:t>the ABL and the other </a:t>
            </a:r>
            <a:r>
              <a:rPr lang="en-US" sz="1400" dirty="0" smtClean="0">
                <a:solidFill>
                  <a:srgbClr val="131413"/>
                </a:solidFill>
                <a:latin typeface="AdvTT3713a231"/>
              </a:rPr>
              <a:t>ABL </a:t>
            </a:r>
            <a:r>
              <a:rPr lang="nb-NO" sz="1400" dirty="0" err="1" smtClean="0">
                <a:solidFill>
                  <a:srgbClr val="131413"/>
                </a:solidFill>
                <a:latin typeface="AdvTT3713a231"/>
              </a:rPr>
              <a:t>levels</a:t>
            </a:r>
            <a:r>
              <a:rPr lang="nb-NO" sz="1400" dirty="0">
                <a:solidFill>
                  <a:srgbClr val="131413"/>
                </a:solidFill>
                <a:latin typeface="AdvTT3713a231"/>
              </a:rPr>
              <a:t>, </a:t>
            </a:r>
            <a:r>
              <a:rPr lang="nb-NO" sz="1400" dirty="0" err="1">
                <a:solidFill>
                  <a:srgbClr val="131413"/>
                </a:solidFill>
                <a:latin typeface="AdvTT3713a231"/>
              </a:rPr>
              <a:t>whereas</a:t>
            </a:r>
            <a:r>
              <a:rPr lang="nb-NO" sz="1400" dirty="0">
                <a:solidFill>
                  <a:srgbClr val="131413"/>
                </a:solidFill>
                <a:latin typeface="AdvTT3713a231"/>
              </a:rPr>
              <a:t> </a:t>
            </a:r>
            <a:r>
              <a:rPr lang="nb-NO" sz="1400" dirty="0" err="1">
                <a:solidFill>
                  <a:srgbClr val="131413"/>
                </a:solidFill>
                <a:latin typeface="AdvTT3713a231"/>
              </a:rPr>
              <a:t>white</a:t>
            </a:r>
            <a:r>
              <a:rPr lang="nb-NO" sz="1400" dirty="0">
                <a:solidFill>
                  <a:srgbClr val="131413"/>
                </a:solidFill>
                <a:latin typeface="AdvTT3713a231"/>
              </a:rPr>
              <a:t> </a:t>
            </a:r>
            <a:r>
              <a:rPr lang="nb-NO" sz="1400" dirty="0" err="1" smtClean="0">
                <a:solidFill>
                  <a:srgbClr val="131413"/>
                </a:solidFill>
                <a:latin typeface="AdvTT3713a231"/>
              </a:rPr>
              <a:t>downward-looking</a:t>
            </a:r>
            <a:endParaRPr lang="nb-NO" sz="1400" dirty="0">
              <a:solidFill>
                <a:srgbClr val="131413"/>
              </a:solidFill>
              <a:latin typeface="AdvTT3713a231"/>
            </a:endParaRPr>
          </a:p>
          <a:p>
            <a:r>
              <a:rPr lang="nb-NO" sz="1400" dirty="0" err="1">
                <a:solidFill>
                  <a:srgbClr val="131413"/>
                </a:solidFill>
                <a:latin typeface="AdvTT3713a231"/>
              </a:rPr>
              <a:t>triangles</a:t>
            </a:r>
            <a:r>
              <a:rPr lang="nb-NO" sz="1400" dirty="0">
                <a:solidFill>
                  <a:srgbClr val="131413"/>
                </a:solidFill>
                <a:latin typeface="AdvTT3713a231"/>
              </a:rPr>
              <a:t> show </a:t>
            </a:r>
            <a:r>
              <a:rPr lang="nb-NO" sz="1400" dirty="0" err="1" smtClean="0">
                <a:solidFill>
                  <a:srgbClr val="131413"/>
                </a:solidFill>
                <a:latin typeface="AdvTT3713a231"/>
              </a:rPr>
              <a:t>the</a:t>
            </a:r>
            <a:r>
              <a:rPr lang="nb-NO" sz="1400" dirty="0" smtClean="0">
                <a:solidFill>
                  <a:srgbClr val="131413"/>
                </a:solidFill>
                <a:latin typeface="AdvTT3713a231"/>
              </a:rPr>
              <a:t> </a:t>
            </a:r>
            <a:r>
              <a:rPr lang="en-US" sz="1400" dirty="0" smtClean="0">
                <a:solidFill>
                  <a:srgbClr val="131413"/>
                </a:solidFill>
                <a:latin typeface="AdvTT3713a231"/>
              </a:rPr>
              <a:t>analysis </a:t>
            </a:r>
            <a:r>
              <a:rPr lang="en-US" sz="1400" dirty="0">
                <a:solidFill>
                  <a:srgbClr val="131413"/>
                </a:solidFill>
                <a:latin typeface="AdvTT3713a231"/>
              </a:rPr>
              <a:t>between </a:t>
            </a:r>
            <a:r>
              <a:rPr lang="en-US" sz="1400" dirty="0">
                <a:solidFill>
                  <a:srgbClr val="131413"/>
                </a:solidFill>
                <a:latin typeface="AdvTT3713a231+22"/>
              </a:rPr>
              <a:t>−</a:t>
            </a:r>
            <a:r>
              <a:rPr lang="en-US" sz="1400" dirty="0">
                <a:solidFill>
                  <a:srgbClr val="131413"/>
                </a:solidFill>
                <a:latin typeface="AdvTT3713a231"/>
              </a:rPr>
              <a:t>45 m in </a:t>
            </a:r>
            <a:r>
              <a:rPr lang="en-US" sz="1400" dirty="0" smtClean="0">
                <a:solidFill>
                  <a:srgbClr val="131413"/>
                </a:solidFill>
                <a:latin typeface="AdvTT3713a231"/>
              </a:rPr>
              <a:t>the OML </a:t>
            </a:r>
            <a:r>
              <a:rPr lang="en-US" sz="1400" dirty="0">
                <a:solidFill>
                  <a:srgbClr val="131413"/>
                </a:solidFill>
                <a:latin typeface="AdvTT3713a231"/>
              </a:rPr>
              <a:t>and the other OML levels</a:t>
            </a:r>
            <a:endParaRPr lang="nb-NO" sz="1400" dirty="0"/>
          </a:p>
        </p:txBody>
      </p:sp>
      <p:sp>
        <p:nvSpPr>
          <p:cNvPr id="9" name="TextBox 8"/>
          <p:cNvSpPr txBox="1"/>
          <p:nvPr/>
        </p:nvSpPr>
        <p:spPr>
          <a:xfrm>
            <a:off x="4874048" y="2582333"/>
            <a:ext cx="963725" cy="369332"/>
          </a:xfrm>
          <a:prstGeom prst="rect">
            <a:avLst/>
          </a:prstGeom>
          <a:noFill/>
        </p:spPr>
        <p:txBody>
          <a:bodyPr wrap="none" rtlCol="0">
            <a:spAutoFit/>
          </a:bodyPr>
          <a:lstStyle/>
          <a:p>
            <a:r>
              <a:rPr lang="en-US" dirty="0" smtClean="0"/>
              <a:t>Coupled</a:t>
            </a:r>
            <a:endParaRPr lang="nb-NO" dirty="0"/>
          </a:p>
        </p:txBody>
      </p:sp>
      <p:cxnSp>
        <p:nvCxnSpPr>
          <p:cNvPr id="11" name="Straight Arrow Connector 10"/>
          <p:cNvCxnSpPr/>
          <p:nvPr/>
        </p:nvCxnSpPr>
        <p:spPr>
          <a:xfrm flipH="1">
            <a:off x="4597400" y="2973145"/>
            <a:ext cx="758510" cy="3203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699434" y="2954867"/>
            <a:ext cx="656477" cy="21251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355910" y="4695123"/>
            <a:ext cx="1205458" cy="369332"/>
          </a:xfrm>
          <a:prstGeom prst="rect">
            <a:avLst/>
          </a:prstGeom>
          <a:noFill/>
        </p:spPr>
        <p:txBody>
          <a:bodyPr wrap="none" rtlCol="0">
            <a:spAutoFit/>
          </a:bodyPr>
          <a:lstStyle/>
          <a:p>
            <a:r>
              <a:rPr lang="en-US" dirty="0" smtClean="0"/>
              <a:t>Uncoupled</a:t>
            </a:r>
            <a:endParaRPr lang="nb-NO" dirty="0"/>
          </a:p>
        </p:txBody>
      </p:sp>
      <p:cxnSp>
        <p:nvCxnSpPr>
          <p:cNvPr id="16" name="Straight Arrow Connector 15"/>
          <p:cNvCxnSpPr/>
          <p:nvPr/>
        </p:nvCxnSpPr>
        <p:spPr>
          <a:xfrm flipH="1" flipV="1">
            <a:off x="4217573" y="3487673"/>
            <a:ext cx="1741066" cy="15923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4" idx="2"/>
          </p:cNvCxnSpPr>
          <p:nvPr/>
        </p:nvCxnSpPr>
        <p:spPr>
          <a:xfrm flipH="1">
            <a:off x="5517497" y="5064455"/>
            <a:ext cx="441142" cy="2018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9723529" y="2367465"/>
            <a:ext cx="583814" cy="369332"/>
          </a:xfrm>
          <a:prstGeom prst="rect">
            <a:avLst/>
          </a:prstGeom>
          <a:noFill/>
        </p:spPr>
        <p:txBody>
          <a:bodyPr wrap="none" rtlCol="0">
            <a:spAutoFit/>
          </a:bodyPr>
          <a:lstStyle/>
          <a:p>
            <a:r>
              <a:rPr lang="en-US" dirty="0" smtClean="0"/>
              <a:t>45%</a:t>
            </a:r>
            <a:endParaRPr lang="nb-NO" dirty="0"/>
          </a:p>
        </p:txBody>
      </p:sp>
    </p:spTree>
    <p:extLst>
      <p:ext uri="{BB962C8B-B14F-4D97-AF65-F5344CB8AC3E}">
        <p14:creationId xmlns:p14="http://schemas.microsoft.com/office/powerpoint/2010/main" val="108657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289800" y="1583267"/>
            <a:ext cx="4769801" cy="4921880"/>
          </a:xfrm>
          <a:prstGeom prst="rect">
            <a:avLst/>
          </a:prstGeom>
        </p:spPr>
      </p:pic>
      <p:sp>
        <p:nvSpPr>
          <p:cNvPr id="2" name="Title 1"/>
          <p:cNvSpPr>
            <a:spLocks noGrp="1"/>
          </p:cNvSpPr>
          <p:nvPr>
            <p:ph type="title"/>
          </p:nvPr>
        </p:nvSpPr>
        <p:spPr/>
        <p:txBody>
          <a:bodyPr>
            <a:noAutofit/>
          </a:bodyPr>
          <a:lstStyle/>
          <a:p>
            <a:r>
              <a:rPr lang="en-US" sz="2800" dirty="0"/>
              <a:t>Esau, I., 2007: Amplification of turbulent exchange over wide Arctic leads: Large-eddy simulation study, </a:t>
            </a:r>
            <a:r>
              <a:rPr lang="en-US" sz="2800" i="1" dirty="0"/>
              <a:t>J. </a:t>
            </a:r>
            <a:r>
              <a:rPr lang="en-US" sz="2800" i="1" dirty="0" err="1"/>
              <a:t>Geophys</a:t>
            </a:r>
            <a:r>
              <a:rPr lang="en-US" sz="2800" i="1" dirty="0"/>
              <a:t>. Res.</a:t>
            </a:r>
            <a:r>
              <a:rPr lang="en-US" sz="2800" dirty="0"/>
              <a:t>, </a:t>
            </a:r>
            <a:r>
              <a:rPr lang="en-US" sz="2800" b="1" dirty="0"/>
              <a:t>112</a:t>
            </a:r>
            <a:r>
              <a:rPr lang="en-US" sz="2800" dirty="0"/>
              <a:t>(D), D08109</a:t>
            </a:r>
            <a:endParaRPr lang="nb-NO" sz="2800" dirty="0"/>
          </a:p>
        </p:txBody>
      </p:sp>
      <p:sp>
        <p:nvSpPr>
          <p:cNvPr id="3" name="TextBox 2"/>
          <p:cNvSpPr txBox="1"/>
          <p:nvPr/>
        </p:nvSpPr>
        <p:spPr>
          <a:xfrm>
            <a:off x="524934" y="1496505"/>
            <a:ext cx="7366000"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Atmospheric convection over linear heat source (aka Arctic ice lead)</a:t>
            </a:r>
          </a:p>
          <a:p>
            <a:pPr marL="285750" indent="-285750">
              <a:buFont typeface="Arial" panose="020B0604020202020204" pitchFamily="34" charset="0"/>
              <a:buChar char="•"/>
            </a:pPr>
            <a:r>
              <a:rPr lang="en-US" dirty="0" smtClean="0"/>
              <a:t>LESNIC code (good for simultaneous simulations of CBL and SBL in the same domain); 52 runs</a:t>
            </a:r>
          </a:p>
          <a:p>
            <a:pPr marL="285750" indent="-285750">
              <a:buFont typeface="Arial" panose="020B0604020202020204" pitchFamily="34" charset="0"/>
              <a:buChar char="•"/>
            </a:pPr>
            <a:r>
              <a:rPr lang="en-US" dirty="0" smtClean="0"/>
              <a:t>Conclusion: Self-organized convection is responsible for stochastic resonance enhancement of the surface heat flux</a:t>
            </a:r>
            <a:endParaRPr lang="nb-NO" dirty="0"/>
          </a:p>
        </p:txBody>
      </p:sp>
      <p:pic>
        <p:nvPicPr>
          <p:cNvPr id="4" name="Picture 3"/>
          <p:cNvPicPr>
            <a:picLocks noChangeAspect="1"/>
          </p:cNvPicPr>
          <p:nvPr/>
        </p:nvPicPr>
        <p:blipFill>
          <a:blip r:embed="rId3"/>
          <a:stretch>
            <a:fillRect/>
          </a:stretch>
        </p:blipFill>
        <p:spPr>
          <a:xfrm>
            <a:off x="372532" y="2973833"/>
            <a:ext cx="4714447" cy="3724834"/>
          </a:xfrm>
          <a:prstGeom prst="rect">
            <a:avLst/>
          </a:prstGeom>
        </p:spPr>
      </p:pic>
    </p:spTree>
    <p:extLst>
      <p:ext uri="{BB962C8B-B14F-4D97-AF65-F5344CB8AC3E}">
        <p14:creationId xmlns:p14="http://schemas.microsoft.com/office/powerpoint/2010/main" val="313009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31428359"/>
              </p:ext>
            </p:extLst>
          </p:nvPr>
        </p:nvGraphicFramePr>
        <p:xfrm>
          <a:off x="491066" y="330199"/>
          <a:ext cx="11319934" cy="2606040"/>
        </p:xfrm>
        <a:graphic>
          <a:graphicData uri="http://schemas.openxmlformats.org/drawingml/2006/table">
            <a:tbl>
              <a:tblPr firstRow="1" bandRow="1">
                <a:tableStyleId>{5C22544A-7EE6-4342-B048-85BDC9FD1C3A}</a:tableStyleId>
              </a:tblPr>
              <a:tblGrid>
                <a:gridCol w="11319934"/>
              </a:tblGrid>
              <a:tr h="370840">
                <a:tc>
                  <a:txBody>
                    <a:bodyPr/>
                    <a:lstStyle/>
                    <a:p>
                      <a:r>
                        <a:rPr lang="en-US" dirty="0" smtClean="0"/>
                        <a:t>WP1: Scientific Requirements Consolidation to KO+4</a:t>
                      </a:r>
                    </a:p>
                  </a:txBody>
                  <a:tcPr/>
                </a:tc>
              </a:tr>
              <a:tr h="370840">
                <a:tc>
                  <a:txBody>
                    <a:bodyPr/>
                    <a:lstStyle/>
                    <a:p>
                      <a:r>
                        <a:rPr lang="en-US" sz="1800" b="1" kern="1200" dirty="0" smtClean="0">
                          <a:solidFill>
                            <a:schemeClr val="dk1"/>
                          </a:solidFill>
                          <a:latin typeface="+mn-lt"/>
                          <a:ea typeface="+mn-ea"/>
                          <a:cs typeface="+mn-cs"/>
                        </a:rPr>
                        <a:t>All partners</a:t>
                      </a:r>
                      <a:endParaRPr lang="en-US" b="1" dirty="0" smtClean="0"/>
                    </a:p>
                  </a:txBody>
                  <a:tcPr/>
                </a:tc>
              </a:tr>
              <a:tr h="370840">
                <a:tc>
                  <a:txBody>
                    <a:bodyPr/>
                    <a:lstStyle/>
                    <a:p>
                      <a:r>
                        <a:rPr lang="en-US" sz="1600" dirty="0" smtClean="0"/>
                        <a:t>Consolidation of OHF the requirements including spatial and temporal resolutions, accuracy, input data (basic variables), ancillary data, and error characteristics, format, metadata, online visualization, extraction, and light exploration issues.</a:t>
                      </a:r>
                    </a:p>
                  </a:txBody>
                  <a:tcPr/>
                </a:tc>
              </a:tr>
              <a:tr h="370840">
                <a:tc>
                  <a:txBody>
                    <a:bodyPr/>
                    <a:lstStyle/>
                    <a:p>
                      <a:r>
                        <a:rPr lang="en-US" dirty="0" smtClean="0"/>
                        <a:t>1.8 Draft, assemble and deliver the Requirement Baseline (D1.1) J.F </a:t>
                      </a:r>
                      <a:r>
                        <a:rPr lang="en-US" dirty="0" err="1" smtClean="0"/>
                        <a:t>Piollé</a:t>
                      </a:r>
                      <a:r>
                        <a:rPr lang="en-US" dirty="0" smtClean="0"/>
                        <a:t> – IFREMER</a:t>
                      </a:r>
                    </a:p>
                    <a:p>
                      <a:r>
                        <a:rPr lang="en-US" dirty="0" smtClean="0">
                          <a:solidFill>
                            <a:schemeClr val="accent6">
                              <a:lumMod val="75000"/>
                            </a:schemeClr>
                          </a:solidFill>
                        </a:rPr>
                        <a:t>1.8.2 Review of product evaluation/validation and refinement of the project’s</a:t>
                      </a:r>
                      <a:r>
                        <a:rPr lang="en-US" baseline="0" dirty="0" smtClean="0">
                          <a:solidFill>
                            <a:schemeClr val="accent6">
                              <a:lumMod val="75000"/>
                            </a:schemeClr>
                          </a:solidFill>
                        </a:rPr>
                        <a:t> </a:t>
                      </a:r>
                      <a:r>
                        <a:rPr lang="en-US" dirty="0" smtClean="0">
                          <a:solidFill>
                            <a:schemeClr val="accent6">
                              <a:lumMod val="75000"/>
                            </a:schemeClr>
                          </a:solidFill>
                        </a:rPr>
                        <a:t>requirements baseline document to be performed that accommodates the</a:t>
                      </a:r>
                      <a:r>
                        <a:rPr lang="en-US" baseline="0" dirty="0" smtClean="0">
                          <a:solidFill>
                            <a:schemeClr val="accent6">
                              <a:lumMod val="75000"/>
                            </a:schemeClr>
                          </a:solidFill>
                        </a:rPr>
                        <a:t> </a:t>
                      </a:r>
                      <a:r>
                        <a:rPr lang="en-US" dirty="0" smtClean="0">
                          <a:solidFill>
                            <a:schemeClr val="accent6">
                              <a:lumMod val="75000"/>
                            </a:schemeClr>
                          </a:solidFill>
                        </a:rPr>
                        <a:t>interaction with and timeline of similar thematic projects</a:t>
                      </a:r>
                      <a:r>
                        <a:rPr lang="en-US" baseline="0" dirty="0" smtClean="0">
                          <a:solidFill>
                            <a:schemeClr val="accent6">
                              <a:lumMod val="75000"/>
                            </a:schemeClr>
                          </a:solidFill>
                        </a:rPr>
                        <a:t> </a:t>
                      </a:r>
                      <a:r>
                        <a:rPr lang="en-US" dirty="0" smtClean="0">
                          <a:solidFill>
                            <a:schemeClr val="accent6">
                              <a:lumMod val="75000"/>
                            </a:schemeClr>
                          </a:solidFill>
                        </a:rPr>
                        <a:t>– </a:t>
                      </a:r>
                      <a:r>
                        <a:rPr lang="en-US" b="1" dirty="0" smtClean="0">
                          <a:solidFill>
                            <a:schemeClr val="accent6">
                              <a:lumMod val="75000"/>
                            </a:schemeClr>
                          </a:solidFill>
                        </a:rPr>
                        <a:t>NERSC</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[D.1.1] Requirement Baseline Document – </a:t>
                      </a:r>
                      <a:r>
                        <a:rPr lang="en-US" b="1" dirty="0" smtClean="0">
                          <a:solidFill>
                            <a:srgbClr val="00B050"/>
                          </a:solidFill>
                        </a:rPr>
                        <a:t>v2 provided</a:t>
                      </a:r>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647591373"/>
              </p:ext>
            </p:extLst>
          </p:nvPr>
        </p:nvGraphicFramePr>
        <p:xfrm>
          <a:off x="491066" y="3234267"/>
          <a:ext cx="11319934" cy="2880360"/>
        </p:xfrm>
        <a:graphic>
          <a:graphicData uri="http://schemas.openxmlformats.org/drawingml/2006/table">
            <a:tbl>
              <a:tblPr firstRow="1" bandRow="1">
                <a:tableStyleId>{5C22544A-7EE6-4342-B048-85BDC9FD1C3A}</a:tableStyleId>
              </a:tblPr>
              <a:tblGrid>
                <a:gridCol w="11319934"/>
              </a:tblGrid>
              <a:tr h="370840">
                <a:tc>
                  <a:txBody>
                    <a:bodyPr/>
                    <a:lstStyle/>
                    <a:p>
                      <a:r>
                        <a:rPr lang="en-US" dirty="0" smtClean="0"/>
                        <a:t>WP2: Reference Data Set Generation to KO+6</a:t>
                      </a:r>
                    </a:p>
                  </a:txBody>
                  <a:tcPr/>
                </a:tc>
              </a:tr>
              <a:tr h="370840">
                <a:tc>
                  <a:txBody>
                    <a:bodyPr/>
                    <a:lstStyle/>
                    <a:p>
                      <a:r>
                        <a:rPr lang="en-US" sz="1600" kern="1200" dirty="0" smtClean="0">
                          <a:solidFill>
                            <a:schemeClr val="dk1"/>
                          </a:solidFill>
                          <a:latin typeface="+mn-lt"/>
                          <a:ea typeface="+mn-ea"/>
                          <a:cs typeface="+mn-cs"/>
                        </a:rPr>
                        <a:t>K. Haines, A. </a:t>
                      </a:r>
                      <a:r>
                        <a:rPr lang="en-US" sz="1600" kern="1200" dirty="0" err="1" smtClean="0">
                          <a:solidFill>
                            <a:schemeClr val="dk1"/>
                          </a:solidFill>
                          <a:latin typeface="+mn-lt"/>
                          <a:ea typeface="+mn-ea"/>
                          <a:cs typeface="+mn-cs"/>
                        </a:rPr>
                        <a:t>Andersson</a:t>
                      </a:r>
                      <a:r>
                        <a:rPr lang="en-US" sz="1600" kern="1200" dirty="0" smtClean="0">
                          <a:solidFill>
                            <a:schemeClr val="dk1"/>
                          </a:solidFill>
                          <a:latin typeface="+mn-lt"/>
                          <a:ea typeface="+mn-ea"/>
                          <a:cs typeface="+mn-cs"/>
                        </a:rPr>
                        <a:t>, S. </a:t>
                      </a:r>
                      <a:r>
                        <a:rPr lang="en-US" sz="1600" kern="1200" dirty="0" err="1" smtClean="0">
                          <a:solidFill>
                            <a:schemeClr val="dk1"/>
                          </a:solidFill>
                          <a:latin typeface="+mn-lt"/>
                          <a:ea typeface="+mn-ea"/>
                          <a:cs typeface="+mn-cs"/>
                        </a:rPr>
                        <a:t>Gulev</a:t>
                      </a:r>
                      <a:r>
                        <a:rPr lang="en-US" sz="1600" kern="1200" dirty="0" smtClean="0">
                          <a:solidFill>
                            <a:schemeClr val="dk1"/>
                          </a:solidFill>
                          <a:latin typeface="+mn-lt"/>
                          <a:ea typeface="+mn-ea"/>
                          <a:cs typeface="+mn-cs"/>
                        </a:rPr>
                        <a:t>, C. A. </a:t>
                      </a:r>
                      <a:r>
                        <a:rPr lang="en-US" sz="1600" kern="1200" dirty="0" err="1" smtClean="0">
                          <a:solidFill>
                            <a:schemeClr val="dk1"/>
                          </a:solidFill>
                          <a:latin typeface="+mn-lt"/>
                          <a:ea typeface="+mn-ea"/>
                          <a:cs typeface="+mn-cs"/>
                        </a:rPr>
                        <a:t>Clayson</a:t>
                      </a:r>
                      <a:r>
                        <a:rPr lang="en-US" sz="1600" kern="1200" dirty="0" smtClean="0">
                          <a:solidFill>
                            <a:schemeClr val="dk1"/>
                          </a:solidFill>
                          <a:latin typeface="+mn-lt"/>
                          <a:ea typeface="+mn-ea"/>
                          <a:cs typeface="+mn-cs"/>
                        </a:rPr>
                        <a:t>, S. </a:t>
                      </a:r>
                      <a:r>
                        <a:rPr lang="en-US" sz="1600" kern="1200" dirty="0" err="1" smtClean="0">
                          <a:solidFill>
                            <a:schemeClr val="dk1"/>
                          </a:solidFill>
                          <a:latin typeface="+mn-lt"/>
                          <a:ea typeface="+mn-ea"/>
                          <a:cs typeface="+mn-cs"/>
                        </a:rPr>
                        <a:t>Grodsky</a:t>
                      </a:r>
                      <a:r>
                        <a:rPr lang="en-US" sz="1600" kern="1200" dirty="0" smtClean="0">
                          <a:solidFill>
                            <a:schemeClr val="dk1"/>
                          </a:solidFill>
                          <a:latin typeface="+mn-lt"/>
                          <a:ea typeface="+mn-ea"/>
                          <a:cs typeface="+mn-cs"/>
                        </a:rPr>
                        <a:t>, </a:t>
                      </a:r>
                      <a:r>
                        <a:rPr lang="en-US" sz="1600" b="1" kern="1200" dirty="0" smtClean="0">
                          <a:solidFill>
                            <a:schemeClr val="dk1"/>
                          </a:solidFill>
                          <a:latin typeface="+mn-lt"/>
                          <a:ea typeface="+mn-ea"/>
                          <a:cs typeface="+mn-cs"/>
                        </a:rPr>
                        <a:t>J. Johannessen</a:t>
                      </a:r>
                      <a:r>
                        <a:rPr lang="en-US" sz="1600" kern="1200" dirty="0" smtClean="0">
                          <a:solidFill>
                            <a:schemeClr val="dk1"/>
                          </a:solidFill>
                          <a:latin typeface="+mn-lt"/>
                          <a:ea typeface="+mn-ea"/>
                          <a:cs typeface="+mn-cs"/>
                        </a:rPr>
                        <a:t>, R. Pinker, B. </a:t>
                      </a:r>
                      <a:r>
                        <a:rPr lang="en-US" sz="1600" kern="1200" dirty="0" err="1" smtClean="0">
                          <a:solidFill>
                            <a:schemeClr val="dk1"/>
                          </a:solidFill>
                          <a:latin typeface="+mn-lt"/>
                          <a:ea typeface="+mn-ea"/>
                          <a:cs typeface="+mn-cs"/>
                        </a:rPr>
                        <a:t>Chapron</a:t>
                      </a:r>
                      <a:r>
                        <a:rPr lang="en-US" sz="1600" kern="1200" dirty="0" smtClean="0">
                          <a:solidFill>
                            <a:schemeClr val="dk1"/>
                          </a:solidFill>
                          <a:latin typeface="+mn-lt"/>
                          <a:ea typeface="+mn-ea"/>
                          <a:cs typeface="+mn-cs"/>
                        </a:rPr>
                        <a:t>, K. Von </a:t>
                      </a:r>
                      <a:r>
                        <a:rPr lang="en-US" sz="1600" kern="1200" dirty="0" err="1" smtClean="0">
                          <a:solidFill>
                            <a:schemeClr val="dk1"/>
                          </a:solidFill>
                          <a:latin typeface="+mn-lt"/>
                          <a:ea typeface="+mn-ea"/>
                          <a:cs typeface="+mn-cs"/>
                        </a:rPr>
                        <a:t>Schuckmann</a:t>
                      </a:r>
                      <a:endParaRPr lang="en-US" sz="1600" dirty="0" smtClean="0"/>
                    </a:p>
                  </a:txBody>
                  <a:tcPr/>
                </a:tc>
              </a:tr>
              <a:tr h="370840">
                <a:tc>
                  <a:txBody>
                    <a:bodyPr/>
                    <a:lstStyle/>
                    <a:p>
                      <a:r>
                        <a:rPr lang="en-US" sz="1600" dirty="0" smtClean="0"/>
                        <a:t>Collection and homogenization of a collection of inputs, turbulent and radiative fluxes and validation data for later product generation and intercomparison</a:t>
                      </a:r>
                    </a:p>
                  </a:txBody>
                  <a:tcPr/>
                </a:tc>
              </a:tr>
              <a:tr h="370840">
                <a:tc>
                  <a:txBody>
                    <a:bodyPr/>
                    <a:lstStyle/>
                    <a:p>
                      <a:r>
                        <a:rPr lang="en-US" dirty="0" smtClean="0"/>
                        <a:t>2.1 Gathering and archiving EO (especially from ESA sources) and non EO data as well as satellite L3 and L4 and NWP flux products available during common</a:t>
                      </a:r>
                      <a:r>
                        <a:rPr lang="en-US" baseline="0" dirty="0" smtClean="0"/>
                        <a:t> p</a:t>
                      </a:r>
                      <a:r>
                        <a:rPr lang="en-US" dirty="0" smtClean="0"/>
                        <a:t>eriod of at least 10 years.  A. </a:t>
                      </a:r>
                      <a:r>
                        <a:rPr lang="en-US" dirty="0" err="1" smtClean="0"/>
                        <a:t>Bentamy</a:t>
                      </a:r>
                      <a:r>
                        <a:rPr lang="en-US" dirty="0" smtClean="0"/>
                        <a:t> – IFREMER</a:t>
                      </a:r>
                    </a:p>
                    <a:p>
                      <a:r>
                        <a:rPr lang="en-US" dirty="0" smtClean="0">
                          <a:solidFill>
                            <a:schemeClr val="accent6">
                              <a:lumMod val="75000"/>
                            </a:schemeClr>
                          </a:solidFill>
                        </a:rPr>
                        <a:t>2.1.8 Collecting and providing to Ifremer supplementary Arctic/North Atlantic</a:t>
                      </a:r>
                      <a:r>
                        <a:rPr lang="en-US" baseline="0" dirty="0" smtClean="0">
                          <a:solidFill>
                            <a:schemeClr val="accent6">
                              <a:lumMod val="75000"/>
                            </a:schemeClr>
                          </a:solidFill>
                        </a:rPr>
                        <a:t> </a:t>
                      </a:r>
                      <a:r>
                        <a:rPr lang="en-US" dirty="0" smtClean="0">
                          <a:solidFill>
                            <a:schemeClr val="accent6">
                              <a:lumMod val="75000"/>
                            </a:schemeClr>
                          </a:solidFill>
                        </a:rPr>
                        <a:t>regional EO and model analysis/forecast variables – </a:t>
                      </a:r>
                      <a:r>
                        <a:rPr lang="en-US" b="1" dirty="0" smtClean="0">
                          <a:solidFill>
                            <a:schemeClr val="accent6">
                              <a:lumMod val="75000"/>
                            </a:schemeClr>
                          </a:solidFill>
                        </a:rPr>
                        <a:t>NERSC (available upon request)</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[D.2.1] OHF Reference data set KO + 6 – </a:t>
                      </a:r>
                      <a:r>
                        <a:rPr lang="en-US" b="1" dirty="0" smtClean="0">
                          <a:solidFill>
                            <a:srgbClr val="00B050"/>
                          </a:solidFill>
                        </a:rPr>
                        <a:t>v1 provided</a:t>
                      </a:r>
                    </a:p>
                  </a:txBody>
                  <a:tcPr/>
                </a:tc>
              </a:tr>
            </a:tbl>
          </a:graphicData>
        </a:graphic>
      </p:graphicFrame>
    </p:spTree>
    <p:extLst>
      <p:ext uri="{BB962C8B-B14F-4D97-AF65-F5344CB8AC3E}">
        <p14:creationId xmlns:p14="http://schemas.microsoft.com/office/powerpoint/2010/main" val="9214864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31554614"/>
              </p:ext>
            </p:extLst>
          </p:nvPr>
        </p:nvGraphicFramePr>
        <p:xfrm>
          <a:off x="584200" y="397933"/>
          <a:ext cx="11099800" cy="4826000"/>
        </p:xfrm>
        <a:graphic>
          <a:graphicData uri="http://schemas.openxmlformats.org/drawingml/2006/table">
            <a:tbl>
              <a:tblPr firstRow="1" bandRow="1">
                <a:tableStyleId>{5C22544A-7EE6-4342-B048-85BDC9FD1C3A}</a:tableStyleId>
              </a:tblPr>
              <a:tblGrid>
                <a:gridCol w="11099800"/>
              </a:tblGrid>
              <a:tr h="370840">
                <a:tc>
                  <a:txBody>
                    <a:bodyPr/>
                    <a:lstStyle/>
                    <a:p>
                      <a:r>
                        <a:rPr lang="en-US" dirty="0" smtClean="0"/>
                        <a:t>WP3: Product Generation, Inter-Comparison and Uncertainty Characterizations to KO+24</a:t>
                      </a:r>
                    </a:p>
                  </a:txBody>
                  <a:tcPr/>
                </a:tc>
              </a:tr>
              <a:tr h="370840">
                <a:tc>
                  <a:txBody>
                    <a:bodyPr/>
                    <a:lstStyle/>
                    <a:p>
                      <a:r>
                        <a:rPr lang="fr-FR" sz="1800" kern="1200" dirty="0" smtClean="0">
                          <a:solidFill>
                            <a:schemeClr val="dk1"/>
                          </a:solidFill>
                          <a:latin typeface="+mn-lt"/>
                          <a:ea typeface="+mn-ea"/>
                          <a:cs typeface="+mn-cs"/>
                        </a:rPr>
                        <a:t>A. Andersson, Rainer </a:t>
                      </a:r>
                      <a:r>
                        <a:rPr lang="fr-FR" sz="1800" kern="1200" dirty="0" err="1" smtClean="0">
                          <a:solidFill>
                            <a:schemeClr val="dk1"/>
                          </a:solidFill>
                          <a:latin typeface="+mn-lt"/>
                          <a:ea typeface="+mn-ea"/>
                          <a:cs typeface="+mn-cs"/>
                        </a:rPr>
                        <a:t>Hollmann</a:t>
                      </a:r>
                      <a:r>
                        <a:rPr lang="fr-FR" sz="1800" kern="1200" dirty="0" smtClean="0">
                          <a:solidFill>
                            <a:schemeClr val="dk1"/>
                          </a:solidFill>
                          <a:latin typeface="+mn-lt"/>
                          <a:ea typeface="+mn-ea"/>
                          <a:cs typeface="+mn-cs"/>
                        </a:rPr>
                        <a:t>, S. </a:t>
                      </a:r>
                      <a:r>
                        <a:rPr lang="fr-FR" sz="1800" kern="1200" dirty="0" err="1" smtClean="0">
                          <a:solidFill>
                            <a:schemeClr val="dk1"/>
                          </a:solidFill>
                          <a:latin typeface="+mn-lt"/>
                          <a:ea typeface="+mn-ea"/>
                          <a:cs typeface="+mn-cs"/>
                        </a:rPr>
                        <a:t>Gulev</a:t>
                      </a:r>
                      <a:r>
                        <a:rPr lang="fr-FR" sz="1800" kern="1200" dirty="0" smtClean="0">
                          <a:solidFill>
                            <a:schemeClr val="dk1"/>
                          </a:solidFill>
                          <a:latin typeface="+mn-lt"/>
                          <a:ea typeface="+mn-ea"/>
                          <a:cs typeface="+mn-cs"/>
                        </a:rPr>
                        <a:t>, C. A. </a:t>
                      </a:r>
                      <a:r>
                        <a:rPr lang="fr-FR" sz="1800" kern="1200" dirty="0" err="1" smtClean="0">
                          <a:solidFill>
                            <a:schemeClr val="dk1"/>
                          </a:solidFill>
                          <a:latin typeface="+mn-lt"/>
                          <a:ea typeface="+mn-ea"/>
                          <a:cs typeface="+mn-cs"/>
                        </a:rPr>
                        <a:t>Clayson</a:t>
                      </a:r>
                      <a:r>
                        <a:rPr lang="fr-FR" sz="1800" kern="1200" dirty="0" smtClean="0">
                          <a:solidFill>
                            <a:schemeClr val="dk1"/>
                          </a:solidFill>
                          <a:latin typeface="+mn-lt"/>
                          <a:ea typeface="+mn-ea"/>
                          <a:cs typeface="+mn-cs"/>
                        </a:rPr>
                        <a:t>, S K. Von </a:t>
                      </a:r>
                      <a:r>
                        <a:rPr lang="fr-FR" sz="1800" kern="1200" dirty="0" err="1" smtClean="0">
                          <a:solidFill>
                            <a:schemeClr val="dk1"/>
                          </a:solidFill>
                          <a:latin typeface="+mn-lt"/>
                          <a:ea typeface="+mn-ea"/>
                          <a:cs typeface="+mn-cs"/>
                        </a:rPr>
                        <a:t>Schuckmann</a:t>
                      </a:r>
                      <a:r>
                        <a:rPr lang="fr-FR" sz="1800" kern="1200" dirty="0" smtClean="0">
                          <a:solidFill>
                            <a:schemeClr val="dk1"/>
                          </a:solidFill>
                          <a:latin typeface="+mn-lt"/>
                          <a:ea typeface="+mn-ea"/>
                          <a:cs typeface="+mn-cs"/>
                        </a:rPr>
                        <a:t>. </a:t>
                      </a:r>
                      <a:r>
                        <a:rPr lang="fr-FR" sz="1800" kern="1200" dirty="0" err="1" smtClean="0">
                          <a:solidFill>
                            <a:schemeClr val="dk1"/>
                          </a:solidFill>
                          <a:latin typeface="+mn-lt"/>
                          <a:ea typeface="+mn-ea"/>
                          <a:cs typeface="+mn-cs"/>
                        </a:rPr>
                        <a:t>Grodsky</a:t>
                      </a:r>
                      <a:r>
                        <a:rPr lang="fr-FR" sz="1800" kern="1200" dirty="0" smtClean="0">
                          <a:solidFill>
                            <a:schemeClr val="dk1"/>
                          </a:solidFill>
                          <a:latin typeface="+mn-lt"/>
                          <a:ea typeface="+mn-ea"/>
                          <a:cs typeface="+mn-cs"/>
                        </a:rPr>
                        <a:t>, </a:t>
                      </a:r>
                      <a:r>
                        <a:rPr lang="fr-FR" sz="1800" b="1" kern="1200" dirty="0" smtClean="0">
                          <a:solidFill>
                            <a:schemeClr val="dk1"/>
                          </a:solidFill>
                          <a:latin typeface="+mn-lt"/>
                          <a:ea typeface="+mn-ea"/>
                          <a:cs typeface="+mn-cs"/>
                        </a:rPr>
                        <a:t>J. Johannessen</a:t>
                      </a:r>
                      <a:r>
                        <a:rPr lang="fr-FR" sz="1800" kern="1200" dirty="0" smtClean="0">
                          <a:solidFill>
                            <a:schemeClr val="dk1"/>
                          </a:solidFill>
                          <a:latin typeface="+mn-lt"/>
                          <a:ea typeface="+mn-ea"/>
                          <a:cs typeface="+mn-cs"/>
                        </a:rPr>
                        <a:t>, R. </a:t>
                      </a:r>
                      <a:r>
                        <a:rPr lang="fr-FR" sz="1800" kern="1200" dirty="0" err="1" smtClean="0">
                          <a:solidFill>
                            <a:schemeClr val="dk1"/>
                          </a:solidFill>
                          <a:latin typeface="+mn-lt"/>
                          <a:ea typeface="+mn-ea"/>
                          <a:cs typeface="+mn-cs"/>
                        </a:rPr>
                        <a:t>Pinker</a:t>
                      </a:r>
                      <a:r>
                        <a:rPr lang="fr-FR" sz="1800" kern="1200" dirty="0" smtClean="0">
                          <a:solidFill>
                            <a:schemeClr val="dk1"/>
                          </a:solidFill>
                          <a:latin typeface="+mn-lt"/>
                          <a:ea typeface="+mn-ea"/>
                          <a:cs typeface="+mn-cs"/>
                        </a:rPr>
                        <a:t>, K. Haines, C. Merchant, B. Chapron, S. </a:t>
                      </a:r>
                      <a:r>
                        <a:rPr lang="fr-FR" sz="1800" kern="1200" dirty="0" err="1" smtClean="0">
                          <a:solidFill>
                            <a:schemeClr val="dk1"/>
                          </a:solidFill>
                          <a:latin typeface="+mn-lt"/>
                          <a:ea typeface="+mn-ea"/>
                          <a:cs typeface="+mn-cs"/>
                        </a:rPr>
                        <a:t>Sathyendranath</a:t>
                      </a:r>
                      <a:endParaRPr lang="en-US" dirty="0" smtClean="0"/>
                    </a:p>
                  </a:txBody>
                  <a:tcPr/>
                </a:tc>
              </a:tr>
              <a:tr h="370840">
                <a:tc>
                  <a:txBody>
                    <a:bodyPr/>
                    <a:lstStyle/>
                    <a:p>
                      <a:r>
                        <a:rPr lang="en-US" baseline="0" dirty="0" smtClean="0"/>
                        <a:t>a) </a:t>
                      </a:r>
                      <a:r>
                        <a:rPr lang="en-US" dirty="0" smtClean="0"/>
                        <a:t>Develop and test new algorithms, b) generate a “best” product based on </a:t>
                      </a:r>
                      <a:r>
                        <a:rPr lang="en-US" dirty="0" err="1" smtClean="0"/>
                        <a:t>on</a:t>
                      </a:r>
                      <a:r>
                        <a:rPr lang="en-US" dirty="0" smtClean="0"/>
                        <a:t> the best selected inputs and algorithms, c) evaluate the quality of the new</a:t>
                      </a:r>
                      <a:r>
                        <a:rPr lang="en-US" baseline="0" dirty="0" smtClean="0"/>
                        <a:t> </a:t>
                      </a:r>
                      <a:r>
                        <a:rPr lang="en-US" dirty="0" smtClean="0"/>
                        <a:t>products, and d) generate an ensemble product</a:t>
                      </a:r>
                    </a:p>
                  </a:txBody>
                  <a:tcPr/>
                </a:tc>
              </a:tr>
              <a:tr h="370840">
                <a:tc>
                  <a:txBody>
                    <a:bodyPr/>
                    <a:lstStyle/>
                    <a:p>
                      <a:endParaRPr lang="en-US" dirty="0" smtClean="0"/>
                    </a:p>
                  </a:txBody>
                  <a:tcPr/>
                </a:tc>
              </a:tr>
              <a:tr h="370840">
                <a:tc>
                  <a:txBody>
                    <a:bodyPr/>
                    <a:lstStyle/>
                    <a:p>
                      <a:r>
                        <a:rPr lang="en-US" dirty="0" smtClean="0"/>
                        <a:t>3.3 Evaluation of datasets and error characterization  K. Von </a:t>
                      </a:r>
                      <a:r>
                        <a:rPr lang="en-US" dirty="0" err="1" smtClean="0"/>
                        <a:t>Schuckmann</a:t>
                      </a:r>
                      <a:r>
                        <a:rPr lang="en-US" dirty="0" smtClean="0"/>
                        <a:t> – MIO</a:t>
                      </a:r>
                    </a:p>
                    <a:p>
                      <a:r>
                        <a:rPr lang="en-US" sz="2000" dirty="0" smtClean="0">
                          <a:solidFill>
                            <a:schemeClr val="accent6">
                              <a:lumMod val="75000"/>
                            </a:schemeClr>
                          </a:solidFill>
                        </a:rPr>
                        <a:t>3.3.3  Triple collocation error characterization of input variables to flux calculation.  Here, the use of a short-term forecast variable instead of an analysis allows for independence among triple collocations.  Simulation of error propagation in bulk flux estimates.  Here, corrections to bulk fluxes are derived from</a:t>
                      </a:r>
                      <a:r>
                        <a:rPr lang="en-US" sz="2000" baseline="0" dirty="0" smtClean="0">
                          <a:solidFill>
                            <a:schemeClr val="accent6">
                              <a:lumMod val="75000"/>
                            </a:schemeClr>
                          </a:solidFill>
                        </a:rPr>
                        <a:t> </a:t>
                      </a:r>
                      <a:r>
                        <a:rPr lang="en-US" sz="2000" dirty="0" smtClean="0">
                          <a:solidFill>
                            <a:schemeClr val="accent6">
                              <a:lumMod val="75000"/>
                            </a:schemeClr>
                          </a:solidFill>
                        </a:rPr>
                        <a:t>an evaluation and intercomparison of the actual fluxes taken from a numerical model and corresponding fluxes obtained with bulk algorithms</a:t>
                      </a:r>
                      <a:r>
                        <a:rPr lang="en-US" sz="2000" baseline="0" dirty="0" smtClean="0">
                          <a:solidFill>
                            <a:schemeClr val="accent6">
                              <a:lumMod val="75000"/>
                            </a:schemeClr>
                          </a:solidFill>
                        </a:rPr>
                        <a:t> </a:t>
                      </a:r>
                      <a:r>
                        <a:rPr lang="en-US" sz="2000" dirty="0" smtClean="0">
                          <a:solidFill>
                            <a:schemeClr val="accent6">
                              <a:lumMod val="75000"/>
                            </a:schemeClr>
                          </a:solidFill>
                        </a:rPr>
                        <a:t>– </a:t>
                      </a:r>
                      <a:r>
                        <a:rPr lang="en-US" sz="2000" b="1" dirty="0" smtClean="0">
                          <a:solidFill>
                            <a:schemeClr val="accent6">
                              <a:lumMod val="75000"/>
                            </a:schemeClr>
                          </a:solidFill>
                        </a:rPr>
                        <a:t>NERSC</a:t>
                      </a:r>
                    </a:p>
                  </a:txBody>
                  <a:tcPr/>
                </a:tc>
              </a:tr>
              <a:tr h="370840">
                <a:tc>
                  <a:txBody>
                    <a:bodyPr/>
                    <a:lstStyle/>
                    <a:p>
                      <a:r>
                        <a:rPr lang="en-US" dirty="0" smtClean="0"/>
                        <a:t> [D.3.1] Flux Assessment Report KO + 11</a:t>
                      </a:r>
                    </a:p>
                    <a:p>
                      <a:r>
                        <a:rPr lang="en-US" dirty="0" smtClean="0"/>
                        <a:t> [D.3.2] Product Handbook       KO + 10 – </a:t>
                      </a:r>
                      <a:r>
                        <a:rPr lang="en-US" b="1" dirty="0" smtClean="0">
                          <a:solidFill>
                            <a:srgbClr val="00B050"/>
                          </a:solidFill>
                        </a:rPr>
                        <a:t>v1 provided</a:t>
                      </a:r>
                      <a:endParaRPr lang="en-US" dirty="0" smtClean="0"/>
                    </a:p>
                    <a:p>
                      <a:r>
                        <a:rPr lang="en-US" dirty="0" smtClean="0"/>
                        <a:t> [D.3.3] Flux Product Dataset   KO + 10, KO + 24</a:t>
                      </a:r>
                    </a:p>
                  </a:txBody>
                  <a:tcPr/>
                </a:tc>
              </a:tr>
            </a:tbl>
          </a:graphicData>
        </a:graphic>
      </p:graphicFrame>
      <p:sp>
        <p:nvSpPr>
          <p:cNvPr id="2" name="TextBox 1"/>
          <p:cNvSpPr txBox="1"/>
          <p:nvPr/>
        </p:nvSpPr>
        <p:spPr>
          <a:xfrm>
            <a:off x="584200" y="5350933"/>
            <a:ext cx="11442428" cy="1200329"/>
          </a:xfrm>
          <a:prstGeom prst="rect">
            <a:avLst/>
          </a:prstGeom>
          <a:noFill/>
        </p:spPr>
        <p:txBody>
          <a:bodyPr wrap="none" rtlCol="0">
            <a:spAutoFit/>
          </a:bodyPr>
          <a:lstStyle/>
          <a:p>
            <a:r>
              <a:rPr lang="en-US" sz="2400" dirty="0" smtClean="0"/>
              <a:t>Error characterization: 	</a:t>
            </a:r>
            <a:r>
              <a:rPr lang="en-US" sz="2400" dirty="0" smtClean="0">
                <a:solidFill>
                  <a:schemeClr val="accent6">
                    <a:lumMod val="75000"/>
                  </a:schemeClr>
                </a:solidFill>
              </a:rPr>
              <a:t>SHF – completed (see below)</a:t>
            </a:r>
          </a:p>
          <a:p>
            <a:r>
              <a:rPr lang="en-US" sz="2400" dirty="0">
                <a:solidFill>
                  <a:schemeClr val="accent6">
                    <a:lumMod val="75000"/>
                  </a:schemeClr>
                </a:solidFill>
              </a:rPr>
              <a:t>	</a:t>
            </a:r>
            <a:r>
              <a:rPr lang="en-US" sz="2400" dirty="0" smtClean="0">
                <a:solidFill>
                  <a:schemeClr val="accent6">
                    <a:lumMod val="75000"/>
                  </a:schemeClr>
                </a:solidFill>
              </a:rPr>
              <a:t>			LHF – nearly completed</a:t>
            </a:r>
          </a:p>
          <a:p>
            <a:r>
              <a:rPr lang="en-US" sz="2400" dirty="0" smtClean="0"/>
              <a:t>	</a:t>
            </a:r>
            <a:r>
              <a:rPr lang="en-US" sz="2400" dirty="0"/>
              <a:t>	</a:t>
            </a:r>
            <a:r>
              <a:rPr lang="en-US" sz="2400" dirty="0" smtClean="0"/>
              <a:t>		</a:t>
            </a:r>
            <a:r>
              <a:rPr lang="en-US" sz="2400" dirty="0" smtClean="0">
                <a:solidFill>
                  <a:srgbClr val="FF0000"/>
                </a:solidFill>
              </a:rPr>
              <a:t>Ta, SST, </a:t>
            </a:r>
            <a:r>
              <a:rPr lang="en-US" sz="2400" dirty="0" err="1" smtClean="0">
                <a:solidFill>
                  <a:srgbClr val="FF0000"/>
                </a:solidFill>
              </a:rPr>
              <a:t>qa</a:t>
            </a:r>
            <a:r>
              <a:rPr lang="en-US" sz="2400" dirty="0" smtClean="0">
                <a:solidFill>
                  <a:srgbClr val="FF0000"/>
                </a:solidFill>
              </a:rPr>
              <a:t>, U – in work (full attention over the next 3 month)</a:t>
            </a:r>
            <a:endParaRPr lang="nb-NO" sz="2400" dirty="0">
              <a:solidFill>
                <a:srgbClr val="FF0000"/>
              </a:solidFill>
            </a:endParaRPr>
          </a:p>
        </p:txBody>
      </p:sp>
    </p:spTree>
    <p:extLst>
      <p:ext uri="{BB962C8B-B14F-4D97-AF65-F5344CB8AC3E}">
        <p14:creationId xmlns:p14="http://schemas.microsoft.com/office/powerpoint/2010/main" val="13522166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6665402"/>
              </p:ext>
            </p:extLst>
          </p:nvPr>
        </p:nvGraphicFramePr>
        <p:xfrm>
          <a:off x="397932" y="313267"/>
          <a:ext cx="11438467" cy="2987040"/>
        </p:xfrm>
        <a:graphic>
          <a:graphicData uri="http://schemas.openxmlformats.org/drawingml/2006/table">
            <a:tbl>
              <a:tblPr firstRow="1" bandRow="1">
                <a:tableStyleId>{5C22544A-7EE6-4342-B048-85BDC9FD1C3A}</a:tableStyleId>
              </a:tblPr>
              <a:tblGrid>
                <a:gridCol w="11438467"/>
              </a:tblGrid>
              <a:tr h="421640">
                <a:tc>
                  <a:txBody>
                    <a:bodyPr/>
                    <a:lstStyle/>
                    <a:p>
                      <a:r>
                        <a:rPr lang="en-US" dirty="0" smtClean="0"/>
                        <a:t>WP5: Strategic Development to KO+24</a:t>
                      </a:r>
                    </a:p>
                  </a:txBody>
                  <a:tcPr/>
                </a:tc>
              </a:tr>
              <a:tr h="370840">
                <a:tc>
                  <a:txBody>
                    <a:bodyPr/>
                    <a:lstStyle/>
                    <a:p>
                      <a:r>
                        <a:rPr lang="en-US" dirty="0" smtClean="0"/>
                        <a:t>B. Chapron with A. </a:t>
                      </a:r>
                      <a:r>
                        <a:rPr lang="en-US" dirty="0" err="1" smtClean="0"/>
                        <a:t>Bentamy</a:t>
                      </a:r>
                      <a:r>
                        <a:rPr lang="en-US" dirty="0" smtClean="0"/>
                        <a:t>, A. </a:t>
                      </a:r>
                      <a:r>
                        <a:rPr lang="en-US" dirty="0" err="1" smtClean="0"/>
                        <a:t>Andersson</a:t>
                      </a:r>
                      <a:r>
                        <a:rPr lang="en-US" dirty="0" smtClean="0"/>
                        <a:t>, Rainer </a:t>
                      </a:r>
                      <a:r>
                        <a:rPr lang="en-US" dirty="0" err="1" smtClean="0"/>
                        <a:t>Hollmann</a:t>
                      </a:r>
                      <a:r>
                        <a:rPr lang="en-US" dirty="0" smtClean="0"/>
                        <a:t>, S. </a:t>
                      </a:r>
                      <a:r>
                        <a:rPr lang="en-US" dirty="0" err="1" smtClean="0"/>
                        <a:t>Gulev</a:t>
                      </a:r>
                      <a:r>
                        <a:rPr lang="en-US" dirty="0" smtClean="0"/>
                        <a:t>, C. A. </a:t>
                      </a:r>
                      <a:r>
                        <a:rPr lang="en-US" dirty="0" err="1" smtClean="0"/>
                        <a:t>Clayson</a:t>
                      </a:r>
                      <a:r>
                        <a:rPr lang="en-US" dirty="0" smtClean="0"/>
                        <a:t>, S K. Von </a:t>
                      </a:r>
                      <a:r>
                        <a:rPr lang="en-US" dirty="0" err="1" smtClean="0"/>
                        <a:t>Schuckmann</a:t>
                      </a:r>
                      <a:r>
                        <a:rPr lang="en-US" dirty="0" smtClean="0"/>
                        <a:t>. </a:t>
                      </a:r>
                      <a:r>
                        <a:rPr lang="en-US" dirty="0" err="1" smtClean="0"/>
                        <a:t>Grodsky</a:t>
                      </a:r>
                      <a:r>
                        <a:rPr lang="en-US" dirty="0" smtClean="0"/>
                        <a:t>, </a:t>
                      </a:r>
                      <a:r>
                        <a:rPr lang="en-US" b="1" dirty="0" smtClean="0"/>
                        <a:t>J. Johannessen</a:t>
                      </a:r>
                      <a:r>
                        <a:rPr lang="en-US" dirty="0" smtClean="0"/>
                        <a:t>, R. Pinker, K. Haines, C. Merchant</a:t>
                      </a:r>
                    </a:p>
                  </a:txBody>
                  <a:tcPr/>
                </a:tc>
              </a:tr>
              <a:tr h="370840">
                <a:tc>
                  <a:txBody>
                    <a:bodyPr/>
                    <a:lstStyle/>
                    <a:p>
                      <a:r>
                        <a:rPr lang="en-US" dirty="0" smtClean="0"/>
                        <a:t>Identification of a) opportunities aiming at development of new turbulent flux products, b) new needs and partnerships, and c) synergies with other ongoing projects</a:t>
                      </a:r>
                    </a:p>
                  </a:txBody>
                  <a:tcPr/>
                </a:tc>
              </a:tr>
              <a:tr h="370840">
                <a:tc>
                  <a:txBody>
                    <a:bodyPr/>
                    <a:lstStyle/>
                    <a:p>
                      <a:r>
                        <a:rPr lang="en-US" dirty="0" smtClean="0"/>
                        <a:t>5.1 This task aims to identify the most relevant methods and ways for fostering further developments of OHF products and their transition for potential operational</a:t>
                      </a:r>
                      <a:r>
                        <a:rPr lang="en-US" baseline="0" dirty="0" smtClean="0"/>
                        <a:t> </a:t>
                      </a:r>
                      <a:r>
                        <a:rPr lang="en-US" dirty="0" smtClean="0"/>
                        <a:t>use. B. Chapron</a:t>
                      </a:r>
                    </a:p>
                    <a:p>
                      <a:r>
                        <a:rPr lang="en-US" dirty="0" smtClean="0">
                          <a:solidFill>
                            <a:schemeClr val="accent6">
                              <a:lumMod val="75000"/>
                            </a:schemeClr>
                          </a:solidFill>
                        </a:rPr>
                        <a:t>5.2 Review and contribute to above task DWD, WHOI, DMUM, PML, IORAS, IFREMER, UR, </a:t>
                      </a:r>
                      <a:r>
                        <a:rPr lang="en-US" b="1" dirty="0" smtClean="0">
                          <a:solidFill>
                            <a:schemeClr val="accent6">
                              <a:lumMod val="75000"/>
                            </a:schemeClr>
                          </a:solidFill>
                        </a:rPr>
                        <a:t>NERSC</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[D.5.1]  Scientific roadmap    KO + 6, KO + 18</a:t>
                      </a:r>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689541680"/>
              </p:ext>
            </p:extLst>
          </p:nvPr>
        </p:nvGraphicFramePr>
        <p:xfrm>
          <a:off x="397931" y="3429000"/>
          <a:ext cx="11438467" cy="3302000"/>
        </p:xfrm>
        <a:graphic>
          <a:graphicData uri="http://schemas.openxmlformats.org/drawingml/2006/table">
            <a:tbl>
              <a:tblPr firstRow="1" bandRow="1">
                <a:tableStyleId>{5C22544A-7EE6-4342-B048-85BDC9FD1C3A}</a:tableStyleId>
              </a:tblPr>
              <a:tblGrid>
                <a:gridCol w="11438467"/>
              </a:tblGrid>
              <a:tr h="370840">
                <a:tc>
                  <a:txBody>
                    <a:bodyPr/>
                    <a:lstStyle/>
                    <a:p>
                      <a:r>
                        <a:rPr lang="en-US" dirty="0" smtClean="0"/>
                        <a:t>WP6: Project Management and Communication to KO+24</a:t>
                      </a:r>
                    </a:p>
                  </a:txBody>
                  <a:tcPr/>
                </a:tc>
              </a:tr>
              <a:tr h="370840">
                <a:tc>
                  <a:txBody>
                    <a:bodyPr/>
                    <a:lstStyle/>
                    <a:p>
                      <a:r>
                        <a:rPr lang="en-US" sz="1800" kern="1200" dirty="0" smtClean="0">
                          <a:solidFill>
                            <a:schemeClr val="dk1"/>
                          </a:solidFill>
                          <a:latin typeface="+mn-lt"/>
                          <a:ea typeface="+mn-ea"/>
                          <a:cs typeface="+mn-cs"/>
                        </a:rPr>
                        <a:t>Input from </a:t>
                      </a:r>
                      <a:r>
                        <a:rPr lang="en-US" sz="1800" b="1" kern="1200" dirty="0" smtClean="0">
                          <a:solidFill>
                            <a:schemeClr val="dk1"/>
                          </a:solidFill>
                          <a:latin typeface="+mn-lt"/>
                          <a:ea typeface="+mn-ea"/>
                          <a:cs typeface="+mn-cs"/>
                        </a:rPr>
                        <a:t>all partners</a:t>
                      </a:r>
                      <a:endParaRPr lang="en-US" b="1" dirty="0" smtClean="0"/>
                    </a:p>
                  </a:txBody>
                  <a:tcPr/>
                </a:tc>
              </a:tr>
              <a:tr h="370840">
                <a:tc>
                  <a:txBody>
                    <a:bodyPr/>
                    <a:lstStyle/>
                    <a:p>
                      <a:r>
                        <a:rPr lang="en-US" sz="1600" dirty="0" smtClean="0"/>
                        <a:t>Provide successful management and control of the OHF project, leading communications, involving user community, reporting to ESA, and timely delivery of all deliverable items.</a:t>
                      </a:r>
                    </a:p>
                  </a:txBody>
                  <a:tcPr/>
                </a:tc>
              </a:tr>
              <a:tr h="370840">
                <a:tc>
                  <a:txBody>
                    <a:bodyPr/>
                    <a:lstStyle/>
                    <a:p>
                      <a:r>
                        <a:rPr lang="en-US" dirty="0" smtClean="0"/>
                        <a:t>6.2 Scientific leadership, communication and outreach  A. </a:t>
                      </a:r>
                      <a:r>
                        <a:rPr lang="en-US" dirty="0" err="1" smtClean="0"/>
                        <a:t>Bentamy</a:t>
                      </a:r>
                      <a:r>
                        <a:rPr lang="en-US" dirty="0" smtClean="0"/>
                        <a:t> – IFREMER</a:t>
                      </a:r>
                    </a:p>
                    <a:p>
                      <a:r>
                        <a:rPr lang="en-US" dirty="0" smtClean="0">
                          <a:solidFill>
                            <a:schemeClr val="accent6">
                              <a:lumMod val="75000"/>
                            </a:schemeClr>
                          </a:solidFill>
                        </a:rPr>
                        <a:t>6.2.2  Produce a bi-annual newsletter – </a:t>
                      </a:r>
                      <a:r>
                        <a:rPr lang="en-US" b="1" dirty="0" smtClean="0">
                          <a:solidFill>
                            <a:schemeClr val="accent6">
                              <a:lumMod val="75000"/>
                            </a:schemeClr>
                          </a:solidFill>
                        </a:rPr>
                        <a:t>NERSC</a:t>
                      </a:r>
                    </a:p>
                    <a:p>
                      <a:r>
                        <a:rPr lang="en-US" dirty="0" smtClean="0">
                          <a:solidFill>
                            <a:schemeClr val="accent6">
                              <a:lumMod val="75000"/>
                            </a:schemeClr>
                          </a:solidFill>
                        </a:rPr>
                        <a:t>6.2.3  Produce annual project brochure – </a:t>
                      </a:r>
                      <a:r>
                        <a:rPr lang="en-US" b="1" dirty="0" smtClean="0">
                          <a:solidFill>
                            <a:schemeClr val="accent6">
                              <a:lumMod val="75000"/>
                            </a:schemeClr>
                          </a:solidFill>
                        </a:rPr>
                        <a:t>NERSC</a:t>
                      </a:r>
                    </a:p>
                  </a:txBody>
                  <a:tcPr/>
                </a:tc>
              </a:tr>
              <a:tr h="370840">
                <a:tc>
                  <a:txBody>
                    <a:bodyPr/>
                    <a:lstStyle/>
                    <a:p>
                      <a:r>
                        <a:rPr lang="en-US" sz="1600" dirty="0" smtClean="0"/>
                        <a:t>[D6.1] Outreach material       K0+11, KO+24</a:t>
                      </a:r>
                    </a:p>
                    <a:p>
                      <a:r>
                        <a:rPr lang="en-US" sz="1600" dirty="0" smtClean="0"/>
                        <a:t>[D6.2] Final workshop report   KO+24</a:t>
                      </a:r>
                    </a:p>
                    <a:p>
                      <a:r>
                        <a:rPr lang="en-US" sz="1600" dirty="0" smtClean="0"/>
                        <a:t>[D6.6] Biannual newsletter     Every 6 months</a:t>
                      </a:r>
                    </a:p>
                    <a:p>
                      <a:r>
                        <a:rPr lang="en-US" sz="1600" dirty="0" smtClean="0"/>
                        <a:t>[D6.7] Project brochures       Every year</a:t>
                      </a:r>
                    </a:p>
                  </a:txBody>
                  <a:tcPr/>
                </a:tc>
              </a:tr>
            </a:tbl>
          </a:graphicData>
        </a:graphic>
      </p:graphicFrame>
    </p:spTree>
    <p:extLst>
      <p:ext uri="{BB962C8B-B14F-4D97-AF65-F5344CB8AC3E}">
        <p14:creationId xmlns:p14="http://schemas.microsoft.com/office/powerpoint/2010/main" val="2625881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524000" y="76200"/>
            <a:ext cx="9144000" cy="609600"/>
          </a:xfrm>
        </p:spPr>
        <p:txBody>
          <a:bodyPr>
            <a:normAutofit fontScale="90000"/>
          </a:bodyPr>
          <a:lstStyle/>
          <a:p>
            <a:r>
              <a:rPr lang="en-US" dirty="0" smtClean="0"/>
              <a:t>D6.6 Biannual newsletter – v1</a:t>
            </a:r>
            <a:endParaRPr lang="en-US" dirty="0"/>
          </a:p>
        </p:txBody>
      </p:sp>
      <p:pic>
        <p:nvPicPr>
          <p:cNvPr id="13" name="Picture 12" descr="OHF_NEWS-1_v1_Page_1.png"/>
          <p:cNvPicPr>
            <a:picLocks noChangeAspect="1"/>
          </p:cNvPicPr>
          <p:nvPr/>
        </p:nvPicPr>
        <p:blipFill>
          <a:blip r:embed="rId3" cstate="print"/>
          <a:srcRect l="9673" t="6842" r="9673" b="6842"/>
          <a:stretch>
            <a:fillRect/>
          </a:stretch>
        </p:blipFill>
        <p:spPr>
          <a:xfrm>
            <a:off x="3046680" y="762000"/>
            <a:ext cx="2439720" cy="3691684"/>
          </a:xfrm>
          <a:prstGeom prst="rect">
            <a:avLst/>
          </a:prstGeom>
          <a:ln>
            <a:solidFill>
              <a:schemeClr val="accent1">
                <a:shade val="95000"/>
                <a:satMod val="105000"/>
              </a:schemeClr>
            </a:solidFill>
          </a:ln>
        </p:spPr>
      </p:pic>
      <p:pic>
        <p:nvPicPr>
          <p:cNvPr id="14" name="Picture 13" descr="OHF_NEWS-1_v1_Page_2.png"/>
          <p:cNvPicPr>
            <a:picLocks noChangeAspect="1"/>
          </p:cNvPicPr>
          <p:nvPr/>
        </p:nvPicPr>
        <p:blipFill>
          <a:blip r:embed="rId4" cstate="print"/>
          <a:srcRect l="9673" t="6842" r="9673" b="6842"/>
          <a:stretch>
            <a:fillRect/>
          </a:stretch>
        </p:blipFill>
        <p:spPr>
          <a:xfrm>
            <a:off x="7009080" y="762000"/>
            <a:ext cx="2439720" cy="3691684"/>
          </a:xfrm>
          <a:prstGeom prst="rect">
            <a:avLst/>
          </a:prstGeom>
          <a:ln>
            <a:solidFill>
              <a:schemeClr val="accent1">
                <a:shade val="95000"/>
                <a:satMod val="105000"/>
              </a:schemeClr>
            </a:solidFill>
          </a:ln>
        </p:spPr>
      </p:pic>
      <p:pic>
        <p:nvPicPr>
          <p:cNvPr id="15" name="Picture 14" descr="OHF_NEWS-1_v1_Page_3.png"/>
          <p:cNvPicPr>
            <a:picLocks noChangeAspect="1"/>
          </p:cNvPicPr>
          <p:nvPr/>
        </p:nvPicPr>
        <p:blipFill>
          <a:blip r:embed="rId5" cstate="print"/>
          <a:srcRect l="9673" t="6842" r="9673" b="6842"/>
          <a:stretch>
            <a:fillRect/>
          </a:stretch>
        </p:blipFill>
        <p:spPr>
          <a:xfrm>
            <a:off x="1598880" y="3048000"/>
            <a:ext cx="2439720" cy="3691684"/>
          </a:xfrm>
          <a:prstGeom prst="rect">
            <a:avLst/>
          </a:prstGeom>
          <a:ln>
            <a:solidFill>
              <a:schemeClr val="accent1">
                <a:shade val="95000"/>
                <a:satMod val="105000"/>
              </a:schemeClr>
            </a:solidFill>
          </a:ln>
        </p:spPr>
      </p:pic>
      <p:pic>
        <p:nvPicPr>
          <p:cNvPr id="16" name="Picture 15" descr="OHF_NEWS-1_v1_Page_4.png"/>
          <p:cNvPicPr>
            <a:picLocks noChangeAspect="1"/>
          </p:cNvPicPr>
          <p:nvPr/>
        </p:nvPicPr>
        <p:blipFill>
          <a:blip r:embed="rId6" cstate="print"/>
          <a:srcRect l="9673" t="6842" r="9673" b="6842"/>
          <a:stretch>
            <a:fillRect/>
          </a:stretch>
        </p:blipFill>
        <p:spPr>
          <a:xfrm>
            <a:off x="4913580" y="3048000"/>
            <a:ext cx="2439720" cy="3691684"/>
          </a:xfrm>
          <a:prstGeom prst="rect">
            <a:avLst/>
          </a:prstGeom>
          <a:ln>
            <a:solidFill>
              <a:schemeClr val="accent1">
                <a:shade val="95000"/>
                <a:satMod val="105000"/>
              </a:schemeClr>
            </a:solidFill>
          </a:ln>
        </p:spPr>
      </p:pic>
      <p:pic>
        <p:nvPicPr>
          <p:cNvPr id="17" name="Picture 16" descr="OHF_NEWS-1_v1_Page_5.png"/>
          <p:cNvPicPr>
            <a:picLocks noChangeAspect="1"/>
          </p:cNvPicPr>
          <p:nvPr/>
        </p:nvPicPr>
        <p:blipFill>
          <a:blip r:embed="rId7" cstate="print"/>
          <a:srcRect l="9673" t="6842" r="9673" b="6842"/>
          <a:stretch>
            <a:fillRect/>
          </a:stretch>
        </p:blipFill>
        <p:spPr>
          <a:xfrm>
            <a:off x="8153400" y="3048000"/>
            <a:ext cx="2439720" cy="3691684"/>
          </a:xfrm>
          <a:prstGeom prst="rect">
            <a:avLst/>
          </a:prstGeom>
          <a:ln>
            <a:solidFill>
              <a:schemeClr val="accent1">
                <a:shade val="95000"/>
                <a:satMod val="105000"/>
              </a:schemeClr>
            </a:solidFill>
          </a:ln>
        </p:spPr>
      </p:pic>
    </p:spTree>
    <p:extLst>
      <p:ext uri="{BB962C8B-B14F-4D97-AF65-F5344CB8AC3E}">
        <p14:creationId xmlns:p14="http://schemas.microsoft.com/office/powerpoint/2010/main" val="22056530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524000" y="76200"/>
            <a:ext cx="9144000" cy="609600"/>
          </a:xfrm>
        </p:spPr>
        <p:txBody>
          <a:bodyPr>
            <a:normAutofit fontScale="90000"/>
          </a:bodyPr>
          <a:lstStyle/>
          <a:p>
            <a:r>
              <a:rPr lang="en-US" dirty="0" smtClean="0"/>
              <a:t>D6.7 Project brochure – v1</a:t>
            </a:r>
            <a:endParaRPr lang="en-US" dirty="0"/>
          </a:p>
        </p:txBody>
      </p:sp>
      <p:pic>
        <p:nvPicPr>
          <p:cNvPr id="3" name="Picture 2" descr="OHF_NEWS-1_v1.png"/>
          <p:cNvPicPr>
            <a:picLocks noChangeAspect="1"/>
          </p:cNvPicPr>
          <p:nvPr/>
        </p:nvPicPr>
        <p:blipFill>
          <a:blip r:embed="rId3" cstate="print"/>
          <a:stretch>
            <a:fillRect/>
          </a:stretch>
        </p:blipFill>
        <p:spPr>
          <a:xfrm>
            <a:off x="2057400" y="762001"/>
            <a:ext cx="8001000" cy="5780433"/>
          </a:xfrm>
          <a:prstGeom prst="rect">
            <a:avLst/>
          </a:prstGeom>
        </p:spPr>
      </p:pic>
    </p:spTree>
    <p:extLst>
      <p:ext uri="{BB962C8B-B14F-4D97-AF65-F5344CB8AC3E}">
        <p14:creationId xmlns:p14="http://schemas.microsoft.com/office/powerpoint/2010/main" val="6290243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TotalTime>
  <Words>1883</Words>
  <Application>Microsoft Office PowerPoint</Application>
  <PresentationFormat>Widescreen</PresentationFormat>
  <Paragraphs>192</Paragraphs>
  <Slides>17</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AdvTT3713a231</vt:lpstr>
      <vt:lpstr>AdvTT3713a231+22</vt:lpstr>
      <vt:lpstr>AdvTT50a2f13e.I</vt:lpstr>
      <vt:lpstr>Arial</vt:lpstr>
      <vt:lpstr>Arial Black</vt:lpstr>
      <vt:lpstr>Bookman Old Style</vt:lpstr>
      <vt:lpstr>Calibri</vt:lpstr>
      <vt:lpstr>Calibri Light</vt:lpstr>
      <vt:lpstr>Cambria Math</vt:lpstr>
      <vt:lpstr>Times New Roman</vt:lpstr>
      <vt:lpstr>Office Theme</vt:lpstr>
      <vt:lpstr>Flux Products Validation by Triple Collocation Methods</vt:lpstr>
      <vt:lpstr>Igor Esau (background)</vt:lpstr>
      <vt:lpstr>Esau I., 2014: Indirect air-sea interactions simulated with a coupled turbulence-resolving model, Ocean Dynamics, 64, 689-705</vt:lpstr>
      <vt:lpstr>Esau, I., 2007: Amplification of turbulent exchange over wide Arctic leads: Large-eddy simulation study, J. Geophys. Res., 112(D), D08109</vt:lpstr>
      <vt:lpstr>PowerPoint Presentation</vt:lpstr>
      <vt:lpstr>PowerPoint Presentation</vt:lpstr>
      <vt:lpstr>PowerPoint Presentation</vt:lpstr>
      <vt:lpstr>D6.6 Biannual newsletter – v1</vt:lpstr>
      <vt:lpstr>D6.7 Project brochure – v1</vt:lpstr>
      <vt:lpstr>Triple Collocation Method</vt:lpstr>
      <vt:lpstr>Implementation</vt:lpstr>
      <vt:lpstr>In situ data</vt:lpstr>
      <vt:lpstr>In situ and analysis collocation</vt:lpstr>
      <vt:lpstr>Results</vt:lpstr>
      <vt:lpstr>Analysis calibration/performance metrics</vt:lpstr>
      <vt:lpstr>Work Plan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Flux Products Validation by Triple Collocation Methods</dc:title>
  <dc:creator>Igor Ezau</dc:creator>
  <cp:lastModifiedBy>Igor Ezau</cp:lastModifiedBy>
  <cp:revision>22</cp:revision>
  <dcterms:created xsi:type="dcterms:W3CDTF">2016-02-03T12:39:35Z</dcterms:created>
  <dcterms:modified xsi:type="dcterms:W3CDTF">2016-02-06T20:22:09Z</dcterms:modified>
</cp:coreProperties>
</file>