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_rels/notesSlide17.xml.rels" ContentType="application/vnd.openxmlformats-package.relationships+xml"/>
  <Override PartName="/ppt/notesSlides/_rels/notesSlide10.xml.rels" ContentType="application/vnd.openxmlformats-package.relationships+xml"/>
  <Override PartName="/ppt/notesSlides/_rels/notesSlide8.xml.rels" ContentType="application/vnd.openxmlformats-package.relationships+xml"/>
  <Override PartName="/ppt/notesSlides/_rels/notesSlide6.xml.rels" ContentType="application/vnd.openxmlformats-package.relationships+xml"/>
  <Override PartName="/ppt/notesSlides/_rels/notesSlide9.xml.rels" ContentType="application/vnd.openxmlformats-package.relationships+xml"/>
  <Override PartName="/ppt/notesSlides/_rels/notesSlide5.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s/_rels/slide23.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1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5.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41.png" ContentType="image/png"/>
  <Override PartName="/ppt/media/image36.wmf" ContentType="image/x-wmf"/>
  <Override PartName="/ppt/media/image39.png" ContentType="image/png"/>
  <Override PartName="/ppt/media/image35.png" ContentType="image/png"/>
  <Override PartName="/ppt/media/image34.wmf" ContentType="image/x-wmf"/>
  <Override PartName="/ppt/media/image37.png" ContentType="image/png"/>
  <Override PartName="/ppt/media/image31.png" ContentType="image/png"/>
  <Override PartName="/ppt/media/image33.png" ContentType="image/png"/>
  <Override PartName="/ppt/media/image28.png" ContentType="image/png"/>
  <Override PartName="/ppt/media/image27.png" ContentType="image/png"/>
  <Override PartName="/ppt/media/image26.png" ContentType="image/png"/>
  <Override PartName="/ppt/media/image30.png" ContentType="image/png"/>
  <Override PartName="/ppt/media/image25.jpeg" ContentType="image/jpeg"/>
  <Override PartName="/ppt/media/image21.wmf" ContentType="image/x-wmf"/>
  <Override PartName="/ppt/media/image23.png" ContentType="image/png"/>
  <Override PartName="/ppt/media/image19.wmf" ContentType="image/x-wmf"/>
  <Override PartName="/ppt/media/image22.wmf" ContentType="image/x-wmf"/>
  <Override PartName="/ppt/media/image16.wmf" ContentType="image/x-wmf"/>
  <Override PartName="/ppt/media/image17.png" ContentType="image/png"/>
  <Override PartName="/ppt/media/image14.png" ContentType="image/png"/>
  <Override PartName="/ppt/media/image20.png" ContentType="image/png"/>
  <Override PartName="/ppt/media/image13.wmf" ContentType="image/x-wmf"/>
  <Override PartName="/ppt/media/image15.wmf" ContentType="image/x-wmf"/>
  <Override PartName="/ppt/media/image10.png" ContentType="image/png"/>
  <Override PartName="/ppt/media/image32.jpeg" ContentType="image/jpeg"/>
  <Override PartName="/ppt/media/image9.png" ContentType="image/png"/>
  <Override PartName="/ppt/media/image12.wmf" ContentType="image/x-wmf"/>
  <Override PartName="/ppt/media/image18.wmf" ContentType="image/x-wmf"/>
  <Override PartName="/ppt/media/image40.png" ContentType="image/png"/>
  <Override PartName="/ppt/media/image8.png" ContentType="image/png"/>
  <Override PartName="/ppt/media/image29.png" ContentType="image/png"/>
  <Override PartName="/ppt/media/image7.jpeg" ContentType="image/jpeg"/>
  <Override PartName="/ppt/media/image24.png" ContentType="image/png"/>
  <Override PartName="/ppt/media/image4.png" ContentType="image/png"/>
  <Override PartName="/ppt/media/image38.jpeg" ContentType="image/jpeg"/>
  <Override PartName="/ppt/media/image6.jpeg" ContentType="image/jpeg"/>
  <Override PartName="/ppt/media/image3.png" ContentType="image/png"/>
  <Override PartName="/ppt/media/image5.jpeg" ContentType="image/jpeg"/>
  <Override PartName="/ppt/media/image2.png" ContentType="image/png"/>
  <Override PartName="/ppt/media/image11.png" ContentType="image/png"/>
  <Override PartName="/ppt/media/image1.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PlaceHolder 1"/>
          <p:cNvSpPr>
            <a:spLocks noGrp="1"/>
          </p:cNvSpPr>
          <p:nvPr>
            <p:ph type="body"/>
          </p:nvPr>
        </p:nvSpPr>
        <p:spPr>
          <a:xfrm>
            <a:off x="756000" y="5078520"/>
            <a:ext cx="6047640" cy="4811040"/>
          </a:xfrm>
          <a:prstGeom prst="rect">
            <a:avLst/>
          </a:prstGeom>
        </p:spPr>
        <p:txBody>
          <a:bodyPr lIns="0" rIns="0" tIns="0" bIns="0"/>
          <a:p>
            <a:r>
              <a:rPr lang="fr-FR" sz="2000">
                <a:latin typeface="Arial"/>
              </a:rPr>
              <a:t>Click to edit the notes format</a:t>
            </a:r>
            <a:endParaRPr/>
          </a:p>
        </p:txBody>
      </p:sp>
      <p:sp>
        <p:nvSpPr>
          <p:cNvPr id="79" name="PlaceHolder 2"/>
          <p:cNvSpPr>
            <a:spLocks noGrp="1"/>
          </p:cNvSpPr>
          <p:nvPr>
            <p:ph type="hdr"/>
          </p:nvPr>
        </p:nvSpPr>
        <p:spPr>
          <a:xfrm>
            <a:off x="0" y="0"/>
            <a:ext cx="3280680" cy="534240"/>
          </a:xfrm>
          <a:prstGeom prst="rect">
            <a:avLst/>
          </a:prstGeom>
        </p:spPr>
        <p:txBody>
          <a:bodyPr lIns="0" rIns="0" tIns="0" bIns="0"/>
          <a:p>
            <a:r>
              <a:rPr lang="fr-FR" sz="1400">
                <a:latin typeface="Times New Roman"/>
              </a:rPr>
              <a:t>&lt;header&gt;</a:t>
            </a:r>
            <a:endParaRPr/>
          </a:p>
        </p:txBody>
      </p:sp>
      <p:sp>
        <p:nvSpPr>
          <p:cNvPr id="80" name="PlaceHolder 3"/>
          <p:cNvSpPr>
            <a:spLocks noGrp="1"/>
          </p:cNvSpPr>
          <p:nvPr>
            <p:ph type="dt"/>
          </p:nvPr>
        </p:nvSpPr>
        <p:spPr>
          <a:xfrm>
            <a:off x="4278960" y="0"/>
            <a:ext cx="3280680" cy="534240"/>
          </a:xfrm>
          <a:prstGeom prst="rect">
            <a:avLst/>
          </a:prstGeom>
        </p:spPr>
        <p:txBody>
          <a:bodyPr lIns="0" rIns="0" tIns="0" bIns="0"/>
          <a:p>
            <a:pPr algn="r"/>
            <a:r>
              <a:rPr lang="fr-FR" sz="1400">
                <a:latin typeface="Times New Roman"/>
              </a:rPr>
              <a:t>&lt;date/time&gt;</a:t>
            </a:r>
            <a:endParaRPr/>
          </a:p>
        </p:txBody>
      </p:sp>
      <p:sp>
        <p:nvSpPr>
          <p:cNvPr id="81" name="PlaceHolder 4"/>
          <p:cNvSpPr>
            <a:spLocks noGrp="1"/>
          </p:cNvSpPr>
          <p:nvPr>
            <p:ph type="ftr"/>
          </p:nvPr>
        </p:nvSpPr>
        <p:spPr>
          <a:xfrm>
            <a:off x="0" y="10157400"/>
            <a:ext cx="3280680" cy="534240"/>
          </a:xfrm>
          <a:prstGeom prst="rect">
            <a:avLst/>
          </a:prstGeom>
        </p:spPr>
        <p:txBody>
          <a:bodyPr lIns="0" rIns="0" tIns="0" bIns="0" anchor="b"/>
          <a:p>
            <a:r>
              <a:rPr lang="fr-FR" sz="1400">
                <a:latin typeface="Times New Roman"/>
              </a:rPr>
              <a:t>&lt;footer&gt;</a:t>
            </a:r>
            <a:endParaRPr/>
          </a:p>
        </p:txBody>
      </p:sp>
      <p:sp>
        <p:nvSpPr>
          <p:cNvPr id="82" name="PlaceHolder 5"/>
          <p:cNvSpPr>
            <a:spLocks noGrp="1"/>
          </p:cNvSpPr>
          <p:nvPr>
            <p:ph type="sldNum"/>
          </p:nvPr>
        </p:nvSpPr>
        <p:spPr>
          <a:xfrm>
            <a:off x="4278960" y="10157400"/>
            <a:ext cx="3280680" cy="534240"/>
          </a:xfrm>
          <a:prstGeom prst="rect">
            <a:avLst/>
          </a:prstGeom>
        </p:spPr>
        <p:txBody>
          <a:bodyPr lIns="0" rIns="0" tIns="0" bIns="0" anchor="b"/>
          <a:p>
            <a:pPr algn="r"/>
            <a:fld id="{9141D570-EBE6-4743-BFC7-F08EC8017739}" type="slidenum">
              <a:rPr lang="fr-FR"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2" name="TextShape 1"/>
          <p:cNvSpPr txBox="1"/>
          <p:nvPr/>
        </p:nvSpPr>
        <p:spPr>
          <a:xfrm>
            <a:off x="3884760" y="8685360"/>
            <a:ext cx="2971440" cy="456840"/>
          </a:xfrm>
          <a:prstGeom prst="rect">
            <a:avLst/>
          </a:prstGeom>
        </p:spPr>
        <p:txBody>
          <a:bodyPr anchor="b"/>
          <a:p>
            <a:pPr algn="r">
              <a:lnSpc>
                <a:spcPct val="100000"/>
              </a:lnSpc>
            </a:pPr>
            <a:fld id="{D7AE2468-5619-4867-AAEF-1D14D43B7E1F}" type="slidenum">
              <a:rPr lang="fr-FR" sz="1200">
                <a:solidFill>
                  <a:srgbClr val="000000"/>
                </a:solidFill>
                <a:latin typeface="+mn-lt"/>
                <a:ea typeface="+mn-ea"/>
              </a:rPr>
              <a:t>&lt;number&gt;</a:t>
            </a:fld>
            <a:endParaRPr/>
          </a:p>
        </p:txBody>
      </p:sp>
      <p:sp>
        <p:nvSpPr>
          <p:cNvPr id="443" name="PlaceHolder 2"/>
          <p:cNvSpPr>
            <a:spLocks noGrp="1"/>
          </p:cNvSpPr>
          <p:nvPr>
            <p:ph type="body"/>
          </p:nvPr>
        </p:nvSpPr>
        <p:spPr>
          <a:xfrm>
            <a:off x="685800" y="4343400"/>
            <a:ext cx="5468400" cy="4096800"/>
          </a:xfrm>
          <a:prstGeom prst="rect">
            <a:avLst/>
          </a:prstGeom>
        </p:spPr>
        <p:txBody>
          <a:bodyPr anchor="ctr"/>
          <a:p>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4" name="TextShape 1"/>
          <p:cNvSpPr txBox="1"/>
          <p:nvPr/>
        </p:nvSpPr>
        <p:spPr>
          <a:xfrm>
            <a:off x="3884760" y="8685360"/>
            <a:ext cx="2971440" cy="456840"/>
          </a:xfrm>
          <a:prstGeom prst="rect">
            <a:avLst/>
          </a:prstGeom>
        </p:spPr>
        <p:txBody>
          <a:bodyPr anchor="b"/>
          <a:p>
            <a:pPr algn="r">
              <a:lnSpc>
                <a:spcPct val="100000"/>
              </a:lnSpc>
            </a:pPr>
            <a:fld id="{94444087-E090-45ED-B06D-BD28CF46E524}" type="slidenum">
              <a:rPr lang="fr-FR" sz="1200">
                <a:solidFill>
                  <a:srgbClr val="000000"/>
                </a:solidFill>
                <a:latin typeface="+mn-lt"/>
                <a:ea typeface="+mn-ea"/>
              </a:rPr>
              <a:t>&lt;number&gt;</a:t>
            </a:fld>
            <a:endParaRPr/>
          </a:p>
        </p:txBody>
      </p:sp>
      <p:sp>
        <p:nvSpPr>
          <p:cNvPr id="445" name="PlaceHolder 2"/>
          <p:cNvSpPr>
            <a:spLocks noGrp="1"/>
          </p:cNvSpPr>
          <p:nvPr>
            <p:ph type="body"/>
          </p:nvPr>
        </p:nvSpPr>
        <p:spPr>
          <a:xfrm>
            <a:off x="914040" y="4343040"/>
            <a:ext cx="5029560" cy="4114080"/>
          </a:xfrm>
          <a:prstGeom prst="rect">
            <a:avLst/>
          </a:prstGeom>
        </p:spPr>
        <p:txBody>
          <a:bodyPr anchor="ctr"/>
          <a:p>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4" name="CustomShape 1"/>
          <p:cNvSpPr/>
          <p:nvPr/>
        </p:nvSpPr>
        <p:spPr>
          <a:xfrm>
            <a:off x="3886200" y="8686800"/>
            <a:ext cx="2971440" cy="456840"/>
          </a:xfrm>
          <a:prstGeom prst="rect">
            <a:avLst/>
          </a:prstGeom>
          <a:noFill/>
          <a:ln>
            <a:noFill/>
          </a:ln>
        </p:spPr>
      </p:sp>
      <p:sp>
        <p:nvSpPr>
          <p:cNvPr id="435" name="PlaceHolder 2"/>
          <p:cNvSpPr>
            <a:spLocks noGrp="1"/>
          </p:cNvSpPr>
          <p:nvPr>
            <p:ph type="body"/>
          </p:nvPr>
        </p:nvSpPr>
        <p:spPr>
          <a:xfrm>
            <a:off x="685800" y="4343400"/>
            <a:ext cx="5486040" cy="4114440"/>
          </a:xfrm>
          <a:prstGeom prst="rect">
            <a:avLst/>
          </a:prstGeom>
        </p:spPr>
        <p:txBody>
          <a:bodyPr/>
          <a:p>
            <a:pPr>
              <a:lnSpc>
                <a:spcPct val="100000"/>
              </a:lnSpc>
            </a:pPr>
            <a:r>
              <a:rPr lang="fr-FR" sz="2000">
                <a:latin typeface="Times New Roman"/>
                <a:ea typeface="ＭＳ Ｐゴシック"/>
              </a:rPr>
              <a:t>Worth noting that at present the WHOI OA do not provide fields of the variables used to derive the fluxes. This limits our ability to evaluate this product.</a:t>
            </a:r>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6" name="CustomShape 1"/>
          <p:cNvSpPr/>
          <p:nvPr/>
        </p:nvSpPr>
        <p:spPr>
          <a:xfrm>
            <a:off x="3886200" y="8686800"/>
            <a:ext cx="2971440" cy="456840"/>
          </a:xfrm>
          <a:prstGeom prst="rect">
            <a:avLst/>
          </a:prstGeom>
          <a:noFill/>
          <a:ln>
            <a:noFill/>
          </a:ln>
        </p:spPr>
      </p:sp>
      <p:sp>
        <p:nvSpPr>
          <p:cNvPr id="437" name="PlaceHolder 2"/>
          <p:cNvSpPr>
            <a:spLocks noGrp="1"/>
          </p:cNvSpPr>
          <p:nvPr>
            <p:ph type="body"/>
          </p:nvPr>
        </p:nvSpPr>
        <p:spPr>
          <a:xfrm>
            <a:off x="685800" y="4343400"/>
            <a:ext cx="5486040" cy="4114440"/>
          </a:xfrm>
          <a:prstGeom prst="rect">
            <a:avLst/>
          </a:prstGeom>
        </p:spPr>
        <p:txBody>
          <a:bodyPr/>
          <a:p>
            <a:pPr>
              <a:lnSpc>
                <a:spcPct val="100000"/>
              </a:lnSpc>
            </a:pPr>
            <a:r>
              <a:rPr lang="fr-FR" sz="2000">
                <a:latin typeface="Times New Roman"/>
                <a:ea typeface="ＭＳ Ｐゴシック"/>
              </a:rPr>
              <a:t>Worth noting that at present the WHOI OA do not provide fields of the variables used to derive the fluxes. This limits our ability to evaluate this product.</a:t>
            </a:r>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8" name="TextShape 1"/>
          <p:cNvSpPr txBox="1"/>
          <p:nvPr/>
        </p:nvSpPr>
        <p:spPr>
          <a:xfrm>
            <a:off x="3884760" y="8685360"/>
            <a:ext cx="2971440" cy="456840"/>
          </a:xfrm>
          <a:prstGeom prst="rect">
            <a:avLst/>
          </a:prstGeom>
        </p:spPr>
        <p:txBody>
          <a:bodyPr anchor="b"/>
          <a:p>
            <a:pPr algn="r">
              <a:lnSpc>
                <a:spcPct val="100000"/>
              </a:lnSpc>
            </a:pPr>
            <a:fld id="{82A14B32-A9DB-43E7-98EF-8A89C86766D0}" type="slidenum">
              <a:rPr lang="fr-FR" sz="1200">
                <a:solidFill>
                  <a:srgbClr val="000000"/>
                </a:solidFill>
                <a:latin typeface="+mn-lt"/>
                <a:ea typeface="+mn-ea"/>
              </a:rPr>
              <a:t>&lt;number&gt;</a:t>
            </a:fld>
            <a:endParaRPr/>
          </a:p>
        </p:txBody>
      </p:sp>
      <p:sp>
        <p:nvSpPr>
          <p:cNvPr id="439" name="PlaceHolder 2"/>
          <p:cNvSpPr>
            <a:spLocks noGrp="1"/>
          </p:cNvSpPr>
          <p:nvPr>
            <p:ph type="body"/>
          </p:nvPr>
        </p:nvSpPr>
        <p:spPr>
          <a:xfrm>
            <a:off x="685800" y="4343400"/>
            <a:ext cx="5468400" cy="4096800"/>
          </a:xfrm>
          <a:prstGeom prst="rect">
            <a:avLst/>
          </a:prstGeom>
        </p:spPr>
        <p:txBody>
          <a:bodyPr anchor="ctr"/>
          <a:p>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0" name="TextShape 1"/>
          <p:cNvSpPr txBox="1"/>
          <p:nvPr/>
        </p:nvSpPr>
        <p:spPr>
          <a:xfrm>
            <a:off x="3884760" y="8685360"/>
            <a:ext cx="2971440" cy="456840"/>
          </a:xfrm>
          <a:prstGeom prst="rect">
            <a:avLst/>
          </a:prstGeom>
        </p:spPr>
        <p:txBody>
          <a:bodyPr anchor="b"/>
          <a:p>
            <a:pPr algn="r">
              <a:lnSpc>
                <a:spcPct val="100000"/>
              </a:lnSpc>
            </a:pPr>
            <a:fld id="{C81F7D9A-E921-4AC2-AD04-49103B23948D}" type="slidenum">
              <a:rPr lang="fr-FR" sz="1200">
                <a:solidFill>
                  <a:srgbClr val="000000"/>
                </a:solidFill>
                <a:latin typeface="+mn-lt"/>
                <a:ea typeface="+mn-ea"/>
              </a:rPr>
              <a:t>&lt;number&gt;</a:t>
            </a:fld>
            <a:endParaRPr/>
          </a:p>
        </p:txBody>
      </p:sp>
      <p:sp>
        <p:nvSpPr>
          <p:cNvPr id="441" name="PlaceHolder 2"/>
          <p:cNvSpPr>
            <a:spLocks noGrp="1"/>
          </p:cNvSpPr>
          <p:nvPr>
            <p:ph type="body"/>
          </p:nvPr>
        </p:nvSpPr>
        <p:spPr>
          <a:xfrm>
            <a:off x="685800" y="4343400"/>
            <a:ext cx="5468400" cy="4096800"/>
          </a:xfrm>
          <a:prstGeom prst="rect">
            <a:avLst/>
          </a:prstGeom>
        </p:spPr>
        <p:txBody>
          <a:bodyPr anchor="ctr"/>
          <a:p>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37" name="" descr=""/>
          <p:cNvPicPr/>
          <p:nvPr/>
        </p:nvPicPr>
        <p:blipFill>
          <a:blip r:embed="rId2"/>
          <a:stretch>
            <a:fillRect/>
          </a:stretch>
        </p:blipFill>
        <p:spPr>
          <a:xfrm>
            <a:off x="1735560" y="1599840"/>
            <a:ext cx="5671800" cy="4525560"/>
          </a:xfrm>
          <a:prstGeom prst="rect">
            <a:avLst/>
          </a:prstGeom>
          <a:ln>
            <a:noFill/>
          </a:ln>
        </p:spPr>
      </p:pic>
      <p:pic>
        <p:nvPicPr>
          <p:cNvPr id="38" name="" descr=""/>
          <p:cNvPicPr/>
          <p:nvPr/>
        </p:nvPicPr>
        <p:blipFill>
          <a:blip r:embed="rId3"/>
          <a:stretch>
            <a:fillRect/>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45" name="PlaceHolder 2"/>
          <p:cNvSpPr>
            <a:spLocks noGrp="1"/>
          </p:cNvSpPr>
          <p:nvPr>
            <p:ph type="subTitle"/>
          </p:nvPr>
        </p:nvSpPr>
        <p:spPr>
          <a:xfrm>
            <a:off x="457200" y="1600200"/>
            <a:ext cx="8229240" cy="452592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812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6" name="PlaceHolder 2"/>
          <p:cNvSpPr>
            <a:spLocks noGrp="1"/>
          </p:cNvSpPr>
          <p:nvPr>
            <p:ph type="subTitle"/>
          </p:nvPr>
        </p:nvSpPr>
        <p:spPr>
          <a:xfrm>
            <a:off x="457200" y="1600200"/>
            <a:ext cx="8229240" cy="452592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76" name="" descr=""/>
          <p:cNvPicPr/>
          <p:nvPr/>
        </p:nvPicPr>
        <p:blipFill>
          <a:blip r:embed="rId2"/>
          <a:stretch>
            <a:fillRect/>
          </a:stretch>
        </p:blipFill>
        <p:spPr>
          <a:xfrm>
            <a:off x="1735560" y="1599840"/>
            <a:ext cx="5671800" cy="4525560"/>
          </a:xfrm>
          <a:prstGeom prst="rect">
            <a:avLst/>
          </a:prstGeom>
          <a:ln>
            <a:noFill/>
          </a:ln>
        </p:spPr>
      </p:pic>
      <p:pic>
        <p:nvPicPr>
          <p:cNvPr id="77" name="" descr=""/>
          <p:cNvPicPr/>
          <p:nvPr/>
        </p:nvPicPr>
        <p:blipFill>
          <a:blip r:embed="rId3"/>
          <a:stretch>
            <a:fillRect/>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812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lIns="0" rIns="0" tIns="0" bIns="0" anchor="ctr"/>
          <a:p>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457200" y="6356520"/>
            <a:ext cx="2133360" cy="364680"/>
          </a:xfrm>
          <a:prstGeom prst="rect">
            <a:avLst/>
          </a:prstGeom>
        </p:spPr>
        <p:txBody>
          <a:bodyPr anchor="ctr"/>
          <a:p>
            <a:pPr>
              <a:lnSpc>
                <a:spcPct val="100000"/>
              </a:lnSpc>
            </a:pPr>
            <a:r>
              <a:rPr lang="fr-FR" sz="1200">
                <a:solidFill>
                  <a:srgbClr val="8b8b8b"/>
                </a:solidFill>
                <a:latin typeface="Calibri"/>
              </a:rPr>
              <a:t>16/09/2015</a:t>
            </a:r>
            <a:endParaRPr/>
          </a:p>
        </p:txBody>
      </p:sp>
      <p:sp>
        <p:nvSpPr>
          <p:cNvPr id="1" name="PlaceHolder 2"/>
          <p:cNvSpPr>
            <a:spLocks noGrp="1"/>
          </p:cNvSpPr>
          <p:nvPr>
            <p:ph type="ftr"/>
          </p:nvPr>
        </p:nvSpPr>
        <p:spPr>
          <a:xfrm>
            <a:off x="3124080" y="6356520"/>
            <a:ext cx="2895120" cy="364680"/>
          </a:xfrm>
          <a:prstGeom prst="rect">
            <a:avLst/>
          </a:prstGeom>
        </p:spPr>
        <p:txBody>
          <a:bodyPr anchor="ctr"/>
          <a:p>
            <a:endParaRPr/>
          </a:p>
        </p:txBody>
      </p:sp>
      <p:sp>
        <p:nvSpPr>
          <p:cNvPr id="2" name="PlaceHolder 3"/>
          <p:cNvSpPr>
            <a:spLocks noGrp="1"/>
          </p:cNvSpPr>
          <p:nvPr>
            <p:ph type="sldNum"/>
          </p:nvPr>
        </p:nvSpPr>
        <p:spPr>
          <a:xfrm>
            <a:off x="6553080" y="6356520"/>
            <a:ext cx="2133360" cy="364680"/>
          </a:xfrm>
          <a:prstGeom prst="rect">
            <a:avLst/>
          </a:prstGeom>
        </p:spPr>
        <p:txBody>
          <a:bodyPr anchor="ctr"/>
          <a:p>
            <a:pPr algn="r">
              <a:lnSpc>
                <a:spcPct val="100000"/>
              </a:lnSpc>
            </a:pPr>
            <a:fld id="{5D007C20-94B4-424F-A0CA-0B0A214629C2}" type="slidenum">
              <a:rPr lang="fr-FR" sz="1200">
                <a:solidFill>
                  <a:srgbClr val="8b8b8b"/>
                </a:solidFill>
                <a:latin typeface="Calibri"/>
              </a:rPr>
              <a:t>&lt;number&gt;</a:t>
            </a:fld>
            <a:endParaRPr/>
          </a:p>
        </p:txBody>
      </p:sp>
      <p:sp>
        <p:nvSpPr>
          <p:cNvPr id="3" name="PlaceHolder 4"/>
          <p:cNvSpPr>
            <a:spLocks noGrp="1"/>
          </p:cNvSpPr>
          <p:nvPr>
            <p:ph type="title"/>
          </p:nvPr>
        </p:nvSpPr>
        <p:spPr>
          <a:xfrm>
            <a:off x="457200" y="273600"/>
            <a:ext cx="8229240" cy="1144800"/>
          </a:xfrm>
          <a:prstGeom prst="rect">
            <a:avLst/>
          </a:prstGeom>
        </p:spPr>
        <p:txBody>
          <a:bodyPr lIns="0" rIns="0" tIns="0" bIns="0" anchor="ctr"/>
          <a:p>
            <a:r>
              <a:rPr lang="en-US">
                <a:latin typeface="Calibri"/>
              </a:rPr>
              <a:t>Click to edit the title text format</a:t>
            </a:r>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3200">
                <a:latin typeface="Calibri"/>
              </a:rPr>
              <a:t>Click to edit the outline text format</a:t>
            </a:r>
            <a:endParaRPr/>
          </a:p>
          <a:p>
            <a:pPr lvl="1">
              <a:buSzPct val="75000"/>
              <a:buFont typeface="StarSymbol"/>
              <a:buChar char=""/>
            </a:pPr>
            <a:r>
              <a:rPr lang="en-US" sz="2400">
                <a:latin typeface="Calibri"/>
              </a:rPr>
              <a:t>Second Outline Level</a:t>
            </a:r>
            <a:endParaRPr/>
          </a:p>
          <a:p>
            <a:pPr lvl="2">
              <a:buSzPct val="45000"/>
              <a:buFont typeface="StarSymbol"/>
              <a:buChar char=""/>
            </a:pPr>
            <a:r>
              <a:rPr lang="en-US" sz="2000">
                <a:latin typeface="Calibri"/>
              </a:rPr>
              <a:t>Third Outline Level</a:t>
            </a:r>
            <a:endParaRPr/>
          </a:p>
          <a:p>
            <a:pPr lvl="3">
              <a:buSzPct val="75000"/>
              <a:buFont typeface="StarSymbol"/>
              <a:buChar char=""/>
            </a:pPr>
            <a:r>
              <a:rPr lang="en-US" sz="20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Click to edit the title text formatClick to edit Master title style</a:t>
            </a:r>
            <a:endParaRPr/>
          </a:p>
        </p:txBody>
      </p:sp>
      <p:sp>
        <p:nvSpPr>
          <p:cNvPr id="40"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en-US" sz="3200">
                <a:solidFill>
                  <a:srgbClr val="000000"/>
                </a:solidFill>
                <a:latin typeface="Calibri"/>
              </a:rPr>
              <a:t>Click to edit the outline text format</a:t>
            </a:r>
            <a:endParaRPr/>
          </a:p>
          <a:p>
            <a:pPr lvl="1">
              <a:buSzPct val="75000"/>
              <a:buFont typeface="StarSymbol"/>
              <a:buChar char=""/>
            </a:pPr>
            <a:r>
              <a:rPr lang="en-US" sz="3200">
                <a:solidFill>
                  <a:srgbClr val="000000"/>
                </a:solidFill>
                <a:latin typeface="Calibri"/>
              </a:rPr>
              <a:t>Second Outline Level</a:t>
            </a:r>
            <a:endParaRPr/>
          </a:p>
          <a:p>
            <a:pPr lvl="2">
              <a:buSzPct val="45000"/>
              <a:buFont typeface="StarSymbol"/>
              <a:buChar char=""/>
            </a:pPr>
            <a:r>
              <a:rPr lang="en-US" sz="3200">
                <a:solidFill>
                  <a:srgbClr val="000000"/>
                </a:solidFill>
                <a:latin typeface="Calibri"/>
              </a:rPr>
              <a:t>Third Outline Level</a:t>
            </a:r>
            <a:endParaRPr/>
          </a:p>
          <a:p>
            <a:pPr lvl="3">
              <a:buSzPct val="75000"/>
              <a:buFont typeface="StarSymbol"/>
              <a:buChar char=""/>
            </a:pPr>
            <a:r>
              <a:rPr lang="en-US" sz="3200">
                <a:solidFill>
                  <a:srgbClr val="000000"/>
                </a:solidFill>
                <a:latin typeface="Calibri"/>
              </a:rPr>
              <a:t>Fourth Outline Level</a:t>
            </a:r>
            <a:endParaRPr/>
          </a:p>
          <a:p>
            <a:pPr lvl="4">
              <a:buSzPct val="45000"/>
              <a:buFont typeface="StarSymbol"/>
              <a:buChar char=""/>
            </a:pPr>
            <a:r>
              <a:rPr lang="en-US" sz="3200">
                <a:solidFill>
                  <a:srgbClr val="000000"/>
                </a:solidFill>
                <a:latin typeface="Calibri"/>
              </a:rPr>
              <a:t>Fifth Outline Level</a:t>
            </a:r>
            <a:endParaRPr/>
          </a:p>
          <a:p>
            <a:pPr lvl="5">
              <a:buSzPct val="45000"/>
              <a:buFont typeface="StarSymbol"/>
              <a:buChar char=""/>
            </a:pPr>
            <a:r>
              <a:rPr lang="en-US" sz="3200">
                <a:solidFill>
                  <a:srgbClr val="000000"/>
                </a:solidFill>
                <a:latin typeface="Calibri"/>
              </a:rPr>
              <a:t>Sixth Outline Level</a:t>
            </a:r>
            <a:endParaRPr/>
          </a:p>
          <a:p>
            <a:pPr>
              <a:lnSpc>
                <a:spcPct val="100000"/>
              </a:lnSpc>
              <a:buFont typeface="Arial"/>
              <a:buChar char="•"/>
            </a:pPr>
            <a:r>
              <a:rPr lang="en-US" sz="3200">
                <a:solidFill>
                  <a:srgbClr val="000000"/>
                </a:solidFill>
                <a:latin typeface="Calibri"/>
              </a:rPr>
              <a:t>Seventh Outline LevelClick to edit Master text styles</a:t>
            </a:r>
            <a:endParaRPr/>
          </a:p>
          <a:p>
            <a:pPr lvl="1">
              <a:lnSpc>
                <a:spcPct val="100000"/>
              </a:lnSpc>
              <a:buFont typeface="Arial"/>
              <a:buChar char="–"/>
            </a:pPr>
            <a:r>
              <a:rPr lang="en-US" sz="2800">
                <a:solidFill>
                  <a:srgbClr val="000000"/>
                </a:solidFill>
                <a:latin typeface="Calibri"/>
              </a:rPr>
              <a:t>Second level</a:t>
            </a:r>
            <a:endParaRPr/>
          </a:p>
          <a:p>
            <a:pPr lvl="2">
              <a:lnSpc>
                <a:spcPct val="100000"/>
              </a:lnSpc>
              <a:buFont typeface="Arial"/>
              <a:buChar char="•"/>
            </a:pPr>
            <a:r>
              <a:rPr lang="en-US" sz="2400">
                <a:solidFill>
                  <a:srgbClr val="000000"/>
                </a:solidFill>
                <a:latin typeface="Calibri"/>
              </a:rPr>
              <a:t>Third level</a:t>
            </a:r>
            <a:endParaRPr/>
          </a:p>
          <a:p>
            <a:pPr lvl="3">
              <a:lnSpc>
                <a:spcPct val="100000"/>
              </a:lnSpc>
              <a:buFont typeface="Arial"/>
              <a:buChar char="–"/>
            </a:pPr>
            <a:r>
              <a:rPr lang="en-US" sz="2000">
                <a:solidFill>
                  <a:srgbClr val="000000"/>
                </a:solidFill>
                <a:latin typeface="Calibri"/>
              </a:rPr>
              <a:t>Fourth level</a:t>
            </a:r>
            <a:endParaRPr/>
          </a:p>
          <a:p>
            <a:pPr lvl="4">
              <a:lnSpc>
                <a:spcPct val="100000"/>
              </a:lnSpc>
              <a:buFont typeface="Arial"/>
              <a:buChar char="»"/>
            </a:pPr>
            <a:r>
              <a:rPr lang="en-US" sz="2000">
                <a:solidFill>
                  <a:srgbClr val="000000"/>
                </a:solidFill>
                <a:latin typeface="Calibri"/>
              </a:rPr>
              <a:t>Fifth level</a:t>
            </a:r>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lang="fr-FR" sz="1200">
                <a:solidFill>
                  <a:srgbClr val="8b8b8b"/>
                </a:solidFill>
                <a:latin typeface="Calibri"/>
              </a:rPr>
              <a:t>16/09/2015</a:t>
            </a:r>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F94BBB83-62EE-47EE-80FF-95133BFC11B6}" type="slidenum">
              <a:rPr lang="fr-FR" sz="1200">
                <a:solidFill>
                  <a:srgbClr val="8b8b8b"/>
                </a:solidFill>
                <a:latin typeface="Calibri"/>
              </a:rPr>
              <a:t>&lt;number&gt;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wmf"/><Relationship Id="rId3" Type="http://schemas.openxmlformats.org/officeDocument/2006/relationships/image" Target="../media/image22.wmf"/><Relationship Id="rId4" Type="http://schemas.openxmlformats.org/officeDocument/2006/relationships/slideLayout" Target="../slideLayouts/slideLayout1.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jpe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png"/><Relationship Id="rId3" Type="http://schemas.openxmlformats.org/officeDocument/2006/relationships/image" Target="../media/image36.wmf"/><Relationship Id="rId4" Type="http://schemas.openxmlformats.org/officeDocument/2006/relationships/slideLayout" Target="../slideLayouts/slideLayout1.xml"/><Relationship Id="rId5"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wmf"/><Relationship Id="rId3" Type="http://schemas.openxmlformats.org/officeDocument/2006/relationships/image" Target="../media/image16.wmf"/><Relationship Id="rId4" Type="http://schemas.openxmlformats.org/officeDocument/2006/relationships/slideLayout" Target="../slideLayouts/slideLayout1.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wmf"/><Relationship Id="rId3" Type="http://schemas.openxmlformats.org/officeDocument/2006/relationships/image" Target="../media/image19.wmf"/><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CustomShape 1"/>
          <p:cNvSpPr/>
          <p:nvPr/>
        </p:nvSpPr>
        <p:spPr>
          <a:xfrm>
            <a:off x="575640" y="1755720"/>
            <a:ext cx="8131320" cy="4176000"/>
          </a:xfrm>
          <a:prstGeom prst="rect">
            <a:avLst/>
          </a:prstGeom>
          <a:noFill/>
          <a:ln>
            <a:noFill/>
          </a:ln>
        </p:spPr>
        <p:txBody>
          <a:bodyPr lIns="90000" rIns="90000" tIns="45000" bIns="45000"/>
          <a:p>
            <a:pPr algn="ctr">
              <a:lnSpc>
                <a:spcPct val="100000"/>
              </a:lnSpc>
            </a:pPr>
            <a:r>
              <a:rPr b="1" lang="fr-FR" sz="2400">
                <a:solidFill>
                  <a:srgbClr val="376092"/>
                </a:solidFill>
                <a:latin typeface="Arial"/>
              </a:rPr>
              <a:t>Development on the “concept of cages”</a:t>
            </a:r>
            <a:endParaRPr/>
          </a:p>
          <a:p>
            <a:pPr algn="ctr">
              <a:lnSpc>
                <a:spcPct val="100000"/>
              </a:lnSpc>
            </a:pPr>
            <a:endParaRPr/>
          </a:p>
          <a:p>
            <a:pPr algn="ctr">
              <a:lnSpc>
                <a:spcPct val="100000"/>
              </a:lnSpc>
            </a:pPr>
            <a:r>
              <a:rPr b="1" lang="fr-FR" sz="2000">
                <a:solidFill>
                  <a:srgbClr val="376092"/>
                </a:solidFill>
                <a:latin typeface="Arial"/>
              </a:rPr>
              <a:t>K. von Schuckmann, A. Andersson, S. Gulev, J. Trendmann, K. Haines, M. Valdivieso</a:t>
            </a: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r>
              <a:rPr lang="fr-FR" sz="2000">
                <a:solidFill>
                  <a:srgbClr val="376092"/>
                </a:solidFill>
                <a:latin typeface="Arial"/>
              </a:rPr>
              <a:t>ESA-OHF meeting, 18.09.2015</a:t>
            </a:r>
            <a:endParaRPr/>
          </a:p>
        </p:txBody>
      </p:sp>
      <p:pic>
        <p:nvPicPr>
          <p:cNvPr id="84" name="Picture 3" descr=""/>
          <p:cNvPicPr/>
          <p:nvPr/>
        </p:nvPicPr>
        <p:blipFill>
          <a:blip r:embed="rId1"/>
          <a:stretch>
            <a:fillRect/>
          </a:stretch>
        </p:blipFill>
        <p:spPr>
          <a:xfrm>
            <a:off x="0" y="0"/>
            <a:ext cx="9163440" cy="13093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7" name="CustomShape 1"/>
          <p:cNvSpPr/>
          <p:nvPr/>
        </p:nvSpPr>
        <p:spPr>
          <a:xfrm>
            <a:off x="107640" y="802080"/>
            <a:ext cx="6048360" cy="4498560"/>
          </a:xfrm>
          <a:prstGeom prst="rect">
            <a:avLst/>
          </a:prstGeom>
          <a:solidFill>
            <a:srgbClr val="deedff"/>
          </a:solidFill>
          <a:ln w="9360">
            <a:noFill/>
          </a:ln>
        </p:spPr>
      </p:sp>
      <p:sp>
        <p:nvSpPr>
          <p:cNvPr id="278" name="CustomShape 2"/>
          <p:cNvSpPr/>
          <p:nvPr/>
        </p:nvSpPr>
        <p:spPr>
          <a:xfrm>
            <a:off x="6192720" y="802080"/>
            <a:ext cx="2915280" cy="4498560"/>
          </a:xfrm>
          <a:prstGeom prst="rect">
            <a:avLst/>
          </a:prstGeom>
          <a:solidFill>
            <a:srgbClr val="800000"/>
          </a:solidFill>
          <a:ln w="9360">
            <a:noFill/>
          </a:ln>
        </p:spPr>
      </p:sp>
      <p:sp>
        <p:nvSpPr>
          <p:cNvPr id="279" name="CustomShape 3"/>
          <p:cNvSpPr/>
          <p:nvPr/>
        </p:nvSpPr>
        <p:spPr>
          <a:xfrm rot="10800000">
            <a:off x="971640" y="1225440"/>
            <a:ext cx="576000" cy="360000"/>
          </a:xfrm>
          <a:prstGeom prst="rightArrow">
            <a:avLst>
              <a:gd name="adj1" fmla="val 50000"/>
              <a:gd name="adj2" fmla="val 39978"/>
            </a:avLst>
          </a:prstGeom>
          <a:solidFill>
            <a:srgbClr val="254061"/>
          </a:solidFill>
          <a:ln>
            <a:noFill/>
          </a:ln>
        </p:spPr>
      </p:sp>
      <p:sp>
        <p:nvSpPr>
          <p:cNvPr id="280" name="CustomShape 4"/>
          <p:cNvSpPr/>
          <p:nvPr/>
        </p:nvSpPr>
        <p:spPr>
          <a:xfrm>
            <a:off x="6732360" y="260640"/>
            <a:ext cx="71640" cy="71640"/>
          </a:xfrm>
          <a:prstGeom prst="ellipse">
            <a:avLst/>
          </a:prstGeom>
          <a:solidFill>
            <a:srgbClr val="deedff"/>
          </a:solidFill>
          <a:ln w="9360">
            <a:noFill/>
          </a:ln>
        </p:spPr>
      </p:sp>
      <p:sp>
        <p:nvSpPr>
          <p:cNvPr id="281" name="CustomShape 5"/>
          <p:cNvSpPr/>
          <p:nvPr/>
        </p:nvSpPr>
        <p:spPr>
          <a:xfrm>
            <a:off x="6876360" y="260640"/>
            <a:ext cx="71640" cy="71640"/>
          </a:xfrm>
          <a:prstGeom prst="ellipse">
            <a:avLst/>
          </a:prstGeom>
          <a:solidFill>
            <a:srgbClr val="deedff"/>
          </a:solidFill>
          <a:ln w="9360">
            <a:noFill/>
          </a:ln>
        </p:spPr>
      </p:sp>
      <p:sp>
        <p:nvSpPr>
          <p:cNvPr id="282" name="CustomShape 6"/>
          <p:cNvSpPr/>
          <p:nvPr/>
        </p:nvSpPr>
        <p:spPr>
          <a:xfrm>
            <a:off x="7020360" y="260640"/>
            <a:ext cx="71640" cy="71640"/>
          </a:xfrm>
          <a:prstGeom prst="ellipse">
            <a:avLst/>
          </a:prstGeom>
          <a:solidFill>
            <a:srgbClr val="deedff"/>
          </a:solidFill>
          <a:ln w="9360">
            <a:noFill/>
          </a:ln>
        </p:spPr>
      </p:sp>
      <p:sp>
        <p:nvSpPr>
          <p:cNvPr id="283" name="CustomShape 7"/>
          <p:cNvSpPr/>
          <p:nvPr/>
        </p:nvSpPr>
        <p:spPr>
          <a:xfrm>
            <a:off x="7164360" y="260640"/>
            <a:ext cx="71640" cy="71640"/>
          </a:xfrm>
          <a:prstGeom prst="ellipse">
            <a:avLst/>
          </a:prstGeom>
          <a:solidFill>
            <a:srgbClr val="deedff"/>
          </a:solidFill>
          <a:ln w="9360">
            <a:noFill/>
          </a:ln>
        </p:spPr>
      </p:sp>
      <p:sp>
        <p:nvSpPr>
          <p:cNvPr id="284" name="CustomShape 8"/>
          <p:cNvSpPr/>
          <p:nvPr/>
        </p:nvSpPr>
        <p:spPr>
          <a:xfrm>
            <a:off x="7308360" y="260640"/>
            <a:ext cx="71640" cy="71640"/>
          </a:xfrm>
          <a:prstGeom prst="ellipse">
            <a:avLst/>
          </a:prstGeom>
          <a:solidFill>
            <a:srgbClr val="deedff"/>
          </a:solidFill>
          <a:ln w="9360">
            <a:noFill/>
          </a:ln>
        </p:spPr>
      </p:sp>
      <p:sp>
        <p:nvSpPr>
          <p:cNvPr id="285" name="CustomShape 9"/>
          <p:cNvSpPr/>
          <p:nvPr/>
        </p:nvSpPr>
        <p:spPr>
          <a:xfrm>
            <a:off x="7452360" y="260640"/>
            <a:ext cx="71640" cy="71640"/>
          </a:xfrm>
          <a:prstGeom prst="ellipse">
            <a:avLst/>
          </a:prstGeom>
          <a:solidFill>
            <a:srgbClr val="984807"/>
          </a:solidFill>
          <a:ln w="9360">
            <a:noFill/>
          </a:ln>
        </p:spPr>
      </p:sp>
      <p:sp>
        <p:nvSpPr>
          <p:cNvPr id="286" name="CustomShape 10"/>
          <p:cNvSpPr/>
          <p:nvPr/>
        </p:nvSpPr>
        <p:spPr>
          <a:xfrm>
            <a:off x="7596360" y="260640"/>
            <a:ext cx="71640" cy="71640"/>
          </a:xfrm>
          <a:prstGeom prst="ellipse">
            <a:avLst/>
          </a:prstGeom>
          <a:solidFill>
            <a:srgbClr val="deedff"/>
          </a:solidFill>
          <a:ln w="9360">
            <a:noFill/>
          </a:ln>
        </p:spPr>
      </p:sp>
      <p:sp>
        <p:nvSpPr>
          <p:cNvPr id="287" name="CustomShape 11"/>
          <p:cNvSpPr/>
          <p:nvPr/>
        </p:nvSpPr>
        <p:spPr>
          <a:xfrm>
            <a:off x="7740360" y="260640"/>
            <a:ext cx="71640" cy="71640"/>
          </a:xfrm>
          <a:prstGeom prst="ellipse">
            <a:avLst/>
          </a:prstGeom>
          <a:solidFill>
            <a:srgbClr val="deedff"/>
          </a:solidFill>
          <a:ln w="9360">
            <a:noFill/>
          </a:ln>
        </p:spPr>
      </p:sp>
      <p:sp>
        <p:nvSpPr>
          <p:cNvPr id="288" name="CustomShape 12"/>
          <p:cNvSpPr/>
          <p:nvPr/>
        </p:nvSpPr>
        <p:spPr>
          <a:xfrm>
            <a:off x="7884360" y="260640"/>
            <a:ext cx="71640" cy="71640"/>
          </a:xfrm>
          <a:prstGeom prst="ellipse">
            <a:avLst/>
          </a:prstGeom>
          <a:solidFill>
            <a:srgbClr val="deedff"/>
          </a:solidFill>
          <a:ln w="9360">
            <a:noFill/>
          </a:ln>
        </p:spPr>
      </p:sp>
      <p:sp>
        <p:nvSpPr>
          <p:cNvPr id="289" name="CustomShape 13"/>
          <p:cNvSpPr/>
          <p:nvPr/>
        </p:nvSpPr>
        <p:spPr>
          <a:xfrm>
            <a:off x="8028360" y="260640"/>
            <a:ext cx="71640" cy="71640"/>
          </a:xfrm>
          <a:prstGeom prst="ellipse">
            <a:avLst/>
          </a:prstGeom>
          <a:solidFill>
            <a:srgbClr val="deedff"/>
          </a:solidFill>
          <a:ln w="9360">
            <a:noFill/>
          </a:ln>
        </p:spPr>
      </p:sp>
      <p:sp>
        <p:nvSpPr>
          <p:cNvPr id="290" name="CustomShape 14"/>
          <p:cNvSpPr/>
          <p:nvPr/>
        </p:nvSpPr>
        <p:spPr>
          <a:xfrm>
            <a:off x="8172360" y="260640"/>
            <a:ext cx="71640" cy="71640"/>
          </a:xfrm>
          <a:prstGeom prst="ellipse">
            <a:avLst/>
          </a:prstGeom>
          <a:solidFill>
            <a:srgbClr val="deedff"/>
          </a:solidFill>
          <a:ln w="9360">
            <a:noFill/>
          </a:ln>
        </p:spPr>
      </p:sp>
      <p:sp>
        <p:nvSpPr>
          <p:cNvPr id="291" name="CustomShape 15"/>
          <p:cNvSpPr/>
          <p:nvPr/>
        </p:nvSpPr>
        <p:spPr>
          <a:xfrm>
            <a:off x="8316360" y="260640"/>
            <a:ext cx="71640" cy="71640"/>
          </a:xfrm>
          <a:prstGeom prst="ellipse">
            <a:avLst/>
          </a:prstGeom>
          <a:solidFill>
            <a:srgbClr val="deedff"/>
          </a:solidFill>
          <a:ln w="9360">
            <a:noFill/>
          </a:ln>
        </p:spPr>
      </p:sp>
      <p:sp>
        <p:nvSpPr>
          <p:cNvPr id="292" name="CustomShape 16"/>
          <p:cNvSpPr/>
          <p:nvPr/>
        </p:nvSpPr>
        <p:spPr>
          <a:xfrm>
            <a:off x="8460360" y="260640"/>
            <a:ext cx="71640" cy="71640"/>
          </a:xfrm>
          <a:prstGeom prst="ellipse">
            <a:avLst/>
          </a:prstGeom>
          <a:solidFill>
            <a:srgbClr val="deedff"/>
          </a:solidFill>
          <a:ln w="9360">
            <a:noFill/>
          </a:ln>
        </p:spPr>
      </p:sp>
      <p:sp>
        <p:nvSpPr>
          <p:cNvPr id="293" name="CustomShape 17"/>
          <p:cNvSpPr/>
          <p:nvPr/>
        </p:nvSpPr>
        <p:spPr>
          <a:xfrm>
            <a:off x="8604360" y="260640"/>
            <a:ext cx="71640" cy="71640"/>
          </a:xfrm>
          <a:prstGeom prst="ellipse">
            <a:avLst/>
          </a:prstGeom>
          <a:solidFill>
            <a:srgbClr val="deedff"/>
          </a:solidFill>
          <a:ln w="9360">
            <a:noFill/>
          </a:ln>
        </p:spPr>
      </p:sp>
      <p:pic>
        <p:nvPicPr>
          <p:cNvPr id="294" name="Picture 11" descr=""/>
          <p:cNvPicPr/>
          <p:nvPr/>
        </p:nvPicPr>
        <p:blipFill>
          <a:blip r:embed="rId1"/>
          <a:stretch>
            <a:fillRect/>
          </a:stretch>
        </p:blipFill>
        <p:spPr>
          <a:xfrm>
            <a:off x="539640" y="1556640"/>
            <a:ext cx="5688360" cy="3398760"/>
          </a:xfrm>
          <a:prstGeom prst="rect">
            <a:avLst/>
          </a:prstGeom>
          <a:ln>
            <a:noFill/>
          </a:ln>
        </p:spPr>
      </p:pic>
      <p:sp>
        <p:nvSpPr>
          <p:cNvPr id="295" name="CustomShape 18"/>
          <p:cNvSpPr/>
          <p:nvPr/>
        </p:nvSpPr>
        <p:spPr>
          <a:xfrm>
            <a:off x="-36000" y="2376360"/>
            <a:ext cx="1079280" cy="545760"/>
          </a:xfrm>
          <a:prstGeom prst="rect">
            <a:avLst/>
          </a:prstGeom>
          <a:noFill/>
          <a:ln>
            <a:noFill/>
          </a:ln>
        </p:spPr>
        <p:txBody>
          <a:bodyPr lIns="90000" rIns="90000" tIns="45000" bIns="45000"/>
          <a:p>
            <a:pPr algn="r">
              <a:lnSpc>
                <a:spcPct val="100000"/>
              </a:lnSpc>
            </a:pPr>
            <a:r>
              <a:rPr lang="fr-FR" sz="1400">
                <a:solidFill>
                  <a:srgbClr val="0000ff"/>
                </a:solidFill>
                <a:latin typeface="Arial"/>
                <a:ea typeface="DejaVu Sans"/>
              </a:rPr>
              <a:t>Flux net at Gibraltar</a:t>
            </a:r>
            <a:endParaRPr/>
          </a:p>
        </p:txBody>
      </p:sp>
      <p:sp>
        <p:nvSpPr>
          <p:cNvPr id="296" name="CustomShape 19"/>
          <p:cNvSpPr/>
          <p:nvPr/>
        </p:nvSpPr>
        <p:spPr>
          <a:xfrm>
            <a:off x="3780000" y="1700640"/>
            <a:ext cx="982440" cy="455400"/>
          </a:xfrm>
          <a:prstGeom prst="rect">
            <a:avLst/>
          </a:prstGeom>
          <a:noFill/>
          <a:ln>
            <a:noFill/>
          </a:ln>
        </p:spPr>
        <p:txBody>
          <a:bodyPr lIns="90000" rIns="90000" tIns="45000" bIns="45000"/>
          <a:p>
            <a:pPr>
              <a:lnSpc>
                <a:spcPct val="100000"/>
              </a:lnSpc>
            </a:pPr>
            <a:r>
              <a:rPr lang="fr-FR" sz="1200">
                <a:solidFill>
                  <a:srgbClr val="0000ff"/>
                </a:solidFill>
                <a:latin typeface="Arial"/>
                <a:ea typeface="DejaVu Sans"/>
              </a:rPr>
              <a:t>Flux net Black Sea</a:t>
            </a:r>
            <a:endParaRPr/>
          </a:p>
        </p:txBody>
      </p:sp>
      <p:sp>
        <p:nvSpPr>
          <p:cNvPr id="297" name="CustomShape 20"/>
          <p:cNvSpPr/>
          <p:nvPr/>
        </p:nvSpPr>
        <p:spPr>
          <a:xfrm rot="19560000">
            <a:off x="4467600" y="2049480"/>
            <a:ext cx="286920" cy="229680"/>
          </a:xfrm>
          <a:prstGeom prst="leftArrow">
            <a:avLst>
              <a:gd name="adj1" fmla="val 50000"/>
              <a:gd name="adj2" fmla="val 31207"/>
            </a:avLst>
          </a:prstGeom>
          <a:solidFill>
            <a:srgbClr val="0000ff"/>
          </a:solidFill>
          <a:ln>
            <a:noFill/>
          </a:ln>
        </p:spPr>
      </p:sp>
      <p:sp>
        <p:nvSpPr>
          <p:cNvPr id="298" name="CustomShape 21"/>
          <p:cNvSpPr/>
          <p:nvPr/>
        </p:nvSpPr>
        <p:spPr>
          <a:xfrm>
            <a:off x="1043280" y="2421000"/>
            <a:ext cx="576000" cy="360000"/>
          </a:xfrm>
          <a:prstGeom prst="rightArrow">
            <a:avLst>
              <a:gd name="adj1" fmla="val 50000"/>
              <a:gd name="adj2" fmla="val 39978"/>
            </a:avLst>
          </a:prstGeom>
          <a:solidFill>
            <a:srgbClr val="0000ff"/>
          </a:solidFill>
          <a:ln>
            <a:noFill/>
          </a:ln>
        </p:spPr>
      </p:sp>
      <p:sp>
        <p:nvSpPr>
          <p:cNvPr id="299" name="CustomShape 22"/>
          <p:cNvSpPr/>
          <p:nvPr/>
        </p:nvSpPr>
        <p:spPr>
          <a:xfrm>
            <a:off x="-415800" y="1124640"/>
            <a:ext cx="1459080" cy="516600"/>
          </a:xfrm>
          <a:prstGeom prst="rect">
            <a:avLst/>
          </a:prstGeom>
          <a:noFill/>
          <a:ln>
            <a:noFill/>
          </a:ln>
        </p:spPr>
        <p:txBody>
          <a:bodyPr lIns="90000" rIns="90000" tIns="45000" bIns="45000"/>
          <a:p>
            <a:pPr algn="r">
              <a:lnSpc>
                <a:spcPct val="100000"/>
              </a:lnSpc>
            </a:pPr>
            <a:r>
              <a:rPr lang="fr-FR" sz="1400">
                <a:solidFill>
                  <a:srgbClr val="00664d"/>
                </a:solidFill>
                <a:latin typeface="Arial"/>
              </a:rPr>
              <a:t>Flux net </a:t>
            </a:r>
            <a:endParaRPr/>
          </a:p>
          <a:p>
            <a:pPr algn="r">
              <a:lnSpc>
                <a:spcPct val="100000"/>
              </a:lnSpc>
            </a:pPr>
            <a:r>
              <a:rPr lang="fr-FR" sz="1400">
                <a:solidFill>
                  <a:srgbClr val="00664d"/>
                </a:solidFill>
                <a:latin typeface="Arial"/>
              </a:rPr>
              <a:t>atmos.</a:t>
            </a:r>
            <a:endParaRPr/>
          </a:p>
        </p:txBody>
      </p:sp>
      <p:sp>
        <p:nvSpPr>
          <p:cNvPr id="300" name="CustomShape 23"/>
          <p:cNvSpPr/>
          <p:nvPr/>
        </p:nvSpPr>
        <p:spPr>
          <a:xfrm flipV="1">
            <a:off x="3132000" y="1483920"/>
            <a:ext cx="360" cy="719640"/>
          </a:xfrm>
          <a:prstGeom prst="straightConnector1">
            <a:avLst/>
          </a:prstGeom>
          <a:solidFill>
            <a:srgbClr val="00b8ff"/>
          </a:solidFill>
          <a:ln w="19080">
            <a:solidFill>
              <a:srgbClr val="254061"/>
            </a:solidFill>
            <a:custDash>
              <a:ds d="159000" sp="53000"/>
            </a:custDash>
            <a:round/>
            <a:tailEnd len="med" type="arrow" w="med"/>
          </a:ln>
        </p:spPr>
      </p:sp>
      <p:sp>
        <p:nvSpPr>
          <p:cNvPr id="301" name="CustomShape 24"/>
          <p:cNvSpPr/>
          <p:nvPr/>
        </p:nvSpPr>
        <p:spPr>
          <a:xfrm flipH="1">
            <a:off x="3276000" y="1484640"/>
            <a:ext cx="7920" cy="719640"/>
          </a:xfrm>
          <a:prstGeom prst="straightConnector1">
            <a:avLst/>
          </a:prstGeom>
          <a:solidFill>
            <a:srgbClr val="00b8ff"/>
          </a:solidFill>
          <a:ln w="19080">
            <a:solidFill>
              <a:srgbClr val="00664d"/>
            </a:solidFill>
            <a:custDash>
              <a:ds d="159000" sp="53000"/>
            </a:custDash>
            <a:round/>
            <a:tailEnd len="med" type="arrow" w="med"/>
          </a:ln>
        </p:spPr>
      </p:sp>
      <p:sp>
        <p:nvSpPr>
          <p:cNvPr id="302" name="CustomShape 25"/>
          <p:cNvSpPr/>
          <p:nvPr/>
        </p:nvSpPr>
        <p:spPr>
          <a:xfrm>
            <a:off x="2201400" y="1078560"/>
            <a:ext cx="2438280" cy="303480"/>
          </a:xfrm>
          <a:prstGeom prst="rect">
            <a:avLst/>
          </a:prstGeom>
          <a:noFill/>
          <a:ln>
            <a:noFill/>
          </a:ln>
        </p:spPr>
        <p:txBody>
          <a:bodyPr wrap="none" lIns="90000" rIns="90000" tIns="45000" bIns="45000"/>
          <a:p>
            <a:pPr>
              <a:lnSpc>
                <a:spcPct val="100000"/>
              </a:lnSpc>
            </a:pPr>
            <a:r>
              <a:rPr lang="fr-FR" sz="1400">
                <a:solidFill>
                  <a:srgbClr val="254061"/>
                </a:solidFill>
                <a:latin typeface="Arial"/>
              </a:rPr>
              <a:t>Radiative and turbulet fluxes</a:t>
            </a:r>
            <a:endParaRPr/>
          </a:p>
        </p:txBody>
      </p:sp>
      <p:sp>
        <p:nvSpPr>
          <p:cNvPr id="303" name="CustomShape 26"/>
          <p:cNvSpPr/>
          <p:nvPr/>
        </p:nvSpPr>
        <p:spPr>
          <a:xfrm>
            <a:off x="4716000" y="2247120"/>
            <a:ext cx="935640" cy="455400"/>
          </a:xfrm>
          <a:prstGeom prst="rect">
            <a:avLst/>
          </a:prstGeom>
          <a:noFill/>
          <a:ln>
            <a:noFill/>
          </a:ln>
        </p:spPr>
        <p:txBody>
          <a:bodyPr lIns="90000" rIns="90000" tIns="45000" bIns="45000"/>
          <a:p>
            <a:pPr>
              <a:lnSpc>
                <a:spcPct val="100000"/>
              </a:lnSpc>
            </a:pPr>
            <a:r>
              <a:rPr lang="fr-FR" sz="1200">
                <a:solidFill>
                  <a:srgbClr val="0000ff"/>
                </a:solidFill>
                <a:latin typeface="Arial"/>
              </a:rPr>
              <a:t>Flux from river runoff</a:t>
            </a:r>
            <a:endParaRPr/>
          </a:p>
        </p:txBody>
      </p:sp>
      <p:sp>
        <p:nvSpPr>
          <p:cNvPr id="304" name="CustomShape 27"/>
          <p:cNvSpPr/>
          <p:nvPr/>
        </p:nvSpPr>
        <p:spPr>
          <a:xfrm>
            <a:off x="5220000" y="2637000"/>
            <a:ext cx="360000" cy="178920"/>
          </a:xfrm>
          <a:prstGeom prst="leftArrow">
            <a:avLst>
              <a:gd name="adj1" fmla="val 50000"/>
              <a:gd name="adj2" fmla="val 50221"/>
            </a:avLst>
          </a:prstGeom>
          <a:solidFill>
            <a:srgbClr val="0000ff"/>
          </a:solidFill>
          <a:ln>
            <a:noFill/>
          </a:ln>
        </p:spPr>
      </p:sp>
      <p:sp>
        <p:nvSpPr>
          <p:cNvPr id="305" name="CustomShape 28"/>
          <p:cNvSpPr/>
          <p:nvPr/>
        </p:nvSpPr>
        <p:spPr>
          <a:xfrm>
            <a:off x="2627640" y="2859480"/>
            <a:ext cx="1542600" cy="425160"/>
          </a:xfrm>
          <a:prstGeom prst="rect">
            <a:avLst/>
          </a:prstGeom>
          <a:noFill/>
          <a:ln>
            <a:noFill/>
          </a:ln>
        </p:spPr>
        <p:txBody>
          <a:bodyPr wrap="none" lIns="90000" rIns="90000" tIns="45000" bIns="45000"/>
          <a:p>
            <a:pPr>
              <a:lnSpc>
                <a:spcPct val="100000"/>
              </a:lnSpc>
            </a:pPr>
            <a:r>
              <a:rPr b="1" lang="fr-FR" sz="2200">
                <a:solidFill>
                  <a:srgbClr val="eeeeee"/>
                </a:solidFill>
                <a:latin typeface="Arial"/>
                <a:ea typeface="DejaVu Sans"/>
              </a:rPr>
              <a:t>OHC, OFC</a:t>
            </a:r>
            <a:endParaRPr/>
          </a:p>
        </p:txBody>
      </p:sp>
      <p:sp>
        <p:nvSpPr>
          <p:cNvPr id="306" name="CustomShape 29"/>
          <p:cNvSpPr/>
          <p:nvPr/>
        </p:nvSpPr>
        <p:spPr>
          <a:xfrm>
            <a:off x="6228360" y="958680"/>
            <a:ext cx="3024000" cy="820440"/>
          </a:xfrm>
          <a:prstGeom prst="rect">
            <a:avLst/>
          </a:prstGeom>
          <a:noFill/>
          <a:ln>
            <a:noFill/>
          </a:ln>
        </p:spPr>
        <p:txBody>
          <a:bodyPr lIns="90000" rIns="90000" tIns="45000" bIns="45000"/>
          <a:p>
            <a:pPr>
              <a:lnSpc>
                <a:spcPct val="100000"/>
              </a:lnSpc>
            </a:pPr>
            <a:r>
              <a:rPr lang="fr-FR" sz="1600">
                <a:solidFill>
                  <a:srgbClr val="0000ff"/>
                </a:solidFill>
                <a:latin typeface="Arial"/>
              </a:rPr>
              <a:t>    </a:t>
            </a:r>
            <a:r>
              <a:rPr lang="fr-FR" sz="1600">
                <a:solidFill>
                  <a:srgbClr val="0000ff"/>
                </a:solidFill>
                <a:latin typeface="Arial"/>
              </a:rPr>
              <a:t>Lateral flux</a:t>
            </a:r>
            <a:endParaRPr/>
          </a:p>
          <a:p>
            <a:pPr>
              <a:lnSpc>
                <a:spcPct val="100000"/>
              </a:lnSpc>
            </a:pPr>
            <a:r>
              <a:rPr lang="fr-FR" sz="1600">
                <a:solidFill>
                  <a:srgbClr val="000066"/>
                </a:solidFill>
                <a:latin typeface="Arial"/>
              </a:rPr>
              <a:t>– </a:t>
            </a:r>
            <a:r>
              <a:rPr lang="fr-FR" sz="1600">
                <a:solidFill>
                  <a:srgbClr val="ff0000"/>
                </a:solidFill>
                <a:latin typeface="Arial"/>
              </a:rPr>
              <a:t>d(OHC)/dt</a:t>
            </a:r>
            <a:endParaRPr/>
          </a:p>
          <a:p>
            <a:pPr>
              <a:lnSpc>
                <a:spcPct val="100000"/>
              </a:lnSpc>
            </a:pPr>
            <a:r>
              <a:rPr lang="fr-FR" sz="1600">
                <a:solidFill>
                  <a:srgbClr val="984807"/>
                </a:solidFill>
                <a:latin typeface="Arial"/>
              </a:rPr>
              <a:t>   </a:t>
            </a:r>
            <a:r>
              <a:rPr lang="fr-FR" sz="1600">
                <a:solidFill>
                  <a:srgbClr val="984807"/>
                </a:solidFill>
                <a:latin typeface="Arial"/>
              </a:rPr>
              <a:t>Budget</a:t>
            </a:r>
            <a:endParaRPr/>
          </a:p>
        </p:txBody>
      </p:sp>
      <p:sp>
        <p:nvSpPr>
          <p:cNvPr id="307" name="Line 30"/>
          <p:cNvSpPr/>
          <p:nvPr/>
        </p:nvSpPr>
        <p:spPr>
          <a:xfrm>
            <a:off x="6228000" y="1528200"/>
            <a:ext cx="2448360" cy="0"/>
          </a:xfrm>
          <a:prstGeom prst="line">
            <a:avLst/>
          </a:prstGeom>
          <a:ln w="9360">
            <a:solidFill>
              <a:srgbClr val="984807"/>
            </a:solidFill>
            <a:round/>
          </a:ln>
        </p:spPr>
      </p:sp>
      <p:sp>
        <p:nvSpPr>
          <p:cNvPr id="308" name="CustomShape 31"/>
          <p:cNvSpPr/>
          <p:nvPr/>
        </p:nvSpPr>
        <p:spPr>
          <a:xfrm>
            <a:off x="0" y="0"/>
            <a:ext cx="9143640" cy="672120"/>
          </a:xfrm>
          <a:prstGeom prst="rect">
            <a:avLst/>
          </a:prstGeom>
          <a:solidFill>
            <a:srgbClr val="376092"/>
          </a:solidFill>
          <a:ln w="9360">
            <a:noFill/>
          </a:ln>
        </p:spPr>
      </p:sp>
      <p:sp>
        <p:nvSpPr>
          <p:cNvPr id="309" name="CustomShape 32"/>
          <p:cNvSpPr/>
          <p:nvPr/>
        </p:nvSpPr>
        <p:spPr>
          <a:xfrm>
            <a:off x="529560" y="26280"/>
            <a:ext cx="8133480" cy="639000"/>
          </a:xfrm>
          <a:prstGeom prst="rect">
            <a:avLst/>
          </a:prstGeom>
          <a:noFill/>
          <a:ln>
            <a:noFill/>
          </a:ln>
        </p:spPr>
        <p:txBody>
          <a:bodyPr wrap="none" lIns="90000" rIns="90000" tIns="45000" bIns="45000"/>
          <a:p>
            <a:pPr>
              <a:lnSpc>
                <a:spcPct val="100000"/>
              </a:lnSpc>
            </a:pPr>
            <a:r>
              <a:rPr b="1" lang="fr-FR">
                <a:solidFill>
                  <a:srgbClr val="ebf1de"/>
                </a:solidFill>
                <a:latin typeface="Arial"/>
              </a:rPr>
              <a:t>Recommendation to step from “local validation” to “regional validation”</a:t>
            </a:r>
            <a:endParaRPr/>
          </a:p>
          <a:p>
            <a:pPr>
              <a:lnSpc>
                <a:spcPct val="100000"/>
              </a:lnSpc>
            </a:pPr>
            <a:r>
              <a:rPr b="1" lang="fr-FR">
                <a:solidFill>
                  <a:srgbClr val="ebf1de"/>
                </a:solidFill>
                <a:latin typeface="Arial"/>
              </a:rPr>
              <a:t>CONCEPT of CAGES (Bretherton et al., 1982; Yu et al., 2012; WCRP, 2013)</a:t>
            </a:r>
            <a:endParaRPr/>
          </a:p>
        </p:txBody>
      </p:sp>
      <p:sp>
        <p:nvSpPr>
          <p:cNvPr id="310" name="CustomShape 33"/>
          <p:cNvSpPr/>
          <p:nvPr/>
        </p:nvSpPr>
        <p:spPr>
          <a:xfrm>
            <a:off x="7200" y="5301360"/>
            <a:ext cx="7916760" cy="1461960"/>
          </a:xfrm>
          <a:prstGeom prst="rect">
            <a:avLst/>
          </a:prstGeom>
          <a:noFill/>
          <a:ln>
            <a:noFill/>
          </a:ln>
        </p:spPr>
        <p:txBody>
          <a:bodyPr wrap="none" lIns="90000" rIns="90000" tIns="45000" bIns="45000"/>
          <a:p>
            <a:pPr>
              <a:lnSpc>
                <a:spcPct val="100000"/>
              </a:lnSpc>
            </a:pPr>
            <a:r>
              <a:rPr b="1" lang="fr-FR" u="sng">
                <a:solidFill>
                  <a:srgbClr val="376092"/>
                </a:solidFill>
                <a:latin typeface="Arial"/>
              </a:rPr>
              <a:t>Estimates of physical budget components to implement the approach:</a:t>
            </a:r>
            <a:endParaRPr/>
          </a:p>
          <a:p>
            <a:pPr>
              <a:lnSpc>
                <a:spcPct val="100000"/>
              </a:lnSpc>
            </a:pPr>
            <a:r>
              <a:rPr b="1" lang="fr-FR">
                <a:solidFill>
                  <a:srgbClr val="376092"/>
                </a:solidFill>
                <a:latin typeface="Arial"/>
              </a:rPr>
              <a:t>1. a reference estimates of box mean temporal changes for OHC</a:t>
            </a:r>
            <a:endParaRPr/>
          </a:p>
          <a:p>
            <a:pPr>
              <a:lnSpc>
                <a:spcPct val="100000"/>
              </a:lnSpc>
            </a:pPr>
            <a:r>
              <a:rPr b="1" lang="fr-FR">
                <a:solidFill>
                  <a:srgbClr val="376092"/>
                </a:solidFill>
                <a:latin typeface="Arial"/>
              </a:rPr>
              <a:t>2. one reference of box mean radiative flux estimate</a:t>
            </a:r>
            <a:endParaRPr/>
          </a:p>
          <a:p>
            <a:pPr>
              <a:lnSpc>
                <a:spcPct val="100000"/>
              </a:lnSpc>
            </a:pPr>
            <a:r>
              <a:rPr b="1" lang="fr-FR">
                <a:solidFill>
                  <a:srgbClr val="376092"/>
                </a:solidFill>
                <a:latin typeface="Arial"/>
              </a:rPr>
              <a:t>3. one reference estimate of lateral HF at the boundaries of each box</a:t>
            </a:r>
            <a:endParaRPr/>
          </a:p>
          <a:p>
            <a:pPr>
              <a:lnSpc>
                <a:spcPct val="100000"/>
              </a:lnSpc>
            </a:pPr>
            <a:r>
              <a:rPr b="1" lang="fr-FR">
                <a:solidFill>
                  <a:srgbClr val="376092"/>
                </a:solidFill>
                <a:latin typeface="Arial"/>
              </a:rPr>
              <a:t>4. a set of box mean turbulent fluxes from the “OHF reference data set”</a:t>
            </a:r>
            <a:endParaRPr/>
          </a:p>
        </p:txBody>
      </p:sp>
      <p:sp>
        <p:nvSpPr>
          <p:cNvPr id="311" name="CustomShape 34"/>
          <p:cNvSpPr/>
          <p:nvPr/>
        </p:nvSpPr>
        <p:spPr>
          <a:xfrm>
            <a:off x="-32400" y="875880"/>
            <a:ext cx="9176040" cy="4425120"/>
          </a:xfrm>
          <a:prstGeom prst="rect">
            <a:avLst/>
          </a:prstGeom>
          <a:solidFill>
            <a:srgbClr val="376092"/>
          </a:solidFill>
          <a:ln w="9360">
            <a:solidFill>
              <a:srgbClr val="4a7ebb"/>
            </a:solidFill>
            <a:round/>
          </a:ln>
        </p:spPr>
      </p:sp>
      <p:sp>
        <p:nvSpPr>
          <p:cNvPr id="312" name="CustomShape 35"/>
          <p:cNvSpPr/>
          <p:nvPr/>
        </p:nvSpPr>
        <p:spPr>
          <a:xfrm>
            <a:off x="277560" y="1323000"/>
            <a:ext cx="8811360" cy="3382200"/>
          </a:xfrm>
          <a:prstGeom prst="rect">
            <a:avLst/>
          </a:prstGeom>
          <a:noFill/>
          <a:ln>
            <a:noFill/>
          </a:ln>
        </p:spPr>
        <p:txBody>
          <a:bodyPr lIns="90000" rIns="90000" tIns="45000" bIns="45000"/>
          <a:p>
            <a:pPr>
              <a:lnSpc>
                <a:spcPct val="100000"/>
              </a:lnSpc>
            </a:pPr>
            <a:r>
              <a:rPr b="1" lang="fr-FR" sz="2400">
                <a:solidFill>
                  <a:srgbClr val="ebf1de"/>
                </a:solidFill>
                <a:latin typeface="Arial"/>
              </a:rPr>
              <a:t>Apply this to the global ocean (1992-2010)</a:t>
            </a:r>
            <a:endParaRPr/>
          </a:p>
          <a:p>
            <a:pPr>
              <a:lnSpc>
                <a:spcPct val="100000"/>
              </a:lnSpc>
              <a:buFont typeface="Wingdings" charset="2"/>
              <a:buChar char=""/>
            </a:pPr>
            <a:r>
              <a:rPr lang="fr-FR" sz="2400">
                <a:solidFill>
                  <a:srgbClr val="ebf1de"/>
                </a:solidFill>
                <a:latin typeface="Arial"/>
              </a:rPr>
              <a:t>Division global ocean in 10°x10° ocean boxes (60°S-60°N)</a:t>
            </a:r>
            <a:endParaRPr/>
          </a:p>
          <a:p>
            <a:pPr>
              <a:lnSpc>
                <a:spcPct val="100000"/>
              </a:lnSpc>
              <a:buFont typeface="Wingdings" charset="2"/>
              <a:buChar char=""/>
            </a:pPr>
            <a:r>
              <a:rPr lang="fr-FR" sz="2400">
                <a:solidFill>
                  <a:srgbClr val="ebf1de"/>
                </a:solidFill>
                <a:latin typeface="Arial"/>
              </a:rPr>
              <a:t>Temporal resolution: decadal (2005-2012 trend), and annual means</a:t>
            </a:r>
            <a:endParaRPr/>
          </a:p>
          <a:p>
            <a:pPr>
              <a:lnSpc>
                <a:spcPct val="100000"/>
              </a:lnSpc>
            </a:pPr>
            <a:endParaRPr/>
          </a:p>
          <a:p>
            <a:pPr>
              <a:lnSpc>
                <a:spcPct val="100000"/>
              </a:lnSpc>
            </a:pPr>
            <a:r>
              <a:rPr b="1" lang="fr-FR" sz="2400">
                <a:solidFill>
                  <a:srgbClr val="ebf1de"/>
                </a:solidFill>
                <a:latin typeface="Arial"/>
              </a:rPr>
              <a:t>Expected outcome:</a:t>
            </a:r>
            <a:endParaRPr/>
          </a:p>
          <a:p>
            <a:pPr>
              <a:lnSpc>
                <a:spcPct val="100000"/>
              </a:lnSpc>
              <a:buFont typeface="Wingdings" charset="2"/>
              <a:buChar char=""/>
            </a:pPr>
            <a:r>
              <a:rPr lang="fr-FR" sz="2400">
                <a:solidFill>
                  <a:srgbClr val="ebf1de"/>
                </a:solidFill>
                <a:latin typeface="Arial"/>
              </a:rPr>
              <a:t>Assessment plots (scatter) of turbulent flux products for each region and for different temporal resolution)</a:t>
            </a:r>
            <a:endParaRPr/>
          </a:p>
          <a:p>
            <a:pPr>
              <a:lnSpc>
                <a:spcPct val="100000"/>
              </a:lnSpc>
              <a:buFont typeface="Wingdings" charset="2"/>
              <a:buChar char=""/>
            </a:pPr>
            <a:r>
              <a:rPr lang="fr-FR" sz="2400">
                <a:solidFill>
                  <a:srgbClr val="ebf1de"/>
                </a:solidFill>
                <a:latin typeface="Arial"/>
              </a:rPr>
              <a:t>Map of std of “spread” from different flux products </a:t>
            </a:r>
            <a:endParaRPr/>
          </a:p>
        </p:txBody>
      </p:sp>
      <p:pic>
        <p:nvPicPr>
          <p:cNvPr id="313" name="" descr=""/>
          <p:cNvPicPr/>
          <p:nvPr/>
        </p:nvPicPr>
        <p:blipFill>
          <a:blip r:embed="rId2"/>
          <a:stretch>
            <a:fillRect/>
          </a:stretch>
        </p:blipFill>
        <p:spPr>
          <a:xfrm>
            <a:off x="6299280" y="2095560"/>
            <a:ext cx="1790640" cy="520560"/>
          </a:xfrm>
          <a:prstGeom prst="rect">
            <a:avLst/>
          </a:prstGeom>
          <a:ln>
            <a:noFill/>
          </a:ln>
        </p:spPr>
      </p:pic>
      <p:pic>
        <p:nvPicPr>
          <p:cNvPr id="314" name="" descr=""/>
          <p:cNvPicPr/>
          <p:nvPr/>
        </p:nvPicPr>
        <p:blipFill>
          <a:blip r:embed="rId3"/>
          <a:stretch>
            <a:fillRect/>
          </a:stretch>
        </p:blipFill>
        <p:spPr>
          <a:xfrm>
            <a:off x="6273720" y="2921040"/>
            <a:ext cx="2489040" cy="57168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5" name="CustomShape 1"/>
          <p:cNvSpPr/>
          <p:nvPr/>
        </p:nvSpPr>
        <p:spPr>
          <a:xfrm>
            <a:off x="0" y="0"/>
            <a:ext cx="9143640" cy="672120"/>
          </a:xfrm>
          <a:prstGeom prst="rect">
            <a:avLst/>
          </a:prstGeom>
          <a:solidFill>
            <a:srgbClr val="376092"/>
          </a:solidFill>
          <a:ln w="9360">
            <a:noFill/>
          </a:ln>
        </p:spPr>
      </p:sp>
      <p:sp>
        <p:nvSpPr>
          <p:cNvPr id="316" name="CustomShape 2"/>
          <p:cNvSpPr/>
          <p:nvPr/>
        </p:nvSpPr>
        <p:spPr>
          <a:xfrm>
            <a:off x="156960" y="151560"/>
            <a:ext cx="245484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CONCEPT of CAGES</a:t>
            </a:r>
            <a:endParaRPr/>
          </a:p>
        </p:txBody>
      </p:sp>
      <p:sp>
        <p:nvSpPr>
          <p:cNvPr id="317" name="CustomShape 3"/>
          <p:cNvSpPr/>
          <p:nvPr/>
        </p:nvSpPr>
        <p:spPr>
          <a:xfrm>
            <a:off x="221400" y="786240"/>
            <a:ext cx="8826120" cy="5455800"/>
          </a:xfrm>
          <a:prstGeom prst="rect">
            <a:avLst/>
          </a:prstGeom>
          <a:noFill/>
          <a:ln>
            <a:noFill/>
          </a:ln>
        </p:spPr>
        <p:txBody>
          <a:bodyPr lIns="90000" rIns="90000" tIns="45000" bIns="45000"/>
          <a:p>
            <a:pPr>
              <a:lnSpc>
                <a:spcPct val="100000"/>
              </a:lnSpc>
            </a:pPr>
            <a:r>
              <a:rPr b="1" lang="fr-FR" sz="2000" u="sng">
                <a:solidFill>
                  <a:srgbClr val="376092"/>
                </a:solidFill>
                <a:latin typeface="Arial"/>
              </a:rPr>
              <a:t>Estimates of physical budget components to implement the approach:</a:t>
            </a:r>
            <a:endParaRPr/>
          </a:p>
          <a:p>
            <a:pPr>
              <a:lnSpc>
                <a:spcPct val="100000"/>
              </a:lnSpc>
            </a:pPr>
            <a:endParaRPr/>
          </a:p>
          <a:p>
            <a:pPr>
              <a:lnSpc>
                <a:spcPct val="100000"/>
              </a:lnSpc>
              <a:buFont typeface="StarSymbol"/>
              <a:buAutoNum type="arabicPeriod"/>
            </a:pPr>
            <a:r>
              <a:rPr b="1" lang="fr-FR" sz="2000">
                <a:solidFill>
                  <a:srgbClr val="376092"/>
                </a:solidFill>
                <a:latin typeface="Arial"/>
              </a:rPr>
              <a:t>a reference estimates of box mean temporal changes for OHC: K. von Schuckmann (MIO): </a:t>
            </a:r>
            <a:r>
              <a:rPr b="1" lang="fr-FR" sz="2000">
                <a:solidFill>
                  <a:srgbClr val="008000"/>
                </a:solidFill>
                <a:latin typeface="Arial"/>
              </a:rPr>
              <a:t>software developped</a:t>
            </a:r>
            <a:endParaRPr/>
          </a:p>
          <a:p>
            <a:pPr>
              <a:lnSpc>
                <a:spcPct val="100000"/>
              </a:lnSpc>
            </a:pPr>
            <a:endParaRPr/>
          </a:p>
          <a:p>
            <a:pPr>
              <a:lnSpc>
                <a:spcPct val="100000"/>
              </a:lnSpc>
            </a:pPr>
            <a:r>
              <a:rPr b="1" lang="fr-FR" sz="2000">
                <a:solidFill>
                  <a:srgbClr val="376092"/>
                </a:solidFill>
                <a:latin typeface="Arial"/>
              </a:rPr>
              <a:t>2. one reference of box mean radiative flux estimate: J. Trendmann (DWD): </a:t>
            </a:r>
            <a:r>
              <a:rPr b="1" lang="fr-FR" sz="2000">
                <a:solidFill>
                  <a:srgbClr val="008000"/>
                </a:solidFill>
                <a:latin typeface="Arial"/>
              </a:rPr>
              <a:t>discussion on analysis May 2015 (visit at DWD)</a:t>
            </a:r>
            <a:endParaRPr/>
          </a:p>
          <a:p>
            <a:pPr>
              <a:lnSpc>
                <a:spcPct val="100000"/>
              </a:lnSpc>
            </a:pPr>
            <a:endParaRPr/>
          </a:p>
          <a:p>
            <a:pPr>
              <a:lnSpc>
                <a:spcPct val="100000"/>
              </a:lnSpc>
            </a:pPr>
            <a:r>
              <a:rPr b="1" lang="fr-FR" sz="2000">
                <a:solidFill>
                  <a:srgbClr val="376092"/>
                </a:solidFill>
                <a:latin typeface="Arial"/>
              </a:rPr>
              <a:t>3. one reference estimate of lateral HF at the boundaries of each box: K. Haines, M. Valdivieso (Univserity of Reading): </a:t>
            </a:r>
            <a:r>
              <a:rPr b="1" lang="fr-FR" sz="2000">
                <a:solidFill>
                  <a:srgbClr val="008000"/>
                </a:solidFill>
                <a:latin typeface="Arial"/>
              </a:rPr>
              <a:t>Discussion on phone, May, 2015</a:t>
            </a:r>
            <a:endParaRPr/>
          </a:p>
          <a:p>
            <a:pPr>
              <a:lnSpc>
                <a:spcPct val="100000"/>
              </a:lnSpc>
            </a:pPr>
            <a:endParaRPr/>
          </a:p>
          <a:p>
            <a:pPr>
              <a:lnSpc>
                <a:spcPct val="100000"/>
              </a:lnSpc>
            </a:pPr>
            <a:r>
              <a:rPr b="1" lang="fr-FR" sz="2000">
                <a:solidFill>
                  <a:srgbClr val="376092"/>
                </a:solidFill>
                <a:latin typeface="Arial"/>
              </a:rPr>
              <a:t>4. a set of box mean turbulent fluxes from the “OHF reference data set”: A. Andersson (DWD): </a:t>
            </a:r>
            <a:r>
              <a:rPr b="1" lang="fr-FR" sz="2000">
                <a:solidFill>
                  <a:srgbClr val="008000"/>
                </a:solidFill>
                <a:latin typeface="Arial"/>
              </a:rPr>
              <a:t>discussion on analysis May 2015 (visit at DWD)</a:t>
            </a:r>
            <a:endParaRPr/>
          </a:p>
          <a:p>
            <a:pPr>
              <a:lnSpc>
                <a:spcPct val="100000"/>
              </a:lnSpc>
            </a:pPr>
            <a:endParaRPr/>
          </a:p>
          <a:p>
            <a:pPr>
              <a:lnSpc>
                <a:spcPct val="100000"/>
              </a:lnSpc>
            </a:pPr>
            <a:endParaRPr/>
          </a:p>
          <a:p>
            <a:pPr>
              <a:lnSpc>
                <a:spcPct val="100000"/>
              </a:lnSpc>
            </a:pPr>
            <a:r>
              <a:rPr b="1" lang="fr-FR" sz="2000">
                <a:solidFill>
                  <a:srgbClr val="800000"/>
                </a:solidFill>
                <a:latin typeface="Arial"/>
              </a:rPr>
              <a:t>General discussion on method development: MIO and IORAS, July 2015</a:t>
            </a:r>
            <a:endParaRPr/>
          </a:p>
          <a:p>
            <a:pPr>
              <a:lnSpc>
                <a:spcPct val="100000"/>
              </a:lnSpc>
            </a:pP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18" name="Picture 3" descr=""/>
          <p:cNvPicPr/>
          <p:nvPr/>
        </p:nvPicPr>
        <p:blipFill>
          <a:blip r:embed="rId1"/>
          <a:stretch>
            <a:fillRect/>
          </a:stretch>
        </p:blipFill>
        <p:spPr>
          <a:xfrm>
            <a:off x="1536840" y="1238400"/>
            <a:ext cx="6070320" cy="4863600"/>
          </a:xfrm>
          <a:prstGeom prst="rect">
            <a:avLst/>
          </a:prstGeom>
          <a:ln>
            <a:noFill/>
          </a:ln>
        </p:spPr>
      </p:pic>
      <p:sp>
        <p:nvSpPr>
          <p:cNvPr id="319" name="CustomShape 1"/>
          <p:cNvSpPr/>
          <p:nvPr/>
        </p:nvSpPr>
        <p:spPr>
          <a:xfrm>
            <a:off x="0" y="0"/>
            <a:ext cx="9143640" cy="672120"/>
          </a:xfrm>
          <a:prstGeom prst="rect">
            <a:avLst/>
          </a:prstGeom>
          <a:solidFill>
            <a:srgbClr val="376092"/>
          </a:solidFill>
          <a:ln w="9360">
            <a:noFill/>
          </a:ln>
        </p:spPr>
      </p:sp>
      <p:sp>
        <p:nvSpPr>
          <p:cNvPr id="320" name="CustomShape 2"/>
          <p:cNvSpPr/>
          <p:nvPr/>
        </p:nvSpPr>
        <p:spPr>
          <a:xfrm>
            <a:off x="66240" y="54000"/>
            <a:ext cx="8870040" cy="639000"/>
          </a:xfrm>
          <a:prstGeom prst="rect">
            <a:avLst/>
          </a:prstGeom>
          <a:noFill/>
          <a:ln>
            <a:noFill/>
          </a:ln>
        </p:spPr>
        <p:txBody>
          <a:bodyPr lIns="90000" rIns="90000" tIns="45000" bIns="45000"/>
          <a:p>
            <a:pPr algn="ctr">
              <a:lnSpc>
                <a:spcPct val="100000"/>
              </a:lnSpc>
            </a:pPr>
            <a:r>
              <a:rPr b="1" lang="fr-FR">
                <a:solidFill>
                  <a:srgbClr val="ebf1de"/>
                </a:solidFill>
                <a:latin typeface="Arial"/>
              </a:rPr>
              <a:t>Recommendation from various community discussions (MIO, DWD, IORAS, Met Office, NOC, UR, Ifremer, NCAR) </a:t>
            </a:r>
            <a:endParaRPr/>
          </a:p>
        </p:txBody>
      </p:sp>
      <p:sp>
        <p:nvSpPr>
          <p:cNvPr id="321" name="CustomShape 3"/>
          <p:cNvSpPr/>
          <p:nvPr/>
        </p:nvSpPr>
        <p:spPr>
          <a:xfrm>
            <a:off x="1964520" y="1681200"/>
            <a:ext cx="2046240" cy="127440"/>
          </a:xfrm>
          <a:prstGeom prst="rect">
            <a:avLst/>
          </a:prstGeom>
          <a:solidFill>
            <a:srgbClr val="ffffff"/>
          </a:solidFill>
          <a:ln w="9360">
            <a:solidFill>
              <a:srgbClr val="ffffff"/>
            </a:solidFill>
            <a:round/>
          </a:ln>
        </p:spPr>
      </p:sp>
      <p:sp>
        <p:nvSpPr>
          <p:cNvPr id="322" name="CustomShape 4"/>
          <p:cNvSpPr/>
          <p:nvPr/>
        </p:nvSpPr>
        <p:spPr>
          <a:xfrm flipV="1">
            <a:off x="2311560" y="2073600"/>
            <a:ext cx="1388520" cy="72720"/>
          </a:xfrm>
          <a:prstGeom prst="rect">
            <a:avLst/>
          </a:prstGeom>
          <a:solidFill>
            <a:srgbClr val="ffffff"/>
          </a:solidFill>
          <a:ln w="9360">
            <a:solidFill>
              <a:srgbClr val="ffffff"/>
            </a:solidFill>
            <a:round/>
          </a:ln>
        </p:spPr>
      </p:sp>
      <p:sp>
        <p:nvSpPr>
          <p:cNvPr id="323" name="CustomShape 5"/>
          <p:cNvSpPr/>
          <p:nvPr/>
        </p:nvSpPr>
        <p:spPr>
          <a:xfrm flipV="1">
            <a:off x="2464200" y="2463480"/>
            <a:ext cx="1236240" cy="72720"/>
          </a:xfrm>
          <a:prstGeom prst="rect">
            <a:avLst/>
          </a:prstGeom>
          <a:solidFill>
            <a:srgbClr val="ffffff"/>
          </a:solidFill>
          <a:ln w="9360">
            <a:solidFill>
              <a:srgbClr val="ffffff"/>
            </a:solidFill>
            <a:round/>
          </a:ln>
        </p:spPr>
      </p:sp>
      <p:sp>
        <p:nvSpPr>
          <p:cNvPr id="324" name="CustomShape 6"/>
          <p:cNvSpPr/>
          <p:nvPr/>
        </p:nvSpPr>
        <p:spPr>
          <a:xfrm>
            <a:off x="1879200" y="2536920"/>
            <a:ext cx="340560" cy="505080"/>
          </a:xfrm>
          <a:prstGeom prst="rect">
            <a:avLst/>
          </a:prstGeom>
          <a:solidFill>
            <a:srgbClr val="ffffff"/>
          </a:solidFill>
          <a:ln w="9360">
            <a:solidFill>
              <a:srgbClr val="ffffff"/>
            </a:solidFill>
            <a:round/>
          </a:ln>
        </p:spPr>
      </p:sp>
      <p:sp>
        <p:nvSpPr>
          <p:cNvPr id="325" name="CustomShape 7"/>
          <p:cNvSpPr/>
          <p:nvPr/>
        </p:nvSpPr>
        <p:spPr>
          <a:xfrm flipV="1">
            <a:off x="1879200" y="2463840"/>
            <a:ext cx="194400" cy="72720"/>
          </a:xfrm>
          <a:prstGeom prst="rect">
            <a:avLst/>
          </a:prstGeom>
          <a:solidFill>
            <a:srgbClr val="ffffff"/>
          </a:solidFill>
          <a:ln w="9360">
            <a:solidFill>
              <a:srgbClr val="ffffff"/>
            </a:solidFill>
            <a:round/>
          </a:ln>
        </p:spPr>
      </p:sp>
      <p:sp>
        <p:nvSpPr>
          <p:cNvPr id="326" name="CustomShape 8"/>
          <p:cNvSpPr/>
          <p:nvPr/>
        </p:nvSpPr>
        <p:spPr>
          <a:xfrm flipV="1">
            <a:off x="1879200" y="3213000"/>
            <a:ext cx="742680" cy="72720"/>
          </a:xfrm>
          <a:prstGeom prst="rect">
            <a:avLst/>
          </a:prstGeom>
          <a:solidFill>
            <a:srgbClr val="ffffff"/>
          </a:solidFill>
          <a:ln w="9360">
            <a:solidFill>
              <a:srgbClr val="ffffff"/>
            </a:solidFill>
            <a:round/>
          </a:ln>
        </p:spPr>
      </p:sp>
      <p:sp>
        <p:nvSpPr>
          <p:cNvPr id="327" name="CustomShape 9"/>
          <p:cNvSpPr/>
          <p:nvPr/>
        </p:nvSpPr>
        <p:spPr>
          <a:xfrm flipV="1">
            <a:off x="2062080" y="3578400"/>
            <a:ext cx="401760" cy="72720"/>
          </a:xfrm>
          <a:prstGeom prst="rect">
            <a:avLst/>
          </a:prstGeom>
          <a:solidFill>
            <a:srgbClr val="ffffff"/>
          </a:solidFill>
          <a:ln w="9360">
            <a:solidFill>
              <a:srgbClr val="ffffff"/>
            </a:solidFill>
            <a:round/>
          </a:ln>
        </p:spPr>
      </p:sp>
      <p:sp>
        <p:nvSpPr>
          <p:cNvPr id="328" name="CustomShape 10"/>
          <p:cNvSpPr/>
          <p:nvPr/>
        </p:nvSpPr>
        <p:spPr>
          <a:xfrm flipV="1">
            <a:off x="2073960" y="3944160"/>
            <a:ext cx="389520" cy="72720"/>
          </a:xfrm>
          <a:prstGeom prst="rect">
            <a:avLst/>
          </a:prstGeom>
          <a:solidFill>
            <a:srgbClr val="ffffff"/>
          </a:solidFill>
          <a:ln w="9360">
            <a:solidFill>
              <a:srgbClr val="ffffff"/>
            </a:solidFill>
            <a:round/>
          </a:ln>
        </p:spPr>
      </p:sp>
      <p:sp>
        <p:nvSpPr>
          <p:cNvPr id="329" name="CustomShape 11"/>
          <p:cNvSpPr/>
          <p:nvPr/>
        </p:nvSpPr>
        <p:spPr>
          <a:xfrm flipV="1">
            <a:off x="2073960" y="4309560"/>
            <a:ext cx="310320" cy="45360"/>
          </a:xfrm>
          <a:prstGeom prst="rect">
            <a:avLst/>
          </a:prstGeom>
          <a:solidFill>
            <a:srgbClr val="ffffff"/>
          </a:solidFill>
          <a:ln w="9360">
            <a:solidFill>
              <a:srgbClr val="ffffff"/>
            </a:solidFill>
            <a:round/>
          </a:ln>
        </p:spPr>
      </p:sp>
      <p:sp>
        <p:nvSpPr>
          <p:cNvPr id="330" name="CustomShape 12"/>
          <p:cNvSpPr/>
          <p:nvPr/>
        </p:nvSpPr>
        <p:spPr>
          <a:xfrm flipV="1">
            <a:off x="5634720" y="1735560"/>
            <a:ext cx="696960" cy="72720"/>
          </a:xfrm>
          <a:prstGeom prst="rect">
            <a:avLst/>
          </a:prstGeom>
          <a:solidFill>
            <a:srgbClr val="ffffff"/>
          </a:solidFill>
          <a:ln w="9360">
            <a:solidFill>
              <a:srgbClr val="ffffff"/>
            </a:solidFill>
            <a:round/>
          </a:ln>
        </p:spPr>
      </p:sp>
      <p:sp>
        <p:nvSpPr>
          <p:cNvPr id="331" name="CustomShape 13"/>
          <p:cNvSpPr/>
          <p:nvPr/>
        </p:nvSpPr>
        <p:spPr>
          <a:xfrm flipV="1">
            <a:off x="5637600" y="2073600"/>
            <a:ext cx="630000" cy="69840"/>
          </a:xfrm>
          <a:prstGeom prst="rect">
            <a:avLst/>
          </a:prstGeom>
          <a:solidFill>
            <a:srgbClr val="ffffff"/>
          </a:solidFill>
          <a:ln w="9360">
            <a:solidFill>
              <a:srgbClr val="ffffff"/>
            </a:solidFill>
            <a:round/>
          </a:ln>
        </p:spPr>
      </p:sp>
      <p:sp>
        <p:nvSpPr>
          <p:cNvPr id="332" name="CustomShape 14"/>
          <p:cNvSpPr/>
          <p:nvPr/>
        </p:nvSpPr>
        <p:spPr>
          <a:xfrm flipV="1">
            <a:off x="6267960" y="3578400"/>
            <a:ext cx="383400" cy="72720"/>
          </a:xfrm>
          <a:prstGeom prst="rect">
            <a:avLst/>
          </a:prstGeom>
          <a:solidFill>
            <a:srgbClr val="ffffff"/>
          </a:solidFill>
          <a:ln w="9360">
            <a:solidFill>
              <a:srgbClr val="ffffff"/>
            </a:solidFill>
            <a:round/>
          </a:ln>
        </p:spPr>
      </p:sp>
      <p:sp>
        <p:nvSpPr>
          <p:cNvPr id="333" name="CustomShape 15"/>
          <p:cNvSpPr/>
          <p:nvPr/>
        </p:nvSpPr>
        <p:spPr>
          <a:xfrm flipV="1">
            <a:off x="6332040" y="3922920"/>
            <a:ext cx="584280" cy="72720"/>
          </a:xfrm>
          <a:prstGeom prst="rect">
            <a:avLst/>
          </a:prstGeom>
          <a:solidFill>
            <a:srgbClr val="ffffff"/>
          </a:solidFill>
          <a:ln w="9360">
            <a:solidFill>
              <a:srgbClr val="ffffff"/>
            </a:solidFill>
            <a:round/>
          </a:ln>
        </p:spPr>
      </p:sp>
      <p:sp>
        <p:nvSpPr>
          <p:cNvPr id="334" name="CustomShape 16"/>
          <p:cNvSpPr/>
          <p:nvPr/>
        </p:nvSpPr>
        <p:spPr>
          <a:xfrm flipV="1">
            <a:off x="6475320" y="4309560"/>
            <a:ext cx="367920" cy="72720"/>
          </a:xfrm>
          <a:prstGeom prst="rect">
            <a:avLst/>
          </a:prstGeom>
          <a:solidFill>
            <a:srgbClr val="ffffff"/>
          </a:solidFill>
          <a:ln w="9360">
            <a:solidFill>
              <a:srgbClr val="ffffff"/>
            </a:solidFill>
            <a:round/>
          </a:ln>
        </p:spPr>
      </p:sp>
      <p:sp>
        <p:nvSpPr>
          <p:cNvPr id="335" name="CustomShape 17"/>
          <p:cNvSpPr/>
          <p:nvPr/>
        </p:nvSpPr>
        <p:spPr>
          <a:xfrm flipV="1">
            <a:off x="6475320" y="4674960"/>
            <a:ext cx="176040" cy="72720"/>
          </a:xfrm>
          <a:prstGeom prst="rect">
            <a:avLst/>
          </a:prstGeom>
          <a:solidFill>
            <a:srgbClr val="ffffff"/>
          </a:solidFill>
          <a:ln w="9360">
            <a:solidFill>
              <a:srgbClr val="ffffff"/>
            </a:solidFill>
            <a:round/>
          </a:ln>
        </p:spPr>
      </p:sp>
      <p:sp>
        <p:nvSpPr>
          <p:cNvPr id="336" name="CustomShape 18"/>
          <p:cNvSpPr/>
          <p:nvPr/>
        </p:nvSpPr>
        <p:spPr>
          <a:xfrm>
            <a:off x="616320" y="6305400"/>
            <a:ext cx="7622640" cy="364680"/>
          </a:xfrm>
          <a:prstGeom prst="rect">
            <a:avLst/>
          </a:prstGeom>
          <a:noFill/>
          <a:ln>
            <a:noFill/>
          </a:ln>
        </p:spPr>
        <p:txBody>
          <a:bodyPr wrap="none" lIns="90000" rIns="90000" tIns="45000" bIns="45000"/>
          <a:p>
            <a:pPr>
              <a:lnSpc>
                <a:spcPct val="100000"/>
              </a:lnSpc>
            </a:pPr>
            <a:r>
              <a:rPr b="1" lang="fr-FR">
                <a:solidFill>
                  <a:srgbClr val="376092"/>
                </a:solidFill>
                <a:latin typeface="Arial"/>
              </a:rPr>
              <a:t>Divide the global ocean into 10° latitude sections between 60°S-60°N</a:t>
            </a:r>
            <a:endParaRPr/>
          </a:p>
        </p:txBody>
      </p:sp>
      <p:sp>
        <p:nvSpPr>
          <p:cNvPr id="337" name="CustomShape 19"/>
          <p:cNvSpPr/>
          <p:nvPr/>
        </p:nvSpPr>
        <p:spPr>
          <a:xfrm>
            <a:off x="2276640" y="1347480"/>
            <a:ext cx="1603440" cy="942840"/>
          </a:xfrm>
          <a:prstGeom prst="rect">
            <a:avLst/>
          </a:prstGeom>
          <a:noFill/>
          <a:ln>
            <a:noFill/>
          </a:ln>
        </p:spPr>
        <p:txBody>
          <a:bodyPr lIns="90000" rIns="90000" tIns="45000" bIns="45000"/>
          <a:p>
            <a:pPr algn="ctr">
              <a:lnSpc>
                <a:spcPct val="100000"/>
              </a:lnSpc>
            </a:pPr>
            <a:r>
              <a:rPr lang="fr-FR" sz="1400">
                <a:solidFill>
                  <a:srgbClr val="376092"/>
                </a:solidFill>
                <a:latin typeface="Arial"/>
              </a:rPr>
              <a:t>Map of regional OHC trends (2005-2012, 0-2000m depth)</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CustomShape 1"/>
          <p:cNvSpPr/>
          <p:nvPr/>
        </p:nvSpPr>
        <p:spPr>
          <a:xfrm>
            <a:off x="0" y="0"/>
            <a:ext cx="9143640" cy="672120"/>
          </a:xfrm>
          <a:prstGeom prst="rect">
            <a:avLst/>
          </a:prstGeom>
          <a:solidFill>
            <a:srgbClr val="376092"/>
          </a:solidFill>
          <a:ln w="9360">
            <a:noFill/>
          </a:ln>
        </p:spPr>
      </p:sp>
      <p:sp>
        <p:nvSpPr>
          <p:cNvPr id="339" name="CustomShape 2"/>
          <p:cNvSpPr/>
          <p:nvPr/>
        </p:nvSpPr>
        <p:spPr>
          <a:xfrm>
            <a:off x="66240" y="54000"/>
            <a:ext cx="8870040" cy="639000"/>
          </a:xfrm>
          <a:prstGeom prst="rect">
            <a:avLst/>
          </a:prstGeom>
          <a:noFill/>
          <a:ln>
            <a:noFill/>
          </a:ln>
        </p:spPr>
        <p:txBody>
          <a:bodyPr lIns="90000" rIns="90000" tIns="45000" bIns="45000"/>
          <a:p>
            <a:pPr algn="ctr">
              <a:lnSpc>
                <a:spcPct val="100000"/>
              </a:lnSpc>
            </a:pPr>
            <a:r>
              <a:rPr b="1" lang="fr-FR">
                <a:solidFill>
                  <a:srgbClr val="ebf1de"/>
                </a:solidFill>
                <a:latin typeface="Arial"/>
              </a:rPr>
              <a:t>Recommendation from various community discussions (MIO, DWD, IORAS, Met Office, NOC, UR, Ifremer, NCAR) </a:t>
            </a:r>
            <a:endParaRPr/>
          </a:p>
        </p:txBody>
      </p:sp>
      <p:sp>
        <p:nvSpPr>
          <p:cNvPr id="340" name="Line 3"/>
          <p:cNvSpPr/>
          <p:nvPr/>
        </p:nvSpPr>
        <p:spPr>
          <a:xfrm>
            <a:off x="2522520" y="1707120"/>
            <a:ext cx="0" cy="2681280"/>
          </a:xfrm>
          <a:prstGeom prst="line">
            <a:avLst/>
          </a:prstGeom>
          <a:ln w="25560">
            <a:solidFill>
              <a:srgbClr val="4f81bd"/>
            </a:solidFill>
            <a:round/>
          </a:ln>
        </p:spPr>
      </p:sp>
      <p:sp>
        <p:nvSpPr>
          <p:cNvPr id="341" name="Line 4"/>
          <p:cNvSpPr/>
          <p:nvPr/>
        </p:nvSpPr>
        <p:spPr>
          <a:xfrm>
            <a:off x="2243520" y="3979080"/>
            <a:ext cx="4959720" cy="28440"/>
          </a:xfrm>
          <a:prstGeom prst="line">
            <a:avLst/>
          </a:prstGeom>
          <a:ln w="25560">
            <a:solidFill>
              <a:srgbClr val="4f81bd"/>
            </a:solidFill>
            <a:round/>
          </a:ln>
        </p:spPr>
      </p:sp>
      <p:sp>
        <p:nvSpPr>
          <p:cNvPr id="342" name="CustomShape 5"/>
          <p:cNvSpPr/>
          <p:nvPr/>
        </p:nvSpPr>
        <p:spPr>
          <a:xfrm>
            <a:off x="3594240" y="3992400"/>
            <a:ext cx="2709360" cy="364680"/>
          </a:xfrm>
          <a:prstGeom prst="rect">
            <a:avLst/>
          </a:prstGeom>
          <a:noFill/>
          <a:ln>
            <a:noFill/>
          </a:ln>
        </p:spPr>
        <p:txBody>
          <a:bodyPr wrap="none" lIns="90000" rIns="90000" tIns="45000" bIns="45000"/>
          <a:p>
            <a:pPr>
              <a:lnSpc>
                <a:spcPct val="100000"/>
              </a:lnSpc>
            </a:pPr>
            <a:r>
              <a:rPr b="1" lang="fr-FR">
                <a:solidFill>
                  <a:srgbClr val="800000"/>
                </a:solidFill>
                <a:latin typeface="Arial"/>
              </a:rPr>
              <a:t>d(OHC)/dt – HF (lateral)</a:t>
            </a:r>
            <a:endParaRPr/>
          </a:p>
        </p:txBody>
      </p:sp>
      <p:sp>
        <p:nvSpPr>
          <p:cNvPr id="343" name="CustomShape 6"/>
          <p:cNvSpPr/>
          <p:nvPr/>
        </p:nvSpPr>
        <p:spPr>
          <a:xfrm rot="16200000">
            <a:off x="1622880" y="2876400"/>
            <a:ext cx="1082880" cy="364320"/>
          </a:xfrm>
          <a:prstGeom prst="rect">
            <a:avLst/>
          </a:prstGeom>
          <a:noFill/>
          <a:ln>
            <a:noFill/>
          </a:ln>
        </p:spPr>
        <p:txBody>
          <a:bodyPr wrap="none" lIns="90000" rIns="90000" tIns="45000" bIns="45000"/>
          <a:p>
            <a:pPr>
              <a:lnSpc>
                <a:spcPct val="100000"/>
              </a:lnSpc>
            </a:pPr>
            <a:r>
              <a:rPr b="1" lang="fr-FR">
                <a:solidFill>
                  <a:srgbClr val="800000"/>
                </a:solidFill>
                <a:latin typeface="Arial"/>
              </a:rPr>
              <a:t>d(HB)/dt</a:t>
            </a:r>
            <a:endParaRPr/>
          </a:p>
        </p:txBody>
      </p:sp>
      <p:sp>
        <p:nvSpPr>
          <p:cNvPr id="344" name="CustomShape 7"/>
          <p:cNvSpPr/>
          <p:nvPr/>
        </p:nvSpPr>
        <p:spPr>
          <a:xfrm>
            <a:off x="3510360" y="1626120"/>
            <a:ext cx="3402720" cy="1736280"/>
          </a:xfrm>
          <a:prstGeom prst="rect">
            <a:avLst/>
          </a:prstGeom>
          <a:noFill/>
          <a:ln>
            <a:noFill/>
          </a:ln>
        </p:spPr>
        <p:txBody>
          <a:bodyPr lIns="90000" rIns="90000" tIns="45000" bIns="45000"/>
          <a:p>
            <a:pPr algn="ctr">
              <a:lnSpc>
                <a:spcPct val="100000"/>
              </a:lnSpc>
            </a:pPr>
            <a:r>
              <a:rPr b="1" lang="fr-FR">
                <a:solidFill>
                  <a:srgbClr val="800000"/>
                </a:solidFill>
                <a:latin typeface="Arial"/>
              </a:rPr>
              <a:t>Uncertainty assessment of turbulent flux products under physical budget constraint visualized in a scatter plot for each region/box (2005-2012 trend, and annual means)</a:t>
            </a:r>
            <a:endParaRPr/>
          </a:p>
        </p:txBody>
      </p:sp>
      <p:sp>
        <p:nvSpPr>
          <p:cNvPr id="345" name="CustomShape 8"/>
          <p:cNvSpPr/>
          <p:nvPr/>
        </p:nvSpPr>
        <p:spPr>
          <a:xfrm>
            <a:off x="7203240" y="4006440"/>
            <a:ext cx="317520" cy="360"/>
          </a:xfrm>
          <a:prstGeom prst="straightConnector1">
            <a:avLst/>
          </a:prstGeom>
          <a:noFill/>
          <a:ln w="25560">
            <a:solidFill>
              <a:srgbClr val="4f81bd"/>
            </a:solidFill>
            <a:round/>
            <a:tailEnd len="med" type="arrow" w="med"/>
          </a:ln>
        </p:spPr>
      </p:sp>
      <p:sp>
        <p:nvSpPr>
          <p:cNvPr id="346" name="CustomShape 9"/>
          <p:cNvSpPr/>
          <p:nvPr/>
        </p:nvSpPr>
        <p:spPr>
          <a:xfrm flipV="1">
            <a:off x="2518200" y="1424520"/>
            <a:ext cx="360" cy="281880"/>
          </a:xfrm>
          <a:prstGeom prst="straightConnector1">
            <a:avLst/>
          </a:prstGeom>
          <a:noFill/>
          <a:ln w="25560">
            <a:solidFill>
              <a:srgbClr val="4f81bd"/>
            </a:solidFill>
            <a:round/>
            <a:tailEnd len="med" type="arrow" w="med"/>
          </a:ln>
        </p:spPr>
      </p:sp>
      <p:sp>
        <p:nvSpPr>
          <p:cNvPr id="347" name="CustomShape 10"/>
          <p:cNvSpPr/>
          <p:nvPr/>
        </p:nvSpPr>
        <p:spPr>
          <a:xfrm>
            <a:off x="719640" y="5517360"/>
            <a:ext cx="7704360" cy="639000"/>
          </a:xfrm>
          <a:prstGeom prst="rect">
            <a:avLst/>
          </a:prstGeom>
          <a:noFill/>
          <a:ln>
            <a:noFill/>
          </a:ln>
        </p:spPr>
        <p:txBody>
          <a:bodyPr lIns="90000" rIns="90000" tIns="45000" bIns="45000"/>
          <a:p>
            <a:pPr algn="ctr">
              <a:lnSpc>
                <a:spcPct val="100000"/>
              </a:lnSpc>
            </a:pPr>
            <a:r>
              <a:rPr lang="fr-FR">
                <a:solidFill>
                  <a:srgbClr val="ff0000"/>
                </a:solidFill>
                <a:latin typeface="Calibri"/>
              </a:rPr>
              <a:t>This uncertainty assessment can be performed on the Ifremer/OHF portal after delivery of the different components 1.-4.</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CustomShape 1"/>
          <p:cNvSpPr/>
          <p:nvPr/>
        </p:nvSpPr>
        <p:spPr>
          <a:xfrm>
            <a:off x="546120" y="2140200"/>
            <a:ext cx="8114400" cy="2833560"/>
          </a:xfrm>
          <a:prstGeom prst="rect">
            <a:avLst/>
          </a:prstGeom>
          <a:noFill/>
          <a:ln>
            <a:noFill/>
          </a:ln>
        </p:spPr>
        <p:txBody>
          <a:bodyPr lIns="90000" rIns="90000" tIns="45000" bIns="45000"/>
          <a:p>
            <a:pPr>
              <a:lnSpc>
                <a:spcPct val="100000"/>
              </a:lnSpc>
            </a:pPr>
            <a:r>
              <a:rPr b="1" lang="fr-FR" u="sng">
                <a:solidFill>
                  <a:srgbClr val="376092"/>
                </a:solidFill>
                <a:latin typeface="Arial"/>
              </a:rPr>
              <a:t>Estimates of physical budget components to implement the approach:</a:t>
            </a:r>
            <a:endParaRPr/>
          </a:p>
          <a:p>
            <a:pPr>
              <a:lnSpc>
                <a:spcPct val="100000"/>
              </a:lnSpc>
            </a:pPr>
            <a:endParaRPr/>
          </a:p>
          <a:p>
            <a:pPr>
              <a:lnSpc>
                <a:spcPct val="100000"/>
              </a:lnSpc>
              <a:buFont typeface="StarSymbol"/>
              <a:buAutoNum type="arabicPeriod"/>
            </a:pPr>
            <a:r>
              <a:rPr b="1" lang="fr-FR">
                <a:solidFill>
                  <a:srgbClr val="376092"/>
                </a:solidFill>
                <a:latin typeface="Arial"/>
              </a:rPr>
              <a:t>a reference estimates of cage mean (latitude band) temporal changes for OHC</a:t>
            </a:r>
            <a:endParaRPr/>
          </a:p>
          <a:p>
            <a:pPr>
              <a:lnSpc>
                <a:spcPct val="100000"/>
              </a:lnSpc>
            </a:pPr>
            <a:endParaRPr/>
          </a:p>
          <a:p>
            <a:pPr>
              <a:lnSpc>
                <a:spcPct val="100000"/>
              </a:lnSpc>
            </a:pPr>
            <a:r>
              <a:rPr b="1" lang="fr-FR">
                <a:solidFill>
                  <a:srgbClr val="376092"/>
                </a:solidFill>
                <a:latin typeface="Arial"/>
              </a:rPr>
              <a:t>2. one reference of box mean radiative flux estimate</a:t>
            </a:r>
            <a:endParaRPr/>
          </a:p>
          <a:p>
            <a:pPr>
              <a:lnSpc>
                <a:spcPct val="100000"/>
              </a:lnSpc>
            </a:pPr>
            <a:endParaRPr/>
          </a:p>
          <a:p>
            <a:pPr>
              <a:lnSpc>
                <a:spcPct val="100000"/>
              </a:lnSpc>
            </a:pPr>
            <a:r>
              <a:rPr b="1" lang="fr-FR">
                <a:solidFill>
                  <a:srgbClr val="376092"/>
                </a:solidFill>
                <a:latin typeface="Arial"/>
              </a:rPr>
              <a:t>3. one reference estimate of lateral HF at the boundaries of each box</a:t>
            </a:r>
            <a:endParaRPr/>
          </a:p>
          <a:p>
            <a:pPr>
              <a:lnSpc>
                <a:spcPct val="100000"/>
              </a:lnSpc>
            </a:pPr>
            <a:endParaRPr/>
          </a:p>
          <a:p>
            <a:pPr>
              <a:lnSpc>
                <a:spcPct val="100000"/>
              </a:lnSpc>
            </a:pPr>
            <a:r>
              <a:rPr b="1" lang="fr-FR">
                <a:solidFill>
                  <a:srgbClr val="376092"/>
                </a:solidFill>
                <a:latin typeface="Arial"/>
              </a:rPr>
              <a:t>4. a set of box mean turbulent fluxes from the “OHF reference data set”</a:t>
            </a:r>
            <a:endParaRPr/>
          </a:p>
        </p:txBody>
      </p:sp>
      <p:sp>
        <p:nvSpPr>
          <p:cNvPr id="349" name="CustomShape 2"/>
          <p:cNvSpPr/>
          <p:nvPr/>
        </p:nvSpPr>
        <p:spPr>
          <a:xfrm>
            <a:off x="0" y="0"/>
            <a:ext cx="9143640" cy="672120"/>
          </a:xfrm>
          <a:prstGeom prst="rect">
            <a:avLst/>
          </a:prstGeom>
          <a:solidFill>
            <a:srgbClr val="376092"/>
          </a:solidFill>
          <a:ln w="9360">
            <a:noFill/>
          </a:ln>
        </p:spPr>
      </p:sp>
      <p:sp>
        <p:nvSpPr>
          <p:cNvPr id="350" name="CustomShape 3"/>
          <p:cNvSpPr/>
          <p:nvPr/>
        </p:nvSpPr>
        <p:spPr>
          <a:xfrm>
            <a:off x="66240" y="54000"/>
            <a:ext cx="8870040" cy="639000"/>
          </a:xfrm>
          <a:prstGeom prst="rect">
            <a:avLst/>
          </a:prstGeom>
          <a:noFill/>
          <a:ln>
            <a:noFill/>
          </a:ln>
        </p:spPr>
        <p:txBody>
          <a:bodyPr lIns="90000" rIns="90000" tIns="45000" bIns="45000"/>
          <a:p>
            <a:pPr algn="ctr">
              <a:lnSpc>
                <a:spcPct val="100000"/>
              </a:lnSpc>
            </a:pPr>
            <a:r>
              <a:rPr b="1" lang="fr-FR">
                <a:solidFill>
                  <a:srgbClr val="ebf1de"/>
                </a:solidFill>
                <a:latin typeface="Arial"/>
              </a:rPr>
              <a:t>4 parameters need to be prepared and delivered to perform an error assessment for different turbulent fluxes</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51" name="Picture 4" descr=""/>
          <p:cNvPicPr/>
          <p:nvPr/>
        </p:nvPicPr>
        <p:blipFill>
          <a:blip r:embed="rId1"/>
          <a:stretch>
            <a:fillRect/>
          </a:stretch>
        </p:blipFill>
        <p:spPr>
          <a:xfrm>
            <a:off x="0" y="855720"/>
            <a:ext cx="4935960" cy="3557520"/>
          </a:xfrm>
          <a:prstGeom prst="rect">
            <a:avLst/>
          </a:prstGeom>
          <a:ln>
            <a:noFill/>
          </a:ln>
        </p:spPr>
      </p:pic>
      <p:pic>
        <p:nvPicPr>
          <p:cNvPr id="352" name="Picture 5" descr=""/>
          <p:cNvPicPr/>
          <p:nvPr/>
        </p:nvPicPr>
        <p:blipFill>
          <a:blip r:embed="rId2"/>
          <a:stretch>
            <a:fillRect/>
          </a:stretch>
        </p:blipFill>
        <p:spPr>
          <a:xfrm>
            <a:off x="4936320" y="855720"/>
            <a:ext cx="4207320" cy="3557520"/>
          </a:xfrm>
          <a:prstGeom prst="rect">
            <a:avLst/>
          </a:prstGeom>
          <a:ln>
            <a:noFill/>
          </a:ln>
        </p:spPr>
      </p:pic>
      <p:pic>
        <p:nvPicPr>
          <p:cNvPr id="353" name="Image 9" descr=""/>
          <p:cNvPicPr/>
          <p:nvPr/>
        </p:nvPicPr>
        <p:blipFill>
          <a:blip r:embed="rId3"/>
          <a:stretch>
            <a:fillRect/>
          </a:stretch>
        </p:blipFill>
        <p:spPr>
          <a:xfrm>
            <a:off x="2437920" y="4455000"/>
            <a:ext cx="879480" cy="1488960"/>
          </a:xfrm>
          <a:prstGeom prst="rect">
            <a:avLst/>
          </a:prstGeom>
          <a:ln>
            <a:noFill/>
          </a:ln>
        </p:spPr>
      </p:pic>
      <p:pic>
        <p:nvPicPr>
          <p:cNvPr id="354" name="Image 10" descr=""/>
          <p:cNvPicPr/>
          <p:nvPr/>
        </p:nvPicPr>
        <p:blipFill>
          <a:blip r:embed="rId4"/>
          <a:stretch>
            <a:fillRect/>
          </a:stretch>
        </p:blipFill>
        <p:spPr>
          <a:xfrm>
            <a:off x="3400920" y="4479840"/>
            <a:ext cx="724680" cy="1464120"/>
          </a:xfrm>
          <a:prstGeom prst="rect">
            <a:avLst/>
          </a:prstGeom>
          <a:ln>
            <a:noFill/>
          </a:ln>
        </p:spPr>
      </p:pic>
      <p:sp>
        <p:nvSpPr>
          <p:cNvPr id="355" name="CustomShape 1"/>
          <p:cNvSpPr/>
          <p:nvPr/>
        </p:nvSpPr>
        <p:spPr>
          <a:xfrm>
            <a:off x="18360" y="4381560"/>
            <a:ext cx="2433960" cy="1583640"/>
          </a:xfrm>
          <a:prstGeom prst="rect">
            <a:avLst/>
          </a:prstGeom>
          <a:noFill/>
          <a:ln>
            <a:noFill/>
          </a:ln>
        </p:spPr>
        <p:txBody>
          <a:bodyPr lIns="90000" rIns="90000" tIns="45000" bIns="45000"/>
          <a:p>
            <a:pPr>
              <a:lnSpc>
                <a:spcPct val="100000"/>
              </a:lnSpc>
            </a:pPr>
            <a:r>
              <a:rPr b="1" lang="fr-FR">
                <a:solidFill>
                  <a:srgbClr val="215968"/>
                </a:solidFill>
                <a:latin typeface="Arial"/>
              </a:rPr>
              <a:t>Main historical obs.:</a:t>
            </a:r>
            <a:endParaRPr/>
          </a:p>
          <a:p>
            <a:pPr>
              <a:lnSpc>
                <a:spcPct val="100000"/>
              </a:lnSpc>
            </a:pPr>
            <a:r>
              <a:rPr lang="fr-FR" sz="800">
                <a:solidFill>
                  <a:srgbClr val="215968"/>
                </a:solidFill>
                <a:latin typeface="Arial"/>
              </a:rPr>
              <a:t> </a:t>
            </a:r>
            <a:endParaRPr/>
          </a:p>
          <a:p>
            <a:pPr>
              <a:lnSpc>
                <a:spcPct val="100000"/>
              </a:lnSpc>
            </a:pPr>
            <a:r>
              <a:rPr b="1" lang="fr-FR">
                <a:solidFill>
                  <a:srgbClr val="215968"/>
                </a:solidFill>
                <a:latin typeface="Arial"/>
              </a:rPr>
              <a:t>Pre-1970</a:t>
            </a:r>
            <a:r>
              <a:rPr lang="fr-FR">
                <a:solidFill>
                  <a:srgbClr val="215968"/>
                </a:solidFill>
                <a:latin typeface="Arial"/>
              </a:rPr>
              <a:t> (Mechanical BathyThermograph  (MBT) Gold standard (Reversing therm) )</a:t>
            </a:r>
            <a:endParaRPr/>
          </a:p>
        </p:txBody>
      </p:sp>
      <p:pic>
        <p:nvPicPr>
          <p:cNvPr id="356" name="Image 12" descr=""/>
          <p:cNvPicPr/>
          <p:nvPr/>
        </p:nvPicPr>
        <p:blipFill>
          <a:blip r:embed="rId5"/>
          <a:stretch>
            <a:fillRect/>
          </a:stretch>
        </p:blipFill>
        <p:spPr>
          <a:xfrm>
            <a:off x="5505120" y="4481280"/>
            <a:ext cx="1308240" cy="1236240"/>
          </a:xfrm>
          <a:prstGeom prst="rect">
            <a:avLst/>
          </a:prstGeom>
          <a:ln>
            <a:noFill/>
          </a:ln>
        </p:spPr>
      </p:pic>
      <p:pic>
        <p:nvPicPr>
          <p:cNvPr id="357" name="Image 13" descr=""/>
          <p:cNvPicPr/>
          <p:nvPr/>
        </p:nvPicPr>
        <p:blipFill>
          <a:blip r:embed="rId6"/>
          <a:stretch>
            <a:fillRect/>
          </a:stretch>
        </p:blipFill>
        <p:spPr>
          <a:xfrm>
            <a:off x="4232880" y="4488840"/>
            <a:ext cx="1227240" cy="1773000"/>
          </a:xfrm>
          <a:prstGeom prst="rect">
            <a:avLst/>
          </a:prstGeom>
          <a:ln>
            <a:noFill/>
          </a:ln>
        </p:spPr>
      </p:pic>
      <p:sp>
        <p:nvSpPr>
          <p:cNvPr id="358" name="CustomShape 2"/>
          <p:cNvSpPr/>
          <p:nvPr/>
        </p:nvSpPr>
        <p:spPr>
          <a:xfrm>
            <a:off x="6963480" y="4412160"/>
            <a:ext cx="2262240" cy="2406600"/>
          </a:xfrm>
          <a:prstGeom prst="rect">
            <a:avLst/>
          </a:prstGeom>
          <a:noFill/>
          <a:ln>
            <a:noFill/>
          </a:ln>
        </p:spPr>
        <p:txBody>
          <a:bodyPr lIns="90000" rIns="90000" tIns="45000" bIns="45000"/>
          <a:p>
            <a:pPr>
              <a:lnSpc>
                <a:spcPct val="100000"/>
              </a:lnSpc>
            </a:pPr>
            <a:r>
              <a:rPr b="1" lang="fr-FR">
                <a:solidFill>
                  <a:srgbClr val="215968"/>
                </a:solidFill>
                <a:latin typeface="Arial"/>
              </a:rPr>
              <a:t>Argo era:</a:t>
            </a:r>
            <a:endParaRPr/>
          </a:p>
          <a:p>
            <a:pPr>
              <a:lnSpc>
                <a:spcPct val="100000"/>
              </a:lnSpc>
            </a:pPr>
            <a:r>
              <a:rPr lang="fr-FR" sz="800">
                <a:solidFill>
                  <a:srgbClr val="215968"/>
                </a:solidFill>
                <a:latin typeface="Arial"/>
              </a:rPr>
              <a:t> </a:t>
            </a:r>
            <a:endParaRPr/>
          </a:p>
          <a:p>
            <a:pPr>
              <a:lnSpc>
                <a:spcPct val="100000"/>
              </a:lnSpc>
            </a:pPr>
            <a:r>
              <a:rPr b="1" lang="fr-FR">
                <a:solidFill>
                  <a:srgbClr val="215968"/>
                </a:solidFill>
                <a:latin typeface="Arial"/>
              </a:rPr>
              <a:t>2000-now: </a:t>
            </a:r>
            <a:r>
              <a:rPr lang="fr-FR">
                <a:solidFill>
                  <a:srgbClr val="215968"/>
                </a:solidFill>
                <a:latin typeface="Arial"/>
              </a:rPr>
              <a:t>95% Argo profiling floats, shipboard measurements, moorings, gliders, instrumented marine mammals, etc.</a:t>
            </a:r>
            <a:endParaRPr/>
          </a:p>
        </p:txBody>
      </p:sp>
      <p:pic>
        <p:nvPicPr>
          <p:cNvPr id="359" name="Image 15" descr=""/>
          <p:cNvPicPr/>
          <p:nvPr/>
        </p:nvPicPr>
        <p:blipFill>
          <a:blip r:embed="rId7"/>
          <a:stretch>
            <a:fillRect/>
          </a:stretch>
        </p:blipFill>
        <p:spPr>
          <a:xfrm>
            <a:off x="5490000" y="5781600"/>
            <a:ext cx="720000" cy="775080"/>
          </a:xfrm>
          <a:prstGeom prst="rect">
            <a:avLst/>
          </a:prstGeom>
          <a:ln>
            <a:noFill/>
          </a:ln>
        </p:spPr>
      </p:pic>
      <p:pic>
        <p:nvPicPr>
          <p:cNvPr id="360" name="Image 16" descr=""/>
          <p:cNvPicPr/>
          <p:nvPr/>
        </p:nvPicPr>
        <p:blipFill>
          <a:blip r:embed="rId8"/>
          <a:stretch>
            <a:fillRect/>
          </a:stretch>
        </p:blipFill>
        <p:spPr>
          <a:xfrm>
            <a:off x="6258960" y="5785920"/>
            <a:ext cx="762480" cy="1071720"/>
          </a:xfrm>
          <a:prstGeom prst="rect">
            <a:avLst/>
          </a:prstGeom>
          <a:ln>
            <a:noFill/>
          </a:ln>
        </p:spPr>
      </p:pic>
      <p:sp>
        <p:nvSpPr>
          <p:cNvPr id="361" name="CustomShape 3"/>
          <p:cNvSpPr/>
          <p:nvPr/>
        </p:nvSpPr>
        <p:spPr>
          <a:xfrm>
            <a:off x="20880" y="5944320"/>
            <a:ext cx="4163400" cy="913320"/>
          </a:xfrm>
          <a:prstGeom prst="rect">
            <a:avLst/>
          </a:prstGeom>
          <a:noFill/>
          <a:ln>
            <a:noFill/>
          </a:ln>
        </p:spPr>
        <p:txBody>
          <a:bodyPr lIns="90000" rIns="90000" tIns="45000" bIns="45000"/>
          <a:p>
            <a:pPr>
              <a:lnSpc>
                <a:spcPct val="100000"/>
              </a:lnSpc>
            </a:pPr>
            <a:r>
              <a:rPr b="1" lang="fr-FR">
                <a:solidFill>
                  <a:srgbClr val="215968"/>
                </a:solidFill>
                <a:latin typeface="Arial"/>
              </a:rPr>
              <a:t>1971–2003</a:t>
            </a:r>
            <a:r>
              <a:rPr lang="fr-FR">
                <a:solidFill>
                  <a:srgbClr val="215968"/>
                </a:solidFill>
                <a:latin typeface="Arial"/>
              </a:rPr>
              <a:t> (eXpendable Bathy-Thermograph (XBT) Gold standard ship board CTD</a:t>
            </a:r>
            <a:endParaRPr/>
          </a:p>
        </p:txBody>
      </p:sp>
      <p:sp>
        <p:nvSpPr>
          <p:cNvPr id="362" name="CustomShape 4"/>
          <p:cNvSpPr/>
          <p:nvPr/>
        </p:nvSpPr>
        <p:spPr>
          <a:xfrm>
            <a:off x="0" y="0"/>
            <a:ext cx="9143640" cy="672120"/>
          </a:xfrm>
          <a:prstGeom prst="rect">
            <a:avLst/>
          </a:prstGeom>
          <a:solidFill>
            <a:srgbClr val="376092"/>
          </a:solidFill>
          <a:ln w="9360">
            <a:noFill/>
          </a:ln>
        </p:spPr>
      </p:sp>
      <p:sp>
        <p:nvSpPr>
          <p:cNvPr id="363" name="CustomShape 5"/>
          <p:cNvSpPr/>
          <p:nvPr/>
        </p:nvSpPr>
        <p:spPr>
          <a:xfrm>
            <a:off x="172440" y="151560"/>
            <a:ext cx="715788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1. A reference estimates of box mean temporal changes for OHC</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4" name="CustomShape 1"/>
          <p:cNvSpPr/>
          <p:nvPr/>
        </p:nvSpPr>
        <p:spPr>
          <a:xfrm>
            <a:off x="0" y="0"/>
            <a:ext cx="9143640" cy="672120"/>
          </a:xfrm>
          <a:prstGeom prst="rect">
            <a:avLst/>
          </a:prstGeom>
          <a:solidFill>
            <a:srgbClr val="376092"/>
          </a:solidFill>
          <a:ln w="9360">
            <a:noFill/>
          </a:ln>
        </p:spPr>
      </p:sp>
      <p:pic>
        <p:nvPicPr>
          <p:cNvPr id="365" name="Picture 1031" descr=""/>
          <p:cNvPicPr/>
          <p:nvPr/>
        </p:nvPicPr>
        <p:blipFill>
          <a:blip r:embed="rId1"/>
          <a:stretch>
            <a:fillRect/>
          </a:stretch>
        </p:blipFill>
        <p:spPr>
          <a:xfrm>
            <a:off x="2952720" y="3616560"/>
            <a:ext cx="6190920" cy="5138280"/>
          </a:xfrm>
          <a:prstGeom prst="rect">
            <a:avLst/>
          </a:prstGeom>
          <a:ln>
            <a:noFill/>
          </a:ln>
        </p:spPr>
      </p:pic>
      <p:sp>
        <p:nvSpPr>
          <p:cNvPr id="366" name="CustomShape 2"/>
          <p:cNvSpPr/>
          <p:nvPr/>
        </p:nvSpPr>
        <p:spPr>
          <a:xfrm>
            <a:off x="3513240" y="3832560"/>
            <a:ext cx="2800800" cy="333720"/>
          </a:xfrm>
          <a:prstGeom prst="rect">
            <a:avLst/>
          </a:prstGeom>
          <a:noFill/>
          <a:ln>
            <a:noFill/>
          </a:ln>
        </p:spPr>
        <p:txBody>
          <a:bodyPr wrap="none" lIns="90000" rIns="90000" tIns="45000" bIns="45000"/>
          <a:p>
            <a:pPr>
              <a:lnSpc>
                <a:spcPct val="100000"/>
              </a:lnSpc>
            </a:pPr>
            <a:r>
              <a:rPr b="1" lang="fr-FR" sz="1600">
                <a:solidFill>
                  <a:srgbClr val="2d2db9"/>
                </a:solidFill>
                <a:latin typeface="Arial"/>
                <a:ea typeface="ＭＳ Ｐゴシック"/>
              </a:rPr>
              <a:t>Global Ocean Heat Content</a:t>
            </a:r>
            <a:endParaRPr/>
          </a:p>
        </p:txBody>
      </p:sp>
      <p:sp>
        <p:nvSpPr>
          <p:cNvPr id="367" name="CustomShape 3"/>
          <p:cNvSpPr/>
          <p:nvPr/>
        </p:nvSpPr>
        <p:spPr>
          <a:xfrm>
            <a:off x="5774400" y="5295960"/>
            <a:ext cx="3044520" cy="333720"/>
          </a:xfrm>
          <a:prstGeom prst="rect">
            <a:avLst/>
          </a:prstGeom>
          <a:noFill/>
          <a:ln>
            <a:noFill/>
          </a:ln>
        </p:spPr>
        <p:txBody>
          <a:bodyPr wrap="none" lIns="90000" rIns="90000" tIns="45000" bIns="45000"/>
          <a:p>
            <a:pPr>
              <a:lnSpc>
                <a:spcPct val="100000"/>
              </a:lnSpc>
            </a:pPr>
            <a:r>
              <a:rPr b="1" lang="fr-FR" sz="1600">
                <a:solidFill>
                  <a:srgbClr val="cc0000"/>
                </a:solidFill>
                <a:latin typeface="Arial"/>
                <a:ea typeface="ＭＳ Ｐゴシック"/>
              </a:rPr>
              <a:t>trend 2005-2012: 0.5±0.1 Wm</a:t>
            </a:r>
            <a:r>
              <a:rPr b="1" lang="fr-FR" sz="1600" baseline="30000">
                <a:solidFill>
                  <a:srgbClr val="cc0000"/>
                </a:solidFill>
                <a:latin typeface="Arial"/>
                <a:ea typeface="ＭＳ Ｐゴシック"/>
              </a:rPr>
              <a:t>-2</a:t>
            </a:r>
            <a:endParaRPr/>
          </a:p>
        </p:txBody>
      </p:sp>
      <p:sp>
        <p:nvSpPr>
          <p:cNvPr id="368" name="CustomShape 4"/>
          <p:cNvSpPr/>
          <p:nvPr/>
        </p:nvSpPr>
        <p:spPr>
          <a:xfrm>
            <a:off x="3124080" y="6029640"/>
            <a:ext cx="6019560" cy="2725200"/>
          </a:xfrm>
          <a:prstGeom prst="rect">
            <a:avLst/>
          </a:prstGeom>
          <a:solidFill>
            <a:srgbClr val="ffffff"/>
          </a:solidFill>
          <a:ln w="9360">
            <a:noFill/>
          </a:ln>
        </p:spPr>
      </p:sp>
      <p:sp>
        <p:nvSpPr>
          <p:cNvPr id="369" name="CustomShape 5"/>
          <p:cNvSpPr/>
          <p:nvPr/>
        </p:nvSpPr>
        <p:spPr>
          <a:xfrm>
            <a:off x="6298560" y="6029640"/>
            <a:ext cx="2800800" cy="333720"/>
          </a:xfrm>
          <a:prstGeom prst="rect">
            <a:avLst/>
          </a:prstGeom>
          <a:noFill/>
          <a:ln>
            <a:noFill/>
          </a:ln>
        </p:spPr>
        <p:txBody>
          <a:bodyPr wrap="none" lIns="90000" rIns="90000" tIns="45000" bIns="45000"/>
          <a:p>
            <a:pPr>
              <a:lnSpc>
                <a:spcPct val="100000"/>
              </a:lnSpc>
            </a:pPr>
            <a:r>
              <a:rPr lang="fr-FR" sz="1600">
                <a:solidFill>
                  <a:srgbClr val="000090"/>
                </a:solidFill>
                <a:latin typeface="Arial"/>
              </a:rPr>
              <a:t>von Schuckmann et al., 2014</a:t>
            </a:r>
            <a:endParaRPr/>
          </a:p>
        </p:txBody>
      </p:sp>
      <p:sp>
        <p:nvSpPr>
          <p:cNvPr id="370" name="CustomShape 6"/>
          <p:cNvSpPr/>
          <p:nvPr/>
        </p:nvSpPr>
        <p:spPr>
          <a:xfrm>
            <a:off x="172440" y="151560"/>
            <a:ext cx="715788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1. A reference estimates of box mean temporal changes for OHC</a:t>
            </a:r>
            <a:endParaRPr/>
          </a:p>
        </p:txBody>
      </p:sp>
      <p:pic>
        <p:nvPicPr>
          <p:cNvPr id="371" name="Picture 2" descr=""/>
          <p:cNvPicPr/>
          <p:nvPr/>
        </p:nvPicPr>
        <p:blipFill>
          <a:blip r:embed="rId2"/>
          <a:stretch>
            <a:fillRect/>
          </a:stretch>
        </p:blipFill>
        <p:spPr>
          <a:xfrm>
            <a:off x="3124080" y="1056960"/>
            <a:ext cx="1980720" cy="1091880"/>
          </a:xfrm>
          <a:prstGeom prst="rect">
            <a:avLst/>
          </a:prstGeom>
          <a:ln>
            <a:noFill/>
          </a:ln>
        </p:spPr>
      </p:pic>
      <p:sp>
        <p:nvSpPr>
          <p:cNvPr id="372" name="CustomShape 7"/>
          <p:cNvSpPr/>
          <p:nvPr/>
        </p:nvSpPr>
        <p:spPr>
          <a:xfrm>
            <a:off x="155160" y="1056960"/>
            <a:ext cx="2514240" cy="700200"/>
          </a:xfrm>
          <a:prstGeom prst="rect">
            <a:avLst/>
          </a:prstGeom>
          <a:noFill/>
          <a:ln>
            <a:noFill/>
          </a:ln>
        </p:spPr>
        <p:txBody>
          <a:bodyPr wrap="none" lIns="90000" rIns="90000" tIns="45000" bIns="45000"/>
          <a:p>
            <a:pPr>
              <a:lnSpc>
                <a:spcPct val="100000"/>
              </a:lnSpc>
            </a:pPr>
            <a:r>
              <a:rPr b="1" lang="fr-FR" sz="2000">
                <a:solidFill>
                  <a:srgbClr val="008000"/>
                </a:solidFill>
                <a:latin typeface="Arial"/>
              </a:rPr>
              <a:t>In situ data source:</a:t>
            </a:r>
            <a:endParaRPr/>
          </a:p>
          <a:p>
            <a:pPr>
              <a:lnSpc>
                <a:spcPct val="100000"/>
              </a:lnSpc>
            </a:pPr>
            <a:r>
              <a:rPr b="1" lang="fr-FR" sz="2000">
                <a:solidFill>
                  <a:srgbClr val="008000"/>
                </a:solidFill>
                <a:latin typeface="Arial"/>
              </a:rPr>
              <a:t>CORA dataset </a:t>
            </a:r>
            <a:endParaRPr/>
          </a:p>
        </p:txBody>
      </p:sp>
      <p:sp>
        <p:nvSpPr>
          <p:cNvPr id="373" name="CustomShape 8"/>
          <p:cNvSpPr/>
          <p:nvPr/>
        </p:nvSpPr>
        <p:spPr>
          <a:xfrm>
            <a:off x="144360" y="3616560"/>
            <a:ext cx="2318040" cy="700200"/>
          </a:xfrm>
          <a:prstGeom prst="rect">
            <a:avLst/>
          </a:prstGeom>
          <a:noFill/>
          <a:ln>
            <a:noFill/>
          </a:ln>
        </p:spPr>
        <p:txBody>
          <a:bodyPr lIns="90000" rIns="90000" tIns="45000" bIns="45000"/>
          <a:p>
            <a:pPr>
              <a:lnSpc>
                <a:spcPct val="100000"/>
              </a:lnSpc>
            </a:pPr>
            <a:r>
              <a:rPr b="1" lang="fr-FR" sz="2000">
                <a:solidFill>
                  <a:srgbClr val="008000"/>
                </a:solidFill>
                <a:latin typeface="Arial"/>
              </a:rPr>
              <a:t>Method for OHC calculation:</a:t>
            </a:r>
            <a:endParaRPr/>
          </a:p>
        </p:txBody>
      </p:sp>
      <p:sp>
        <p:nvSpPr>
          <p:cNvPr id="374" name="CustomShape 9"/>
          <p:cNvSpPr/>
          <p:nvPr/>
        </p:nvSpPr>
        <p:spPr>
          <a:xfrm>
            <a:off x="6009480" y="753480"/>
            <a:ext cx="2824560" cy="2840400"/>
          </a:xfrm>
          <a:prstGeom prst="ellipse">
            <a:avLst/>
          </a:prstGeom>
          <a:solidFill>
            <a:srgbClr val="800000"/>
          </a:solidFill>
          <a:ln w="9360">
            <a:solidFill>
              <a:srgbClr val="4a7ebb"/>
            </a:solidFill>
            <a:round/>
          </a:ln>
        </p:spPr>
      </p:sp>
      <p:sp>
        <p:nvSpPr>
          <p:cNvPr id="375" name="CustomShape 10"/>
          <p:cNvSpPr/>
          <p:nvPr/>
        </p:nvSpPr>
        <p:spPr>
          <a:xfrm>
            <a:off x="6355080" y="1271880"/>
            <a:ext cx="2221920" cy="2010600"/>
          </a:xfrm>
          <a:prstGeom prst="rect">
            <a:avLst/>
          </a:prstGeom>
          <a:noFill/>
          <a:ln>
            <a:noFill/>
          </a:ln>
        </p:spPr>
        <p:txBody>
          <a:bodyPr lIns="90000" rIns="90000" tIns="45000" bIns="45000"/>
          <a:p>
            <a:pPr algn="ctr">
              <a:lnSpc>
                <a:spcPct val="100000"/>
              </a:lnSpc>
            </a:pPr>
            <a:r>
              <a:rPr lang="fr-FR">
                <a:solidFill>
                  <a:srgbClr val="ebf1de"/>
                </a:solidFill>
                <a:latin typeface="Arial"/>
              </a:rPr>
              <a:t>Programs, documentation and OHC time series and trends have been delivered to Ifremer in August 2015</a:t>
            </a:r>
            <a:endParaRPr/>
          </a:p>
        </p:txBody>
      </p:sp>
      <p:sp>
        <p:nvSpPr>
          <p:cNvPr id="376" name="CustomShape 11"/>
          <p:cNvSpPr/>
          <p:nvPr/>
        </p:nvSpPr>
        <p:spPr>
          <a:xfrm>
            <a:off x="1122840" y="6363000"/>
            <a:ext cx="7286040" cy="364680"/>
          </a:xfrm>
          <a:prstGeom prst="rect">
            <a:avLst/>
          </a:prstGeom>
          <a:noFill/>
          <a:ln>
            <a:noFill/>
          </a:ln>
        </p:spPr>
        <p:txBody>
          <a:bodyPr wrap="none" lIns="90000" rIns="90000" tIns="45000" bIns="45000"/>
          <a:p>
            <a:pPr>
              <a:lnSpc>
                <a:spcPct val="100000"/>
              </a:lnSpc>
            </a:pPr>
            <a:r>
              <a:rPr b="1" lang="fr-FR">
                <a:solidFill>
                  <a:srgbClr val="800000"/>
                </a:solidFill>
                <a:latin typeface="Wingdings"/>
              </a:rPr>
              <a:t></a:t>
            </a:r>
            <a:r>
              <a:rPr b="1" lang="fr-FR">
                <a:solidFill>
                  <a:srgbClr val="800000"/>
                </a:solidFill>
                <a:latin typeface="Arial"/>
              </a:rPr>
              <a:t> </a:t>
            </a:r>
            <a:r>
              <a:rPr b="1" lang="fr-FR">
                <a:solidFill>
                  <a:srgbClr val="800000"/>
                </a:solidFill>
                <a:latin typeface="Arial"/>
              </a:rPr>
              <a:t>Validated through physical budget constraint (sea level budget)</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7" name="CustomShape 1"/>
          <p:cNvSpPr/>
          <p:nvPr/>
        </p:nvSpPr>
        <p:spPr>
          <a:xfrm>
            <a:off x="533520" y="4572000"/>
            <a:ext cx="8076960" cy="685440"/>
          </a:xfrm>
          <a:prstGeom prst="rect">
            <a:avLst/>
          </a:prstGeom>
          <a:solidFill>
            <a:srgbClr val="ccccff"/>
          </a:solidFill>
          <a:ln w="19080">
            <a:solidFill>
              <a:srgbClr val="003366"/>
            </a:solidFill>
            <a:miter/>
          </a:ln>
        </p:spPr>
      </p:sp>
      <p:sp>
        <p:nvSpPr>
          <p:cNvPr id="378" name="CustomShape 2"/>
          <p:cNvSpPr/>
          <p:nvPr/>
        </p:nvSpPr>
        <p:spPr>
          <a:xfrm>
            <a:off x="533520" y="1319040"/>
            <a:ext cx="8076960" cy="661680"/>
          </a:xfrm>
          <a:prstGeom prst="rect">
            <a:avLst/>
          </a:prstGeom>
          <a:solidFill>
            <a:srgbClr val="ccccff"/>
          </a:solidFill>
          <a:ln w="19080">
            <a:solidFill>
              <a:srgbClr val="003366"/>
            </a:solidFill>
            <a:miter/>
          </a:ln>
        </p:spPr>
      </p:sp>
      <p:sp>
        <p:nvSpPr>
          <p:cNvPr id="379" name="CustomShape 3"/>
          <p:cNvSpPr/>
          <p:nvPr/>
        </p:nvSpPr>
        <p:spPr>
          <a:xfrm>
            <a:off x="876960" y="1352520"/>
            <a:ext cx="7199640" cy="509400"/>
          </a:xfrm>
          <a:prstGeom prst="rect">
            <a:avLst/>
          </a:prstGeom>
          <a:noFill/>
          <a:ln>
            <a:noFill/>
          </a:ln>
        </p:spPr>
        <p:txBody>
          <a:bodyPr wrap="none" lIns="90000" rIns="90000" tIns="46800" bIns="46800"/>
          <a:p>
            <a:pPr>
              <a:lnSpc>
                <a:spcPct val="100000"/>
              </a:lnSpc>
            </a:pPr>
            <a:r>
              <a:rPr b="1" lang="fr-FR" sz="2400">
                <a:solidFill>
                  <a:srgbClr val="000000"/>
                </a:solidFill>
                <a:latin typeface="Times New Roman"/>
                <a:ea typeface="ＭＳ Ｐゴシック"/>
              </a:rPr>
              <a:t>SL</a:t>
            </a:r>
            <a:r>
              <a:rPr b="1" lang="fr-FR" sz="2400" baseline="-25000">
                <a:solidFill>
                  <a:srgbClr val="000000"/>
                </a:solidFill>
                <a:latin typeface="Times New Roman"/>
                <a:ea typeface="ＭＳ Ｐゴシック"/>
              </a:rPr>
              <a:t>steric</a:t>
            </a:r>
            <a:r>
              <a:rPr b="1" lang="fr-FR" sz="2400">
                <a:solidFill>
                  <a:srgbClr val="cc0000"/>
                </a:solidFill>
                <a:latin typeface="Times New Roman"/>
                <a:ea typeface="ＭＳ Ｐゴシック"/>
              </a:rPr>
              <a:t>(Argo)</a:t>
            </a:r>
            <a:r>
              <a:rPr b="1" lang="fr-FR" sz="2400">
                <a:solidFill>
                  <a:srgbClr val="000000"/>
                </a:solidFill>
                <a:latin typeface="Times New Roman"/>
                <a:ea typeface="ＭＳ Ｐゴシック"/>
              </a:rPr>
              <a:t>     + </a:t>
            </a:r>
            <a:r>
              <a:rPr b="1" lang="fr-FR" sz="2400">
                <a:solidFill>
                  <a:srgbClr val="003366"/>
                </a:solidFill>
                <a:latin typeface="Times New Roman"/>
                <a:ea typeface="ＭＳ Ｐゴシック"/>
              </a:rPr>
              <a:t>SL</a:t>
            </a:r>
            <a:r>
              <a:rPr b="1" lang="fr-FR" sz="2400" baseline="-25000">
                <a:solidFill>
                  <a:srgbClr val="003366"/>
                </a:solidFill>
                <a:latin typeface="Times New Roman"/>
                <a:ea typeface="ＭＳ Ｐゴシック"/>
              </a:rPr>
              <a:t>res</a:t>
            </a:r>
            <a:r>
              <a:rPr b="1" lang="fr-FR" sz="2400">
                <a:solidFill>
                  <a:srgbClr val="003366"/>
                </a:solidFill>
                <a:latin typeface="Times New Roman"/>
                <a:ea typeface="ＭＳ Ｐゴシック"/>
              </a:rPr>
              <a:t> </a:t>
            </a:r>
            <a:r>
              <a:rPr b="1" lang="fr-FR" sz="2400">
                <a:solidFill>
                  <a:srgbClr val="000000"/>
                </a:solidFill>
                <a:latin typeface="Times New Roman"/>
                <a:ea typeface="ＭＳ Ｐゴシック"/>
              </a:rPr>
              <a:t>    =        SL</a:t>
            </a:r>
            <a:r>
              <a:rPr b="1" lang="fr-FR" sz="2400" baseline="-25000">
                <a:solidFill>
                  <a:srgbClr val="000000"/>
                </a:solidFill>
                <a:latin typeface="Times New Roman"/>
                <a:ea typeface="ＭＳ Ｐゴシック"/>
              </a:rPr>
              <a:t>total</a:t>
            </a:r>
            <a:r>
              <a:rPr b="1" lang="fr-FR" sz="2400">
                <a:solidFill>
                  <a:srgbClr val="000000"/>
                </a:solidFill>
                <a:latin typeface="Times New Roman"/>
                <a:ea typeface="ＭＳ Ｐゴシック"/>
              </a:rPr>
              <a:t>        –          SL</a:t>
            </a:r>
            <a:r>
              <a:rPr b="1" lang="fr-FR" sz="2400" baseline="-25000">
                <a:solidFill>
                  <a:srgbClr val="000000"/>
                </a:solidFill>
                <a:latin typeface="Times New Roman"/>
                <a:ea typeface="ＭＳ Ｐゴシック"/>
              </a:rPr>
              <a:t>mass</a:t>
            </a:r>
            <a:endParaRPr/>
          </a:p>
        </p:txBody>
      </p:sp>
      <p:pic>
        <p:nvPicPr>
          <p:cNvPr id="380" name="Picture 6" descr=""/>
          <p:cNvPicPr/>
          <p:nvPr/>
        </p:nvPicPr>
        <p:blipFill>
          <a:blip r:embed="rId1"/>
          <a:stretch>
            <a:fillRect/>
          </a:stretch>
        </p:blipFill>
        <p:spPr>
          <a:xfrm>
            <a:off x="4648320" y="2209680"/>
            <a:ext cx="1739520" cy="1434600"/>
          </a:xfrm>
          <a:prstGeom prst="rect">
            <a:avLst/>
          </a:prstGeom>
          <a:ln>
            <a:noFill/>
          </a:ln>
        </p:spPr>
      </p:pic>
      <p:pic>
        <p:nvPicPr>
          <p:cNvPr id="381" name="Picture 7" descr=""/>
          <p:cNvPicPr/>
          <p:nvPr/>
        </p:nvPicPr>
        <p:blipFill>
          <a:blip r:embed="rId2"/>
          <a:stretch>
            <a:fillRect/>
          </a:stretch>
        </p:blipFill>
        <p:spPr>
          <a:xfrm>
            <a:off x="6858000" y="2195640"/>
            <a:ext cx="1752120" cy="1388880"/>
          </a:xfrm>
          <a:prstGeom prst="rect">
            <a:avLst/>
          </a:prstGeom>
          <a:ln>
            <a:noFill/>
          </a:ln>
        </p:spPr>
      </p:pic>
      <p:pic>
        <p:nvPicPr>
          <p:cNvPr id="382" name="Picture 8" descr=""/>
          <p:cNvPicPr/>
          <p:nvPr/>
        </p:nvPicPr>
        <p:blipFill>
          <a:blip r:embed="rId3"/>
          <a:stretch>
            <a:fillRect/>
          </a:stretch>
        </p:blipFill>
        <p:spPr>
          <a:xfrm>
            <a:off x="685800" y="2209680"/>
            <a:ext cx="1523520" cy="1447560"/>
          </a:xfrm>
          <a:prstGeom prst="rect">
            <a:avLst/>
          </a:prstGeom>
          <a:ln>
            <a:noFill/>
          </a:ln>
        </p:spPr>
      </p:pic>
      <p:sp>
        <p:nvSpPr>
          <p:cNvPr id="383" name="CustomShape 4"/>
          <p:cNvSpPr/>
          <p:nvPr/>
        </p:nvSpPr>
        <p:spPr>
          <a:xfrm>
            <a:off x="698400" y="3657600"/>
            <a:ext cx="7905240" cy="642600"/>
          </a:xfrm>
          <a:prstGeom prst="rect">
            <a:avLst/>
          </a:prstGeom>
          <a:noFill/>
          <a:ln>
            <a:noFill/>
          </a:ln>
        </p:spPr>
        <p:txBody>
          <a:bodyPr lIns="90000" rIns="90000" tIns="46800" bIns="46800"/>
          <a:p>
            <a:pPr>
              <a:lnSpc>
                <a:spcPct val="100000"/>
              </a:lnSpc>
            </a:pPr>
            <a:r>
              <a:rPr b="1" lang="fr-FR">
                <a:solidFill>
                  <a:srgbClr val="000000"/>
                </a:solidFill>
                <a:latin typeface="Arial"/>
                <a:ea typeface="ＭＳ Ｐゴシック"/>
              </a:rPr>
              <a:t>     </a:t>
            </a:r>
            <a:r>
              <a:rPr b="1" lang="fr-FR">
                <a:solidFill>
                  <a:srgbClr val="000000"/>
                </a:solidFill>
                <a:latin typeface="Arial"/>
                <a:ea typeface="ＭＳ Ｐゴシック"/>
              </a:rPr>
              <a:t>Argo: </a:t>
            </a:r>
            <a:r>
              <a:rPr b="1" lang="fr-FR">
                <a:solidFill>
                  <a:srgbClr val="000000"/>
                </a:solidFill>
                <a:latin typeface="Arial"/>
                <a:ea typeface="ＭＳ Ｐゴシック"/>
              </a:rPr>
              <a:t>	</a:t>
            </a:r>
            <a:r>
              <a:rPr b="1" lang="fr-FR">
                <a:solidFill>
                  <a:srgbClr val="000000"/>
                </a:solidFill>
                <a:latin typeface="Arial"/>
                <a:ea typeface="ＭＳ Ｐゴシック"/>
              </a:rPr>
              <a:t>	</a:t>
            </a:r>
            <a:r>
              <a:rPr b="1" lang="fr-FR">
                <a:solidFill>
                  <a:srgbClr val="000000"/>
                </a:solidFill>
                <a:latin typeface="Arial"/>
                <a:ea typeface="ＭＳ Ｐゴシック"/>
              </a:rPr>
              <a:t>                       Altimetrie: </a:t>
            </a:r>
            <a:r>
              <a:rPr b="1" lang="fr-FR">
                <a:solidFill>
                  <a:srgbClr val="000000"/>
                </a:solidFill>
                <a:latin typeface="Arial"/>
                <a:ea typeface="ＭＳ Ｐゴシック"/>
              </a:rPr>
              <a:t>	</a:t>
            </a:r>
            <a:r>
              <a:rPr b="1" lang="fr-FR">
                <a:solidFill>
                  <a:srgbClr val="000000"/>
                </a:solidFill>
                <a:latin typeface="Arial"/>
                <a:ea typeface="ＭＳ Ｐゴシック"/>
              </a:rPr>
              <a:t>               GRACE:</a:t>
            </a:r>
            <a:endParaRPr/>
          </a:p>
          <a:p>
            <a:pPr>
              <a:lnSpc>
                <a:spcPct val="100000"/>
              </a:lnSpc>
            </a:pPr>
            <a:r>
              <a:rPr b="1" lang="fr-FR">
                <a:solidFill>
                  <a:srgbClr val="000000"/>
                </a:solidFill>
                <a:latin typeface="Arial"/>
                <a:ea typeface="ＭＳ Ｐゴシック"/>
              </a:rPr>
              <a:t>  </a:t>
            </a:r>
            <a:r>
              <a:rPr b="1" lang="fr-FR">
                <a:solidFill>
                  <a:srgbClr val="000000"/>
                </a:solidFill>
                <a:latin typeface="Arial"/>
                <a:ea typeface="ＭＳ Ｐゴシック"/>
              </a:rPr>
              <a:t>2000-2012</a:t>
            </a:r>
            <a:r>
              <a:rPr b="1" lang="fr-FR">
                <a:solidFill>
                  <a:srgbClr val="000000"/>
                </a:solidFill>
                <a:latin typeface="Arial"/>
                <a:ea typeface="ＭＳ Ｐゴシック"/>
              </a:rPr>
              <a:t>	</a:t>
            </a:r>
            <a:r>
              <a:rPr b="1" lang="fr-FR">
                <a:solidFill>
                  <a:srgbClr val="000000"/>
                </a:solidFill>
                <a:latin typeface="Arial"/>
                <a:ea typeface="ＭＳ Ｐゴシック"/>
              </a:rPr>
              <a:t>	</a:t>
            </a:r>
            <a:r>
              <a:rPr b="1" lang="fr-FR">
                <a:solidFill>
                  <a:srgbClr val="000000"/>
                </a:solidFill>
                <a:latin typeface="Arial"/>
                <a:ea typeface="ＭＳ Ｐゴシック"/>
              </a:rPr>
              <a:t>                       1993-2012  </a:t>
            </a:r>
            <a:r>
              <a:rPr b="1" lang="fr-FR">
                <a:solidFill>
                  <a:srgbClr val="000000"/>
                </a:solidFill>
                <a:latin typeface="Arial"/>
                <a:ea typeface="ＭＳ Ｐゴシック"/>
              </a:rPr>
              <a:t>	</a:t>
            </a:r>
            <a:r>
              <a:rPr b="1" lang="fr-FR">
                <a:solidFill>
                  <a:srgbClr val="000000"/>
                </a:solidFill>
                <a:latin typeface="Arial"/>
                <a:ea typeface="ＭＳ Ｐゴシック"/>
              </a:rPr>
              <a:t>             2002-2012</a:t>
            </a:r>
            <a:endParaRPr/>
          </a:p>
        </p:txBody>
      </p:sp>
      <p:sp>
        <p:nvSpPr>
          <p:cNvPr id="384" name="Line 5"/>
          <p:cNvSpPr/>
          <p:nvPr/>
        </p:nvSpPr>
        <p:spPr>
          <a:xfrm>
            <a:off x="1447560" y="1981080"/>
            <a:ext cx="1800" cy="152280"/>
          </a:xfrm>
          <a:prstGeom prst="line">
            <a:avLst/>
          </a:prstGeom>
          <a:ln w="19080">
            <a:solidFill>
              <a:srgbClr val="003366"/>
            </a:solidFill>
            <a:miter/>
          </a:ln>
        </p:spPr>
      </p:sp>
      <p:sp>
        <p:nvSpPr>
          <p:cNvPr id="385" name="Line 6"/>
          <p:cNvSpPr/>
          <p:nvPr/>
        </p:nvSpPr>
        <p:spPr>
          <a:xfrm>
            <a:off x="5410080" y="1981080"/>
            <a:ext cx="1440" cy="152280"/>
          </a:xfrm>
          <a:prstGeom prst="line">
            <a:avLst/>
          </a:prstGeom>
          <a:ln w="19080">
            <a:solidFill>
              <a:srgbClr val="003366"/>
            </a:solidFill>
            <a:miter/>
          </a:ln>
        </p:spPr>
      </p:sp>
      <p:sp>
        <p:nvSpPr>
          <p:cNvPr id="386" name="Line 7"/>
          <p:cNvSpPr/>
          <p:nvPr/>
        </p:nvSpPr>
        <p:spPr>
          <a:xfrm>
            <a:off x="7619760" y="1981080"/>
            <a:ext cx="1800" cy="152280"/>
          </a:xfrm>
          <a:prstGeom prst="line">
            <a:avLst/>
          </a:prstGeom>
          <a:ln w="19080">
            <a:solidFill>
              <a:srgbClr val="003366"/>
            </a:solidFill>
            <a:miter/>
          </a:ln>
        </p:spPr>
      </p:sp>
      <p:sp>
        <p:nvSpPr>
          <p:cNvPr id="387" name="CustomShape 8"/>
          <p:cNvSpPr/>
          <p:nvPr/>
        </p:nvSpPr>
        <p:spPr>
          <a:xfrm>
            <a:off x="2362320" y="2133720"/>
            <a:ext cx="2133360" cy="2285640"/>
          </a:xfrm>
          <a:prstGeom prst="rect">
            <a:avLst/>
          </a:prstGeom>
          <a:solidFill>
            <a:srgbClr val="ccccff"/>
          </a:solidFill>
          <a:ln w="19080">
            <a:solidFill>
              <a:srgbClr val="003366"/>
            </a:solidFill>
            <a:miter/>
          </a:ln>
        </p:spPr>
      </p:sp>
      <p:sp>
        <p:nvSpPr>
          <p:cNvPr id="388" name="Line 9"/>
          <p:cNvSpPr/>
          <p:nvPr/>
        </p:nvSpPr>
        <p:spPr>
          <a:xfrm>
            <a:off x="3429000" y="1981080"/>
            <a:ext cx="1440" cy="152280"/>
          </a:xfrm>
          <a:prstGeom prst="line">
            <a:avLst/>
          </a:prstGeom>
          <a:ln w="19080">
            <a:solidFill>
              <a:srgbClr val="003366"/>
            </a:solidFill>
            <a:miter/>
          </a:ln>
        </p:spPr>
      </p:sp>
      <p:sp>
        <p:nvSpPr>
          <p:cNvPr id="389" name="CustomShape 10"/>
          <p:cNvSpPr/>
          <p:nvPr/>
        </p:nvSpPr>
        <p:spPr>
          <a:xfrm>
            <a:off x="2362320" y="2130480"/>
            <a:ext cx="2209320" cy="2288520"/>
          </a:xfrm>
          <a:prstGeom prst="rect">
            <a:avLst/>
          </a:prstGeom>
          <a:noFill/>
          <a:ln>
            <a:noFill/>
          </a:ln>
        </p:spPr>
        <p:txBody>
          <a:bodyPr lIns="90000" rIns="90000" tIns="46800" bIns="46800"/>
          <a:p>
            <a:pPr algn="ctr">
              <a:lnSpc>
                <a:spcPct val="100000"/>
              </a:lnSpc>
            </a:pPr>
            <a:r>
              <a:rPr b="1" lang="fr-FR">
                <a:solidFill>
                  <a:srgbClr val="003366"/>
                </a:solidFill>
                <a:latin typeface="Arial"/>
                <a:ea typeface="ＭＳ Ｐゴシック"/>
              </a:rPr>
              <a:t>Changes below Argo depths</a:t>
            </a:r>
            <a:endParaRPr/>
          </a:p>
          <a:p>
            <a:pPr algn="ctr">
              <a:lnSpc>
                <a:spcPct val="100000"/>
              </a:lnSpc>
            </a:pPr>
            <a:r>
              <a:rPr b="1" lang="fr-FR">
                <a:solidFill>
                  <a:srgbClr val="003366"/>
                </a:solidFill>
                <a:latin typeface="Arial"/>
                <a:ea typeface="ＭＳ Ｐゴシック"/>
              </a:rPr>
              <a:t>&amp; </a:t>
            </a:r>
            <a:endParaRPr/>
          </a:p>
          <a:p>
            <a:pPr algn="ctr">
              <a:lnSpc>
                <a:spcPct val="100000"/>
              </a:lnSpc>
            </a:pPr>
            <a:r>
              <a:rPr b="1" lang="fr-FR">
                <a:solidFill>
                  <a:srgbClr val="003366"/>
                </a:solidFill>
                <a:latin typeface="Arial"/>
                <a:ea typeface="ＭＳ Ｐゴシック"/>
              </a:rPr>
              <a:t>Estimation errors (sampling and processing issues, systematic biases)</a:t>
            </a:r>
            <a:endParaRPr/>
          </a:p>
        </p:txBody>
      </p:sp>
      <p:sp>
        <p:nvSpPr>
          <p:cNvPr id="390" name="CustomShape 11"/>
          <p:cNvSpPr/>
          <p:nvPr/>
        </p:nvSpPr>
        <p:spPr>
          <a:xfrm>
            <a:off x="762120" y="4616280"/>
            <a:ext cx="7513200" cy="642600"/>
          </a:xfrm>
          <a:prstGeom prst="rect">
            <a:avLst/>
          </a:prstGeom>
          <a:noFill/>
          <a:ln>
            <a:noFill/>
          </a:ln>
        </p:spPr>
        <p:txBody>
          <a:bodyPr lIns="90000" rIns="90000" tIns="46800" bIns="46800"/>
          <a:p>
            <a:pPr algn="ctr">
              <a:lnSpc>
                <a:spcPct val="100000"/>
              </a:lnSpc>
            </a:pPr>
            <a:r>
              <a:rPr lang="fr-FR">
                <a:solidFill>
                  <a:srgbClr val="000000"/>
                </a:solidFill>
                <a:latin typeface="Arial"/>
                <a:ea typeface="ＭＳ Ｐゴシック"/>
              </a:rPr>
              <a:t>Overlapping time window for global and re-qualified data 2005-2010: Methods developed for global estimations</a:t>
            </a:r>
            <a:endParaRPr/>
          </a:p>
        </p:txBody>
      </p:sp>
      <p:sp>
        <p:nvSpPr>
          <p:cNvPr id="391" name="Line 12"/>
          <p:cNvSpPr/>
          <p:nvPr/>
        </p:nvSpPr>
        <p:spPr>
          <a:xfrm>
            <a:off x="1447560" y="4343400"/>
            <a:ext cx="1800" cy="228600"/>
          </a:xfrm>
          <a:prstGeom prst="line">
            <a:avLst/>
          </a:prstGeom>
          <a:ln w="19080">
            <a:solidFill>
              <a:srgbClr val="003366"/>
            </a:solidFill>
            <a:miter/>
          </a:ln>
        </p:spPr>
      </p:sp>
      <p:sp>
        <p:nvSpPr>
          <p:cNvPr id="392" name="Line 13"/>
          <p:cNvSpPr/>
          <p:nvPr/>
        </p:nvSpPr>
        <p:spPr>
          <a:xfrm>
            <a:off x="5410080" y="4343400"/>
            <a:ext cx="1440" cy="228600"/>
          </a:xfrm>
          <a:prstGeom prst="line">
            <a:avLst/>
          </a:prstGeom>
          <a:ln w="19080">
            <a:solidFill>
              <a:srgbClr val="003366"/>
            </a:solidFill>
            <a:miter/>
          </a:ln>
        </p:spPr>
      </p:sp>
      <p:sp>
        <p:nvSpPr>
          <p:cNvPr id="393" name="Line 14"/>
          <p:cNvSpPr/>
          <p:nvPr/>
        </p:nvSpPr>
        <p:spPr>
          <a:xfrm>
            <a:off x="7619760" y="4343400"/>
            <a:ext cx="1800" cy="228600"/>
          </a:xfrm>
          <a:prstGeom prst="line">
            <a:avLst/>
          </a:prstGeom>
          <a:ln w="19080">
            <a:solidFill>
              <a:srgbClr val="003366"/>
            </a:solidFill>
            <a:miter/>
          </a:ln>
        </p:spPr>
      </p:sp>
      <p:sp>
        <p:nvSpPr>
          <p:cNvPr id="394" name="CustomShape 15"/>
          <p:cNvSpPr/>
          <p:nvPr/>
        </p:nvSpPr>
        <p:spPr>
          <a:xfrm>
            <a:off x="533520" y="5514840"/>
            <a:ext cx="2133360" cy="916920"/>
          </a:xfrm>
          <a:prstGeom prst="rect">
            <a:avLst/>
          </a:prstGeom>
          <a:noFill/>
          <a:ln>
            <a:noFill/>
          </a:ln>
        </p:spPr>
        <p:txBody>
          <a:bodyPr lIns="90000" rIns="90000" tIns="46800" bIns="46800"/>
          <a:p>
            <a:pPr>
              <a:lnSpc>
                <a:spcPct val="100000"/>
              </a:lnSpc>
            </a:pPr>
            <a:r>
              <a:rPr b="1" lang="fr-FR">
                <a:solidFill>
                  <a:srgbClr val="000000"/>
                </a:solidFill>
                <a:latin typeface="Arial"/>
                <a:ea typeface="ＭＳ Ｐゴシック"/>
              </a:rPr>
              <a:t>von Schuckmann and Le Traon, 2011</a:t>
            </a:r>
            <a:endParaRPr/>
          </a:p>
        </p:txBody>
      </p:sp>
      <p:sp>
        <p:nvSpPr>
          <p:cNvPr id="395" name="CustomShape 16"/>
          <p:cNvSpPr/>
          <p:nvPr/>
        </p:nvSpPr>
        <p:spPr>
          <a:xfrm>
            <a:off x="4495680" y="5560920"/>
            <a:ext cx="2133360" cy="916920"/>
          </a:xfrm>
          <a:prstGeom prst="rect">
            <a:avLst/>
          </a:prstGeom>
          <a:noFill/>
          <a:ln>
            <a:noFill/>
          </a:ln>
        </p:spPr>
        <p:txBody>
          <a:bodyPr lIns="90000" rIns="90000" tIns="46800" bIns="46800"/>
          <a:p>
            <a:pPr>
              <a:lnSpc>
                <a:spcPct val="100000"/>
              </a:lnSpc>
            </a:pPr>
            <a:r>
              <a:rPr b="1" lang="fr-FR">
                <a:solidFill>
                  <a:srgbClr val="000000"/>
                </a:solidFill>
                <a:latin typeface="Arial"/>
                <a:ea typeface="ＭＳ Ｐゴシック"/>
              </a:rPr>
              <a:t>Averaged DM gridded product, AVISO</a:t>
            </a:r>
            <a:endParaRPr/>
          </a:p>
        </p:txBody>
      </p:sp>
      <p:sp>
        <p:nvSpPr>
          <p:cNvPr id="396" name="CustomShape 17"/>
          <p:cNvSpPr/>
          <p:nvPr/>
        </p:nvSpPr>
        <p:spPr>
          <a:xfrm>
            <a:off x="6934320" y="5562720"/>
            <a:ext cx="2133360" cy="642600"/>
          </a:xfrm>
          <a:prstGeom prst="rect">
            <a:avLst/>
          </a:prstGeom>
          <a:noFill/>
          <a:ln>
            <a:noFill/>
          </a:ln>
        </p:spPr>
        <p:txBody>
          <a:bodyPr lIns="90000" rIns="90000" tIns="46800" bIns="46800"/>
          <a:p>
            <a:pPr>
              <a:lnSpc>
                <a:spcPct val="100000"/>
              </a:lnSpc>
            </a:pPr>
            <a:r>
              <a:rPr b="1" lang="fr-FR">
                <a:solidFill>
                  <a:srgbClr val="000000"/>
                </a:solidFill>
                <a:latin typeface="Arial"/>
                <a:ea typeface="ＭＳ Ｐゴシック"/>
              </a:rPr>
              <a:t>Chambers and Schr</a:t>
            </a:r>
            <a:r>
              <a:rPr b="1" lang="fr-FR">
                <a:solidFill>
                  <a:srgbClr val="000000"/>
                </a:solidFill>
                <a:latin typeface="Arial"/>
                <a:ea typeface="ＭＳ Ｐゴシック"/>
              </a:rPr>
              <a:t>ö</a:t>
            </a:r>
            <a:r>
              <a:rPr b="1" lang="fr-FR">
                <a:solidFill>
                  <a:srgbClr val="000000"/>
                </a:solidFill>
                <a:latin typeface="Arial"/>
                <a:ea typeface="ＭＳ Ｐゴシック"/>
              </a:rPr>
              <a:t>ter, 2011</a:t>
            </a:r>
            <a:endParaRPr/>
          </a:p>
        </p:txBody>
      </p:sp>
      <p:sp>
        <p:nvSpPr>
          <p:cNvPr id="397" name="Line 18"/>
          <p:cNvSpPr/>
          <p:nvPr/>
        </p:nvSpPr>
        <p:spPr>
          <a:xfrm>
            <a:off x="1371600" y="5257800"/>
            <a:ext cx="1440" cy="228600"/>
          </a:xfrm>
          <a:prstGeom prst="line">
            <a:avLst/>
          </a:prstGeom>
          <a:ln w="19080">
            <a:solidFill>
              <a:srgbClr val="003366"/>
            </a:solidFill>
            <a:miter/>
          </a:ln>
        </p:spPr>
      </p:sp>
      <p:sp>
        <p:nvSpPr>
          <p:cNvPr id="398" name="Line 19"/>
          <p:cNvSpPr/>
          <p:nvPr/>
        </p:nvSpPr>
        <p:spPr>
          <a:xfrm>
            <a:off x="5486400" y="5257800"/>
            <a:ext cx="1440" cy="228600"/>
          </a:xfrm>
          <a:prstGeom prst="line">
            <a:avLst/>
          </a:prstGeom>
          <a:ln w="19080">
            <a:solidFill>
              <a:srgbClr val="003366"/>
            </a:solidFill>
            <a:miter/>
          </a:ln>
        </p:spPr>
      </p:sp>
      <p:sp>
        <p:nvSpPr>
          <p:cNvPr id="399" name="Line 20"/>
          <p:cNvSpPr/>
          <p:nvPr/>
        </p:nvSpPr>
        <p:spPr>
          <a:xfrm>
            <a:off x="7619760" y="5257800"/>
            <a:ext cx="1800" cy="228600"/>
          </a:xfrm>
          <a:prstGeom prst="line">
            <a:avLst/>
          </a:prstGeom>
          <a:ln w="19080">
            <a:solidFill>
              <a:srgbClr val="003366"/>
            </a:solidFill>
            <a:miter/>
          </a:ln>
        </p:spPr>
      </p:sp>
      <p:sp>
        <p:nvSpPr>
          <p:cNvPr id="400" name="CustomShape 21"/>
          <p:cNvSpPr/>
          <p:nvPr/>
        </p:nvSpPr>
        <p:spPr>
          <a:xfrm>
            <a:off x="0" y="0"/>
            <a:ext cx="9143640" cy="672120"/>
          </a:xfrm>
          <a:prstGeom prst="rect">
            <a:avLst/>
          </a:prstGeom>
          <a:solidFill>
            <a:srgbClr val="376092"/>
          </a:solidFill>
          <a:ln w="9360">
            <a:noFill/>
          </a:ln>
        </p:spPr>
      </p:sp>
      <p:sp>
        <p:nvSpPr>
          <p:cNvPr id="401" name="CustomShape 22"/>
          <p:cNvSpPr/>
          <p:nvPr/>
        </p:nvSpPr>
        <p:spPr>
          <a:xfrm>
            <a:off x="172440" y="151560"/>
            <a:ext cx="715788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1. A reference estimates of box mean temporal changes for OHC</a:t>
            </a:r>
            <a:endParaRPr/>
          </a:p>
        </p:txBody>
      </p:sp>
      <p:sp>
        <p:nvSpPr>
          <p:cNvPr id="402" name="CustomShape 23"/>
          <p:cNvSpPr/>
          <p:nvPr/>
        </p:nvSpPr>
        <p:spPr>
          <a:xfrm>
            <a:off x="1144440" y="633240"/>
            <a:ext cx="7334640" cy="638640"/>
          </a:xfrm>
          <a:prstGeom prst="rect">
            <a:avLst/>
          </a:prstGeom>
          <a:noFill/>
          <a:ln>
            <a:noFill/>
          </a:ln>
        </p:spPr>
        <p:txBody>
          <a:bodyPr lIns="90000" rIns="90000" tIns="45000" bIns="45000"/>
          <a:p>
            <a:pPr algn="ctr">
              <a:lnSpc>
                <a:spcPct val="100000"/>
              </a:lnSpc>
            </a:pPr>
            <a:r>
              <a:rPr b="1" lang="fr-FR" sz="2000">
                <a:solidFill>
                  <a:srgbClr val="ff0000"/>
                </a:solidFill>
                <a:latin typeface="Arial"/>
              </a:rPr>
              <a:t>OHC method validation through physical budget constraint </a:t>
            </a:r>
            <a:r>
              <a:rPr lang="fr-FR" sz="1600">
                <a:solidFill>
                  <a:srgbClr val="ff0000"/>
                </a:solidFill>
                <a:latin typeface="Arial"/>
              </a:rPr>
              <a:t>(von Schuckmann et al., 2014)</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3" name="CustomShape 1"/>
          <p:cNvSpPr/>
          <p:nvPr/>
        </p:nvSpPr>
        <p:spPr>
          <a:xfrm>
            <a:off x="0" y="0"/>
            <a:ext cx="9143640" cy="672120"/>
          </a:xfrm>
          <a:prstGeom prst="rect">
            <a:avLst/>
          </a:prstGeom>
          <a:solidFill>
            <a:srgbClr val="376092"/>
          </a:solidFill>
          <a:ln w="9360">
            <a:noFill/>
          </a:ln>
        </p:spPr>
      </p:sp>
      <p:sp>
        <p:nvSpPr>
          <p:cNvPr id="404" name="CustomShape 2"/>
          <p:cNvSpPr/>
          <p:nvPr/>
        </p:nvSpPr>
        <p:spPr>
          <a:xfrm>
            <a:off x="154800" y="121320"/>
            <a:ext cx="584424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2. One reference of box mean radiative flux estimate</a:t>
            </a:r>
            <a:endParaRPr/>
          </a:p>
        </p:txBody>
      </p:sp>
      <p:sp>
        <p:nvSpPr>
          <p:cNvPr id="405" name="CustomShape 3"/>
          <p:cNvSpPr/>
          <p:nvPr/>
        </p:nvSpPr>
        <p:spPr>
          <a:xfrm>
            <a:off x="3852000" y="1866240"/>
            <a:ext cx="4896360" cy="2010600"/>
          </a:xfrm>
          <a:prstGeom prst="rect">
            <a:avLst/>
          </a:prstGeom>
          <a:noFill/>
          <a:ln>
            <a:noFill/>
          </a:ln>
        </p:spPr>
        <p:txBody>
          <a:bodyPr lIns="90000" rIns="90000" tIns="45000" bIns="45000"/>
          <a:p>
            <a:pPr>
              <a:lnSpc>
                <a:spcPct val="100000"/>
              </a:lnSpc>
            </a:pPr>
            <a:r>
              <a:rPr b="1" lang="fr-FR" u="sng">
                <a:solidFill>
                  <a:srgbClr val="000000"/>
                </a:solidFill>
                <a:latin typeface="Calibri"/>
              </a:rPr>
              <a:t>Surface Radiation Data Sets</a:t>
            </a:r>
            <a:endParaRPr/>
          </a:p>
          <a:p>
            <a:pPr>
              <a:lnSpc>
                <a:spcPct val="100000"/>
              </a:lnSpc>
            </a:pPr>
            <a:r>
              <a:rPr lang="fr-FR" u="sng">
                <a:solidFill>
                  <a:srgbClr val="000000"/>
                </a:solidFill>
                <a:latin typeface="Calibri"/>
              </a:rPr>
              <a:t>Satellite:</a:t>
            </a:r>
            <a:endParaRPr/>
          </a:p>
          <a:p>
            <a:pPr>
              <a:lnSpc>
                <a:spcPct val="100000"/>
              </a:lnSpc>
            </a:pPr>
            <a:r>
              <a:rPr lang="fr-FR">
                <a:solidFill>
                  <a:srgbClr val="000000"/>
                </a:solidFill>
                <a:latin typeface="Calibri"/>
              </a:rPr>
              <a:t>ISCCP</a:t>
            </a:r>
            <a:r>
              <a:rPr lang="fr-FR">
                <a:solidFill>
                  <a:srgbClr val="000000"/>
                </a:solidFill>
                <a:latin typeface="Calibri"/>
              </a:rPr>
              <a:t>	</a:t>
            </a:r>
            <a:r>
              <a:rPr lang="fr-FR">
                <a:solidFill>
                  <a:srgbClr val="000000"/>
                </a:solidFill>
                <a:latin typeface="Calibri"/>
              </a:rPr>
              <a:t>	</a:t>
            </a:r>
            <a:r>
              <a:rPr lang="fr-FR">
                <a:solidFill>
                  <a:srgbClr val="000000"/>
                </a:solidFill>
                <a:latin typeface="Calibri"/>
              </a:rPr>
              <a:t>(1983-2009) </a:t>
            </a:r>
            <a:endParaRPr/>
          </a:p>
          <a:p>
            <a:pPr>
              <a:lnSpc>
                <a:spcPct val="100000"/>
              </a:lnSpc>
            </a:pPr>
            <a:r>
              <a:rPr lang="fr-FR">
                <a:solidFill>
                  <a:srgbClr val="000000"/>
                </a:solidFill>
                <a:latin typeface="Calibri"/>
              </a:rPr>
              <a:t>SRB</a:t>
            </a:r>
            <a:r>
              <a:rPr lang="fr-FR">
                <a:solidFill>
                  <a:srgbClr val="000000"/>
                </a:solidFill>
                <a:latin typeface="Calibri"/>
              </a:rPr>
              <a:t>	</a:t>
            </a:r>
            <a:r>
              <a:rPr lang="fr-FR">
                <a:solidFill>
                  <a:srgbClr val="000000"/>
                </a:solidFill>
                <a:latin typeface="Calibri"/>
              </a:rPr>
              <a:t>	</a:t>
            </a:r>
            <a:r>
              <a:rPr lang="fr-FR">
                <a:solidFill>
                  <a:srgbClr val="000000"/>
                </a:solidFill>
                <a:latin typeface="Calibri"/>
              </a:rPr>
              <a:t>(1983-2007) </a:t>
            </a:r>
            <a:endParaRPr/>
          </a:p>
          <a:p>
            <a:pPr>
              <a:lnSpc>
                <a:spcPct val="100000"/>
              </a:lnSpc>
            </a:pPr>
            <a:r>
              <a:rPr lang="fr-FR">
                <a:solidFill>
                  <a:srgbClr val="000000"/>
                </a:solidFill>
                <a:latin typeface="Calibri"/>
              </a:rPr>
              <a:t>CM SAF CLARA</a:t>
            </a:r>
            <a:r>
              <a:rPr lang="fr-FR">
                <a:solidFill>
                  <a:srgbClr val="000000"/>
                </a:solidFill>
                <a:latin typeface="Calibri"/>
              </a:rPr>
              <a:t>	</a:t>
            </a:r>
            <a:r>
              <a:rPr lang="fr-FR">
                <a:solidFill>
                  <a:srgbClr val="000000"/>
                </a:solidFill>
                <a:latin typeface="Calibri"/>
              </a:rPr>
              <a:t>(1983-2009) </a:t>
            </a:r>
            <a:endParaRPr/>
          </a:p>
          <a:p>
            <a:pPr>
              <a:lnSpc>
                <a:spcPct val="100000"/>
              </a:lnSpc>
            </a:pPr>
            <a:r>
              <a:rPr lang="fr-FR" u="sng">
                <a:solidFill>
                  <a:srgbClr val="000000"/>
                </a:solidFill>
                <a:latin typeface="Calibri"/>
              </a:rPr>
              <a:t>Reanalysis:</a:t>
            </a:r>
            <a:endParaRPr/>
          </a:p>
          <a:p>
            <a:pPr>
              <a:lnSpc>
                <a:spcPct val="100000"/>
              </a:lnSpc>
            </a:pPr>
            <a:r>
              <a:rPr lang="fr-FR">
                <a:solidFill>
                  <a:srgbClr val="000000"/>
                </a:solidFill>
                <a:latin typeface="Calibri"/>
              </a:rPr>
              <a:t>ERA interim, CFSR</a:t>
            </a:r>
            <a:r>
              <a:rPr lang="fr-FR">
                <a:solidFill>
                  <a:srgbClr val="000000"/>
                </a:solidFill>
                <a:latin typeface="Calibri"/>
              </a:rPr>
              <a:t>	</a:t>
            </a:r>
            <a:r>
              <a:rPr lang="fr-FR">
                <a:solidFill>
                  <a:srgbClr val="000000"/>
                </a:solidFill>
                <a:latin typeface="Calibri"/>
              </a:rPr>
              <a:t>(-2015)</a:t>
            </a:r>
            <a:endParaRPr/>
          </a:p>
        </p:txBody>
      </p:sp>
      <p:pic>
        <p:nvPicPr>
          <p:cNvPr id="406" name="Picture 3" descr=""/>
          <p:cNvPicPr/>
          <p:nvPr/>
        </p:nvPicPr>
        <p:blipFill>
          <a:blip r:embed="rId1"/>
          <a:stretch>
            <a:fillRect/>
          </a:stretch>
        </p:blipFill>
        <p:spPr>
          <a:xfrm>
            <a:off x="304560" y="1953360"/>
            <a:ext cx="3214440" cy="2215440"/>
          </a:xfrm>
          <a:prstGeom prst="rect">
            <a:avLst/>
          </a:prstGeom>
          <a:ln>
            <a:noFill/>
          </a:ln>
        </p:spPr>
      </p:pic>
      <p:sp>
        <p:nvSpPr>
          <p:cNvPr id="407" name="CustomShape 4"/>
          <p:cNvSpPr/>
          <p:nvPr/>
        </p:nvSpPr>
        <p:spPr>
          <a:xfrm>
            <a:off x="304560" y="1680120"/>
            <a:ext cx="3475080" cy="212040"/>
          </a:xfrm>
          <a:prstGeom prst="rect">
            <a:avLst/>
          </a:prstGeom>
          <a:noFill/>
          <a:ln>
            <a:noFill/>
          </a:ln>
        </p:spPr>
        <p:txBody>
          <a:bodyPr lIns="90000" rIns="90000" tIns="45000" bIns="45000"/>
          <a:p>
            <a:pPr>
              <a:lnSpc>
                <a:spcPct val="100000"/>
              </a:lnSpc>
            </a:pPr>
            <a:r>
              <a:rPr b="1" lang="fr-FR" sz="800">
                <a:solidFill>
                  <a:srgbClr val="000000"/>
                </a:solidFill>
                <a:latin typeface="Calibri"/>
              </a:rPr>
              <a:t>CM SAF CLARA :: Climate Mean 1982-2009 :: Surface Net Longwave  [W/m²]</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8" name="CustomShape 1"/>
          <p:cNvSpPr/>
          <p:nvPr/>
        </p:nvSpPr>
        <p:spPr>
          <a:xfrm>
            <a:off x="0" y="0"/>
            <a:ext cx="9143640" cy="672120"/>
          </a:xfrm>
          <a:prstGeom prst="rect">
            <a:avLst/>
          </a:prstGeom>
          <a:solidFill>
            <a:srgbClr val="376092"/>
          </a:solidFill>
          <a:ln w="9360">
            <a:noFill/>
          </a:ln>
        </p:spPr>
      </p:sp>
      <p:sp>
        <p:nvSpPr>
          <p:cNvPr id="409" name="CustomShape 2"/>
          <p:cNvSpPr/>
          <p:nvPr/>
        </p:nvSpPr>
        <p:spPr>
          <a:xfrm>
            <a:off x="167760" y="121320"/>
            <a:ext cx="765036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3. One reference estimate of lateral HF at the boundaries of each box</a:t>
            </a:r>
            <a:endParaRPr/>
          </a:p>
        </p:txBody>
      </p:sp>
      <p:sp>
        <p:nvSpPr>
          <p:cNvPr id="410" name="CustomShape 3"/>
          <p:cNvSpPr/>
          <p:nvPr/>
        </p:nvSpPr>
        <p:spPr>
          <a:xfrm>
            <a:off x="592560" y="1905120"/>
            <a:ext cx="7492680" cy="1461960"/>
          </a:xfrm>
          <a:prstGeom prst="rect">
            <a:avLst/>
          </a:prstGeom>
          <a:noFill/>
          <a:ln>
            <a:noFill/>
          </a:ln>
        </p:spPr>
        <p:txBody>
          <a:bodyPr lIns="90000" rIns="90000" tIns="45000" bIns="45000"/>
          <a:p>
            <a:pPr>
              <a:lnSpc>
                <a:spcPct val="100000"/>
              </a:lnSpc>
            </a:pPr>
            <a:r>
              <a:rPr lang="fr-FR">
                <a:solidFill>
                  <a:srgbClr val="800000"/>
                </a:solidFill>
                <a:latin typeface="Arial"/>
              </a:rPr>
              <a:t>Lateral heat flux at sections from ocean reanalysis: University of Reading and/or mercator (copernicus)</a:t>
            </a:r>
            <a:endParaRPr/>
          </a:p>
          <a:p>
            <a:pPr>
              <a:lnSpc>
                <a:spcPct val="100000"/>
              </a:lnSpc>
            </a:pPr>
            <a:endParaRPr/>
          </a:p>
          <a:p>
            <a:pPr>
              <a:lnSpc>
                <a:spcPct val="100000"/>
              </a:lnSpc>
            </a:pPr>
            <a:r>
              <a:rPr lang="fr-FR">
                <a:solidFill>
                  <a:srgbClr val="800000"/>
                </a:solidFill>
                <a:latin typeface="Arial"/>
              </a:rPr>
              <a:t>Please add details and interact with Ifremer for data exchange so that they can perform the scatter plots</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CustomShape 1"/>
          <p:cNvSpPr/>
          <p:nvPr/>
        </p:nvSpPr>
        <p:spPr>
          <a:xfrm>
            <a:off x="0" y="0"/>
            <a:ext cx="9143640" cy="672120"/>
          </a:xfrm>
          <a:prstGeom prst="rect">
            <a:avLst/>
          </a:prstGeom>
          <a:solidFill>
            <a:srgbClr val="376092"/>
          </a:solidFill>
          <a:ln w="9360">
            <a:noFill/>
          </a:ln>
        </p:spPr>
      </p:sp>
      <p:sp>
        <p:nvSpPr>
          <p:cNvPr id="86" name="CustomShape 2"/>
          <p:cNvSpPr/>
          <p:nvPr/>
        </p:nvSpPr>
        <p:spPr>
          <a:xfrm>
            <a:off x="191160" y="151560"/>
            <a:ext cx="870804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Positive Earth’s Energy Imbalance: accumulation of heat in the climate system</a:t>
            </a:r>
            <a:endParaRPr/>
          </a:p>
        </p:txBody>
      </p:sp>
      <p:sp>
        <p:nvSpPr>
          <p:cNvPr id="87" name="CustomShape 3"/>
          <p:cNvSpPr/>
          <p:nvPr/>
        </p:nvSpPr>
        <p:spPr>
          <a:xfrm>
            <a:off x="194760" y="6404040"/>
            <a:ext cx="7307280" cy="364680"/>
          </a:xfrm>
          <a:prstGeom prst="rect">
            <a:avLst/>
          </a:prstGeom>
          <a:noFill/>
          <a:ln>
            <a:noFill/>
          </a:ln>
        </p:spPr>
        <p:txBody>
          <a:bodyPr wrap="none" lIns="90000" rIns="90000" tIns="45000" bIns="45000"/>
          <a:p>
            <a:pPr>
              <a:lnSpc>
                <a:spcPct val="100000"/>
              </a:lnSpc>
            </a:pPr>
            <a:r>
              <a:rPr lang="fr-FR">
                <a:solidFill>
                  <a:srgbClr val="000000"/>
                </a:solidFill>
                <a:latin typeface="Arial"/>
              </a:rPr>
              <a:t>Von Schuckmann et al., 2015 (Nature Climate Change, under revision)</a:t>
            </a:r>
            <a:endParaRPr/>
          </a:p>
        </p:txBody>
      </p:sp>
      <p:pic>
        <p:nvPicPr>
          <p:cNvPr id="88" name="Picture 4" descr=""/>
          <p:cNvPicPr/>
          <p:nvPr/>
        </p:nvPicPr>
        <p:blipFill>
          <a:blip r:embed="rId1"/>
          <a:stretch>
            <a:fillRect/>
          </a:stretch>
        </p:blipFill>
        <p:spPr>
          <a:xfrm>
            <a:off x="0" y="571680"/>
            <a:ext cx="9143640" cy="571140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 name="CustomShape 1"/>
          <p:cNvSpPr/>
          <p:nvPr/>
        </p:nvSpPr>
        <p:spPr>
          <a:xfrm>
            <a:off x="0" y="0"/>
            <a:ext cx="9143640" cy="672120"/>
          </a:xfrm>
          <a:prstGeom prst="rect">
            <a:avLst/>
          </a:prstGeom>
          <a:solidFill>
            <a:srgbClr val="376092"/>
          </a:solidFill>
          <a:ln w="9360">
            <a:noFill/>
          </a:ln>
        </p:spPr>
      </p:sp>
      <p:sp>
        <p:nvSpPr>
          <p:cNvPr id="412" name="CustomShape 2"/>
          <p:cNvSpPr/>
          <p:nvPr/>
        </p:nvSpPr>
        <p:spPr>
          <a:xfrm>
            <a:off x="172800" y="121320"/>
            <a:ext cx="793656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4. A set of box mean turbulent fluxes from the “OHF reference data set”</a:t>
            </a:r>
            <a:endParaRPr/>
          </a:p>
        </p:txBody>
      </p:sp>
      <p:pic>
        <p:nvPicPr>
          <p:cNvPr id="413" name="Picture 2" descr=""/>
          <p:cNvPicPr/>
          <p:nvPr/>
        </p:nvPicPr>
        <p:blipFill>
          <a:blip r:embed="rId1"/>
          <a:stretch>
            <a:fillRect/>
          </a:stretch>
        </p:blipFill>
        <p:spPr>
          <a:xfrm>
            <a:off x="179640" y="784440"/>
            <a:ext cx="3260520" cy="2520000"/>
          </a:xfrm>
          <a:prstGeom prst="rect">
            <a:avLst/>
          </a:prstGeom>
          <a:ln>
            <a:noFill/>
          </a:ln>
        </p:spPr>
      </p:pic>
      <p:sp>
        <p:nvSpPr>
          <p:cNvPr id="414" name="CustomShape 3"/>
          <p:cNvSpPr/>
          <p:nvPr/>
        </p:nvSpPr>
        <p:spPr>
          <a:xfrm>
            <a:off x="3762360" y="928440"/>
            <a:ext cx="4968360" cy="2833560"/>
          </a:xfrm>
          <a:prstGeom prst="rect">
            <a:avLst/>
          </a:prstGeom>
          <a:noFill/>
          <a:ln>
            <a:noFill/>
          </a:ln>
        </p:spPr>
        <p:txBody>
          <a:bodyPr lIns="90000" rIns="90000" tIns="45000" bIns="45000"/>
          <a:p>
            <a:pPr>
              <a:lnSpc>
                <a:spcPct val="100000"/>
              </a:lnSpc>
            </a:pPr>
            <a:r>
              <a:rPr b="1" lang="fr-FR" u="sng">
                <a:solidFill>
                  <a:srgbClr val="000000"/>
                </a:solidFill>
                <a:latin typeface="Calibri"/>
              </a:rPr>
              <a:t>Turbulent Flux Data Sets</a:t>
            </a:r>
            <a:endParaRPr/>
          </a:p>
          <a:p>
            <a:pPr>
              <a:lnSpc>
                <a:spcPct val="100000"/>
              </a:lnSpc>
            </a:pPr>
            <a:r>
              <a:rPr lang="fr-FR" u="sng">
                <a:solidFill>
                  <a:srgbClr val="000000"/>
                </a:solidFill>
                <a:latin typeface="Calibri"/>
              </a:rPr>
              <a:t>Satellite:</a:t>
            </a:r>
            <a:endParaRPr/>
          </a:p>
          <a:p>
            <a:pPr>
              <a:lnSpc>
                <a:spcPct val="100000"/>
              </a:lnSpc>
            </a:pPr>
            <a:r>
              <a:rPr lang="fr-FR">
                <a:solidFill>
                  <a:srgbClr val="000000"/>
                </a:solidFill>
                <a:latin typeface="Calibri"/>
              </a:rPr>
              <a:t>HOAPS</a:t>
            </a:r>
            <a:r>
              <a:rPr lang="fr-FR">
                <a:solidFill>
                  <a:srgbClr val="000000"/>
                </a:solidFill>
                <a:latin typeface="Calibri"/>
              </a:rPr>
              <a:t>	</a:t>
            </a:r>
            <a:r>
              <a:rPr lang="fr-FR">
                <a:solidFill>
                  <a:srgbClr val="000000"/>
                </a:solidFill>
                <a:latin typeface="Calibri"/>
              </a:rPr>
              <a:t>	</a:t>
            </a:r>
            <a:r>
              <a:rPr lang="fr-FR">
                <a:solidFill>
                  <a:srgbClr val="000000"/>
                </a:solidFill>
                <a:latin typeface="Calibri"/>
              </a:rPr>
              <a:t>(1988-2008 / 2012)</a:t>
            </a:r>
            <a:endParaRPr/>
          </a:p>
          <a:p>
            <a:pPr>
              <a:lnSpc>
                <a:spcPct val="100000"/>
              </a:lnSpc>
            </a:pPr>
            <a:r>
              <a:rPr lang="fr-FR">
                <a:solidFill>
                  <a:srgbClr val="000000"/>
                </a:solidFill>
                <a:latin typeface="Calibri"/>
              </a:rPr>
              <a:t>IFREMER</a:t>
            </a:r>
            <a:r>
              <a:rPr lang="fr-FR">
                <a:solidFill>
                  <a:srgbClr val="000000"/>
                </a:solidFill>
                <a:latin typeface="Calibri"/>
              </a:rPr>
              <a:t>	</a:t>
            </a:r>
            <a:r>
              <a:rPr lang="fr-FR">
                <a:solidFill>
                  <a:srgbClr val="000000"/>
                </a:solidFill>
                <a:latin typeface="Calibri"/>
              </a:rPr>
              <a:t>	</a:t>
            </a:r>
            <a:r>
              <a:rPr lang="fr-FR">
                <a:solidFill>
                  <a:srgbClr val="000000"/>
                </a:solidFill>
                <a:latin typeface="Calibri"/>
              </a:rPr>
              <a:t>(1999-2009)</a:t>
            </a:r>
            <a:endParaRPr/>
          </a:p>
          <a:p>
            <a:pPr>
              <a:lnSpc>
                <a:spcPct val="100000"/>
              </a:lnSpc>
            </a:pPr>
            <a:r>
              <a:rPr lang="fr-FR">
                <a:solidFill>
                  <a:srgbClr val="000000"/>
                </a:solidFill>
                <a:latin typeface="Calibri"/>
              </a:rPr>
              <a:t>Seaflux</a:t>
            </a:r>
            <a:r>
              <a:rPr lang="fr-FR">
                <a:solidFill>
                  <a:srgbClr val="000000"/>
                </a:solidFill>
                <a:latin typeface="Calibri"/>
              </a:rPr>
              <a:t>	</a:t>
            </a:r>
            <a:r>
              <a:rPr lang="fr-FR">
                <a:solidFill>
                  <a:srgbClr val="000000"/>
                </a:solidFill>
                <a:latin typeface="Calibri"/>
              </a:rPr>
              <a:t>	</a:t>
            </a:r>
            <a:r>
              <a:rPr lang="fr-FR">
                <a:solidFill>
                  <a:srgbClr val="000000"/>
                </a:solidFill>
                <a:latin typeface="Calibri"/>
              </a:rPr>
              <a:t>(1988-2008)</a:t>
            </a:r>
            <a:endParaRPr/>
          </a:p>
          <a:p>
            <a:pPr>
              <a:lnSpc>
                <a:spcPct val="100000"/>
              </a:lnSpc>
            </a:pPr>
            <a:r>
              <a:rPr lang="fr-FR">
                <a:solidFill>
                  <a:srgbClr val="000000"/>
                </a:solidFill>
                <a:latin typeface="Calibri"/>
              </a:rPr>
              <a:t>J-OFURO</a:t>
            </a:r>
            <a:r>
              <a:rPr lang="fr-FR">
                <a:solidFill>
                  <a:srgbClr val="000000"/>
                </a:solidFill>
                <a:latin typeface="Calibri"/>
              </a:rPr>
              <a:t>	</a:t>
            </a:r>
            <a:r>
              <a:rPr lang="fr-FR">
                <a:solidFill>
                  <a:srgbClr val="000000"/>
                </a:solidFill>
                <a:latin typeface="Calibri"/>
              </a:rPr>
              <a:t>	</a:t>
            </a:r>
            <a:r>
              <a:rPr lang="fr-FR">
                <a:solidFill>
                  <a:srgbClr val="000000"/>
                </a:solidFill>
                <a:latin typeface="Calibri"/>
              </a:rPr>
              <a:t>(1988-2008)</a:t>
            </a:r>
            <a:endParaRPr/>
          </a:p>
          <a:p>
            <a:pPr>
              <a:lnSpc>
                <a:spcPct val="100000"/>
              </a:lnSpc>
            </a:pPr>
            <a:r>
              <a:rPr lang="fr-FR" u="sng">
                <a:solidFill>
                  <a:srgbClr val="000000"/>
                </a:solidFill>
                <a:latin typeface="Calibri"/>
              </a:rPr>
              <a:t>Reanalysis:</a:t>
            </a:r>
            <a:endParaRPr/>
          </a:p>
          <a:p>
            <a:pPr>
              <a:lnSpc>
                <a:spcPct val="100000"/>
              </a:lnSpc>
            </a:pPr>
            <a:r>
              <a:rPr lang="fr-FR">
                <a:solidFill>
                  <a:srgbClr val="000000"/>
                </a:solidFill>
                <a:latin typeface="Calibri"/>
              </a:rPr>
              <a:t>ERA interim, CFSR</a:t>
            </a:r>
            <a:r>
              <a:rPr lang="fr-FR">
                <a:solidFill>
                  <a:srgbClr val="000000"/>
                </a:solidFill>
                <a:latin typeface="Calibri"/>
              </a:rPr>
              <a:t>	</a:t>
            </a:r>
            <a:r>
              <a:rPr lang="fr-FR">
                <a:solidFill>
                  <a:srgbClr val="000000"/>
                </a:solidFill>
                <a:latin typeface="Calibri"/>
              </a:rPr>
              <a:t>(-2015)</a:t>
            </a:r>
            <a:endParaRPr/>
          </a:p>
          <a:p>
            <a:pPr>
              <a:lnSpc>
                <a:spcPct val="100000"/>
              </a:lnSpc>
            </a:pPr>
            <a:r>
              <a:rPr lang="fr-FR" u="sng">
                <a:solidFill>
                  <a:srgbClr val="000000"/>
                </a:solidFill>
                <a:latin typeface="Calibri"/>
              </a:rPr>
              <a:t>Hybrid:</a:t>
            </a:r>
            <a:endParaRPr/>
          </a:p>
          <a:p>
            <a:pPr>
              <a:lnSpc>
                <a:spcPct val="100000"/>
              </a:lnSpc>
            </a:pPr>
            <a:r>
              <a:rPr lang="fr-FR">
                <a:solidFill>
                  <a:srgbClr val="000000"/>
                </a:solidFill>
                <a:latin typeface="Calibri"/>
              </a:rPr>
              <a:t>OAFlux</a:t>
            </a:r>
            <a:r>
              <a:rPr lang="fr-FR">
                <a:solidFill>
                  <a:srgbClr val="000000"/>
                </a:solidFill>
                <a:latin typeface="Calibri"/>
              </a:rPr>
              <a:t>	</a:t>
            </a:r>
            <a:r>
              <a:rPr lang="fr-FR">
                <a:solidFill>
                  <a:srgbClr val="000000"/>
                </a:solidFill>
                <a:latin typeface="Calibri"/>
              </a:rPr>
              <a:t>	</a:t>
            </a:r>
            <a:r>
              <a:rPr lang="fr-FR">
                <a:solidFill>
                  <a:srgbClr val="000000"/>
                </a:solidFill>
                <a:latin typeface="Calibri"/>
              </a:rPr>
              <a:t>(1958-2014)</a:t>
            </a:r>
            <a:endParaRPr/>
          </a:p>
        </p:txBody>
      </p:sp>
      <p:sp>
        <p:nvSpPr>
          <p:cNvPr id="415" name="CustomShape 4"/>
          <p:cNvSpPr/>
          <p:nvPr/>
        </p:nvSpPr>
        <p:spPr>
          <a:xfrm>
            <a:off x="762840" y="4656600"/>
            <a:ext cx="4678560" cy="364680"/>
          </a:xfrm>
          <a:prstGeom prst="rect">
            <a:avLst/>
          </a:prstGeom>
          <a:noFill/>
          <a:ln>
            <a:noFill/>
          </a:ln>
        </p:spPr>
        <p:txBody>
          <a:bodyPr wrap="none" lIns="90000" rIns="90000" tIns="45000" bIns="45000"/>
          <a:p>
            <a:pPr>
              <a:lnSpc>
                <a:spcPct val="100000"/>
              </a:lnSpc>
            </a:pPr>
            <a:r>
              <a:rPr b="1" lang="fr-FR">
                <a:solidFill>
                  <a:srgbClr val="800000"/>
                </a:solidFill>
                <a:latin typeface="Wingdings"/>
              </a:rPr>
              <a:t></a:t>
            </a:r>
            <a:r>
              <a:rPr b="1" lang="fr-FR">
                <a:solidFill>
                  <a:srgbClr val="800000"/>
                </a:solidFill>
                <a:latin typeface="Arial"/>
              </a:rPr>
              <a:t> </a:t>
            </a:r>
            <a:r>
              <a:rPr b="1" lang="fr-FR">
                <a:solidFill>
                  <a:srgbClr val="800000"/>
                </a:solidFill>
                <a:latin typeface="Arial"/>
              </a:rPr>
              <a:t>Collaboration Ifremer/DWD, OHF portal </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16" name="Image 6" descr=""/>
          <p:cNvPicPr/>
          <p:nvPr/>
        </p:nvPicPr>
        <p:blipFill>
          <a:blip r:embed="rId1"/>
          <a:stretch>
            <a:fillRect/>
          </a:stretch>
        </p:blipFill>
        <p:spPr>
          <a:xfrm>
            <a:off x="33480" y="1026720"/>
            <a:ext cx="1837800" cy="1176120"/>
          </a:xfrm>
          <a:prstGeom prst="rect">
            <a:avLst/>
          </a:prstGeom>
          <a:ln>
            <a:noFill/>
          </a:ln>
        </p:spPr>
      </p:pic>
      <p:sp>
        <p:nvSpPr>
          <p:cNvPr id="417" name="CustomShape 1"/>
          <p:cNvSpPr/>
          <p:nvPr/>
        </p:nvSpPr>
        <p:spPr>
          <a:xfrm>
            <a:off x="0" y="0"/>
            <a:ext cx="9143640" cy="1002240"/>
          </a:xfrm>
          <a:prstGeom prst="rect">
            <a:avLst/>
          </a:prstGeom>
          <a:solidFill>
            <a:srgbClr val="376092"/>
          </a:solidFill>
          <a:ln w="9360">
            <a:noFill/>
          </a:ln>
        </p:spPr>
      </p:sp>
      <p:sp>
        <p:nvSpPr>
          <p:cNvPr id="418" name="CustomShape 2"/>
          <p:cNvSpPr/>
          <p:nvPr/>
        </p:nvSpPr>
        <p:spPr>
          <a:xfrm>
            <a:off x="169200" y="135000"/>
            <a:ext cx="8825040" cy="700200"/>
          </a:xfrm>
          <a:prstGeom prst="rect">
            <a:avLst/>
          </a:prstGeom>
          <a:noFill/>
          <a:ln>
            <a:noFill/>
          </a:ln>
        </p:spPr>
        <p:txBody>
          <a:bodyPr wrap="none" lIns="90000" rIns="90000" tIns="45000" bIns="45000"/>
          <a:p>
            <a:pPr algn="ctr">
              <a:lnSpc>
                <a:spcPct val="100000"/>
              </a:lnSpc>
            </a:pPr>
            <a:r>
              <a:rPr b="1" lang="fr-FR" sz="2000">
                <a:solidFill>
                  <a:srgbClr val="ebf1de"/>
                </a:solidFill>
                <a:latin typeface="Arial"/>
              </a:rPr>
              <a:t>Clivar research focus CONCEPT-HEAT:</a:t>
            </a:r>
            <a:endParaRPr/>
          </a:p>
          <a:p>
            <a:pPr algn="ctr">
              <a:lnSpc>
                <a:spcPct val="100000"/>
              </a:lnSpc>
            </a:pPr>
            <a:r>
              <a:rPr b="1" lang="fr-FR" sz="2000">
                <a:solidFill>
                  <a:srgbClr val="ebf1de"/>
                </a:solidFill>
                <a:latin typeface="Arial"/>
              </a:rPr>
              <a:t>Consistency between planetary energy balance and ocean heat storage</a:t>
            </a:r>
            <a:endParaRPr/>
          </a:p>
        </p:txBody>
      </p:sp>
      <p:pic>
        <p:nvPicPr>
          <p:cNvPr id="419" name="Image 1" descr=""/>
          <p:cNvPicPr/>
          <p:nvPr/>
        </p:nvPicPr>
        <p:blipFill>
          <a:blip r:embed="rId2"/>
          <a:stretch>
            <a:fillRect/>
          </a:stretch>
        </p:blipFill>
        <p:spPr>
          <a:xfrm>
            <a:off x="155520" y="2485800"/>
            <a:ext cx="6644880" cy="5038200"/>
          </a:xfrm>
          <a:prstGeom prst="rect">
            <a:avLst/>
          </a:prstGeom>
          <a:ln>
            <a:noFill/>
          </a:ln>
        </p:spPr>
      </p:pic>
      <p:sp>
        <p:nvSpPr>
          <p:cNvPr id="420" name="CustomShape 3"/>
          <p:cNvSpPr/>
          <p:nvPr/>
        </p:nvSpPr>
        <p:spPr>
          <a:xfrm>
            <a:off x="141120" y="5556240"/>
            <a:ext cx="6796440" cy="1422000"/>
          </a:xfrm>
          <a:prstGeom prst="rect">
            <a:avLst/>
          </a:prstGeom>
          <a:solidFill>
            <a:srgbClr val="ffffff"/>
          </a:solidFill>
          <a:ln w="25560">
            <a:noFill/>
          </a:ln>
        </p:spPr>
      </p:sp>
      <p:sp>
        <p:nvSpPr>
          <p:cNvPr id="421" name="CustomShape 4"/>
          <p:cNvSpPr/>
          <p:nvPr/>
        </p:nvSpPr>
        <p:spPr>
          <a:xfrm>
            <a:off x="3759480" y="2485800"/>
            <a:ext cx="3178080" cy="3229200"/>
          </a:xfrm>
          <a:prstGeom prst="rect">
            <a:avLst/>
          </a:prstGeom>
          <a:solidFill>
            <a:srgbClr val="ffffff"/>
          </a:solidFill>
          <a:ln w="9360">
            <a:noFill/>
          </a:ln>
        </p:spPr>
      </p:sp>
      <p:sp>
        <p:nvSpPr>
          <p:cNvPr id="422" name="CustomShape 5"/>
          <p:cNvSpPr/>
          <p:nvPr/>
        </p:nvSpPr>
        <p:spPr>
          <a:xfrm>
            <a:off x="2990880" y="2000520"/>
            <a:ext cx="1125000" cy="970560"/>
          </a:xfrm>
          <a:prstGeom prst="rect">
            <a:avLst/>
          </a:prstGeom>
          <a:solidFill>
            <a:srgbClr val="ffffff"/>
          </a:solidFill>
          <a:ln w="9360">
            <a:noFill/>
          </a:ln>
        </p:spPr>
      </p:sp>
      <p:sp>
        <p:nvSpPr>
          <p:cNvPr id="423" name="CustomShape 6"/>
          <p:cNvSpPr/>
          <p:nvPr/>
        </p:nvSpPr>
        <p:spPr>
          <a:xfrm>
            <a:off x="2005200" y="1073520"/>
            <a:ext cx="7071840" cy="3444480"/>
          </a:xfrm>
          <a:prstGeom prst="rect">
            <a:avLst/>
          </a:prstGeom>
          <a:noFill/>
          <a:ln>
            <a:noFill/>
          </a:ln>
        </p:spPr>
        <p:txBody>
          <a:bodyPr lIns="90000" rIns="90000" tIns="45000" bIns="45000"/>
          <a:p>
            <a:pPr algn="just">
              <a:lnSpc>
                <a:spcPct val="100000"/>
              </a:lnSpc>
            </a:pPr>
            <a:r>
              <a:rPr b="1" lang="fr-FR" sz="2000">
                <a:solidFill>
                  <a:srgbClr val="376092"/>
                </a:solidFill>
                <a:latin typeface="Arial"/>
              </a:rPr>
              <a:t>An overall goal is to bring together seven climate research communities all concerned with the energy flows in the Earth’s System to advance on the understanding of the uncertainties through budget constraints:</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Atmospheric radiation</a:t>
            </a:r>
            <a:endParaRPr/>
          </a:p>
          <a:p>
            <a:pPr algn="just">
              <a:lnSpc>
                <a:spcPct val="100000"/>
              </a:lnSpc>
            </a:pP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Air-sea-fluxes</a:t>
            </a:r>
            <a:endParaRPr/>
          </a:p>
          <a:p>
            <a:pPr algn="just">
              <a:lnSpc>
                <a:spcPct val="100000"/>
              </a:lnSpc>
            </a:pP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Ocean Heat Content</a:t>
            </a:r>
            <a:endParaRPr/>
          </a:p>
          <a:p>
            <a:pPr algn="just">
              <a:lnSpc>
                <a:spcPct val="100000"/>
              </a:lnSpc>
            </a:pP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Ocean reanalysis </a:t>
            </a:r>
            <a:endParaRPr/>
          </a:p>
          <a:p>
            <a:pPr algn="just">
              <a:lnSpc>
                <a:spcPct val="100000"/>
              </a:lnSpc>
            </a:pP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Atmospheric reanalyses and NWP </a:t>
            </a:r>
            <a:endParaRPr/>
          </a:p>
          <a:p>
            <a:pPr algn="just">
              <a:lnSpc>
                <a:spcPct val="100000"/>
              </a:lnSpc>
            </a:pP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Climate models.</a:t>
            </a:r>
            <a:endParaRPr/>
          </a:p>
          <a:p>
            <a:pPr algn="just">
              <a:lnSpc>
                <a:spcPct val="100000"/>
              </a:lnSpc>
            </a:pP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	</a:t>
            </a:r>
            <a:r>
              <a:rPr b="1" lang="fr-FR" sz="2000">
                <a:solidFill>
                  <a:srgbClr val="376092"/>
                </a:solidFill>
                <a:latin typeface="Arial"/>
              </a:rPr>
              <a:t>Global sea level </a:t>
            </a:r>
            <a:endParaRPr/>
          </a:p>
        </p:txBody>
      </p:sp>
      <p:sp>
        <p:nvSpPr>
          <p:cNvPr id="424" name="CustomShape 7"/>
          <p:cNvSpPr/>
          <p:nvPr/>
        </p:nvSpPr>
        <p:spPr>
          <a:xfrm>
            <a:off x="3056040" y="4799520"/>
            <a:ext cx="6037560" cy="1998360"/>
          </a:xfrm>
          <a:prstGeom prst="rect">
            <a:avLst/>
          </a:prstGeom>
          <a:solidFill>
            <a:srgbClr val="376092"/>
          </a:solidFill>
          <a:ln w="9360">
            <a:noFill/>
          </a:ln>
        </p:spPr>
      </p:sp>
      <p:sp>
        <p:nvSpPr>
          <p:cNvPr id="425" name="CustomShape 8"/>
          <p:cNvSpPr/>
          <p:nvPr/>
        </p:nvSpPr>
        <p:spPr>
          <a:xfrm>
            <a:off x="3107880" y="4888800"/>
            <a:ext cx="6085800" cy="1858320"/>
          </a:xfrm>
          <a:prstGeom prst="rect">
            <a:avLst/>
          </a:prstGeom>
          <a:noFill/>
          <a:ln>
            <a:noFill/>
          </a:ln>
        </p:spPr>
        <p:txBody>
          <a:bodyPr lIns="90000" rIns="90000" tIns="45000" bIns="45000"/>
          <a:p>
            <a:pPr algn="ctr">
              <a:lnSpc>
                <a:spcPct val="100000"/>
              </a:lnSpc>
            </a:pPr>
            <a:r>
              <a:rPr b="1" lang="fr-FR" sz="2000">
                <a:solidFill>
                  <a:srgbClr val="ebf1de"/>
                </a:solidFill>
                <a:latin typeface="Arial"/>
              </a:rPr>
              <a:t>Scientific steering team: </a:t>
            </a:r>
            <a:endParaRPr/>
          </a:p>
          <a:p>
            <a:pPr>
              <a:lnSpc>
                <a:spcPct val="100000"/>
              </a:lnSpc>
            </a:pPr>
            <a:endParaRPr/>
          </a:p>
          <a:p>
            <a:pPr>
              <a:lnSpc>
                <a:spcPct val="100000"/>
              </a:lnSpc>
            </a:pPr>
            <a:r>
              <a:rPr lang="fr-FR" sz="2000">
                <a:solidFill>
                  <a:srgbClr val="ebf1de"/>
                </a:solidFill>
                <a:latin typeface="Arial"/>
              </a:rPr>
              <a:t>Co-Chairs: K. von Schuckmann, K. Trenberth</a:t>
            </a:r>
            <a:endParaRPr/>
          </a:p>
          <a:p>
            <a:pPr>
              <a:lnSpc>
                <a:spcPct val="100000"/>
              </a:lnSpc>
            </a:pPr>
            <a:endParaRPr/>
          </a:p>
          <a:p>
            <a:pPr>
              <a:lnSpc>
                <a:spcPct val="100000"/>
              </a:lnSpc>
            </a:pPr>
            <a:r>
              <a:rPr lang="fr-FR" sz="2000">
                <a:solidFill>
                  <a:srgbClr val="ebf1de"/>
                </a:solidFill>
                <a:latin typeface="Arial"/>
              </a:rPr>
              <a:t>Members: C.-A. Clayson, S. Gulev, C. Domingues, K. Haines, N. Loeb, P.P. Mathieu, M. Palmer, M. Wild</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6" name="CustomShape 1"/>
          <p:cNvSpPr/>
          <p:nvPr/>
        </p:nvSpPr>
        <p:spPr>
          <a:xfrm>
            <a:off x="70560" y="521280"/>
            <a:ext cx="8902440" cy="2406960"/>
          </a:xfrm>
          <a:prstGeom prst="rect">
            <a:avLst/>
          </a:prstGeom>
          <a:noFill/>
          <a:ln>
            <a:noFill/>
          </a:ln>
        </p:spPr>
        <p:txBody>
          <a:bodyPr lIns="90000" rIns="90000" tIns="45000" bIns="45000"/>
          <a:p>
            <a:pPr algn="just">
              <a:lnSpc>
                <a:spcPct val="100000"/>
              </a:lnSpc>
            </a:pPr>
            <a:r>
              <a:rPr b="1" lang="fr-FR" sz="2000">
                <a:solidFill>
                  <a:srgbClr val="376092"/>
                </a:solidFill>
                <a:latin typeface="Arial"/>
              </a:rPr>
              <a:t>Key FOCUS Questions:</a:t>
            </a:r>
            <a:endParaRPr/>
          </a:p>
          <a:p>
            <a:pPr algn="just">
              <a:lnSpc>
                <a:spcPct val="100000"/>
              </a:lnSpc>
            </a:pPr>
            <a:r>
              <a:rPr b="1" lang="fr-FR" sz="600">
                <a:solidFill>
                  <a:srgbClr val="376092"/>
                </a:solidFill>
                <a:latin typeface="Arial"/>
              </a:rPr>
              <a:t> </a:t>
            </a:r>
            <a:endParaRPr/>
          </a:p>
          <a:p>
            <a:pPr algn="just">
              <a:lnSpc>
                <a:spcPct val="100000"/>
              </a:lnSpc>
              <a:buFont typeface="Wingdings" charset="2"/>
              <a:buChar char=""/>
            </a:pPr>
            <a:r>
              <a:rPr lang="fr-FR">
                <a:solidFill>
                  <a:srgbClr val="376092"/>
                </a:solidFill>
                <a:latin typeface="Arial"/>
              </a:rPr>
              <a:t>What is the magnitude of Earth's energy imbalance and how does it vary over time?</a:t>
            </a:r>
            <a:endParaRPr/>
          </a:p>
          <a:p>
            <a:pPr algn="just">
              <a:lnSpc>
                <a:spcPct val="100000"/>
              </a:lnSpc>
              <a:buFont typeface="Wingdings" charset="2"/>
              <a:buChar char=""/>
            </a:pPr>
            <a:r>
              <a:rPr lang="fr-FR">
                <a:solidFill>
                  <a:srgbClr val="376092"/>
                </a:solidFill>
                <a:latin typeface="Arial"/>
              </a:rPr>
              <a:t>How are TOA net radiation and ocean heating rate distributed regionally and vertically (OHC)?</a:t>
            </a:r>
            <a:endParaRPr/>
          </a:p>
          <a:p>
            <a:pPr algn="just">
              <a:lnSpc>
                <a:spcPct val="100000"/>
              </a:lnSpc>
              <a:buFont typeface="Wingdings" charset="2"/>
              <a:buChar char=""/>
            </a:pPr>
            <a:r>
              <a:rPr lang="fr-FR">
                <a:solidFill>
                  <a:srgbClr val="376092"/>
                </a:solidFill>
                <a:latin typeface="Arial"/>
              </a:rPr>
              <a:t>How can we improve validation requirements for and from coupled climate models to improve estimates of EEI?</a:t>
            </a:r>
            <a:endParaRPr/>
          </a:p>
          <a:p>
            <a:pPr algn="just">
              <a:lnSpc>
                <a:spcPct val="100000"/>
              </a:lnSpc>
              <a:buFont typeface="Wingdings" charset="2"/>
              <a:buChar char=""/>
            </a:pPr>
            <a:r>
              <a:rPr lang="fr-FR">
                <a:solidFill>
                  <a:srgbClr val="376092"/>
                </a:solidFill>
                <a:latin typeface="Arial"/>
              </a:rPr>
              <a:t>How can we better constrain the surface energy fluxes and their spatio-temporal variations?</a:t>
            </a:r>
            <a:endParaRPr/>
          </a:p>
        </p:txBody>
      </p:sp>
      <p:sp>
        <p:nvSpPr>
          <p:cNvPr id="427" name="CustomShape 2"/>
          <p:cNvSpPr/>
          <p:nvPr/>
        </p:nvSpPr>
        <p:spPr>
          <a:xfrm>
            <a:off x="0" y="0"/>
            <a:ext cx="9143640" cy="504000"/>
          </a:xfrm>
          <a:prstGeom prst="rect">
            <a:avLst/>
          </a:prstGeom>
          <a:solidFill>
            <a:srgbClr val="376092"/>
          </a:solidFill>
          <a:ln w="9360">
            <a:noFill/>
          </a:ln>
        </p:spPr>
      </p:sp>
      <p:sp>
        <p:nvSpPr>
          <p:cNvPr id="428" name="CustomShape 3"/>
          <p:cNvSpPr/>
          <p:nvPr/>
        </p:nvSpPr>
        <p:spPr>
          <a:xfrm>
            <a:off x="122400" y="135000"/>
            <a:ext cx="303264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Clivar RF CONCEPT-HEAT</a:t>
            </a:r>
            <a:endParaRPr/>
          </a:p>
        </p:txBody>
      </p:sp>
      <p:pic>
        <p:nvPicPr>
          <p:cNvPr id="429" name="Image 6" descr=""/>
          <p:cNvPicPr/>
          <p:nvPr/>
        </p:nvPicPr>
        <p:blipFill>
          <a:blip r:embed="rId1"/>
          <a:stretch>
            <a:fillRect/>
          </a:stretch>
        </p:blipFill>
        <p:spPr>
          <a:xfrm>
            <a:off x="7752960" y="0"/>
            <a:ext cx="1390680" cy="890280"/>
          </a:xfrm>
          <a:prstGeom prst="rect">
            <a:avLst/>
          </a:prstGeom>
          <a:ln>
            <a:noFill/>
          </a:ln>
        </p:spPr>
      </p:pic>
      <p:sp>
        <p:nvSpPr>
          <p:cNvPr id="430" name="CustomShape 4"/>
          <p:cNvSpPr/>
          <p:nvPr/>
        </p:nvSpPr>
        <p:spPr>
          <a:xfrm>
            <a:off x="-54360" y="2952720"/>
            <a:ext cx="9198000" cy="3904920"/>
          </a:xfrm>
          <a:prstGeom prst="rect">
            <a:avLst/>
          </a:prstGeom>
          <a:solidFill>
            <a:srgbClr val="376092"/>
          </a:solidFill>
          <a:ln w="9360">
            <a:noFill/>
          </a:ln>
        </p:spPr>
      </p:sp>
      <p:sp>
        <p:nvSpPr>
          <p:cNvPr id="431" name="CustomShape 5"/>
          <p:cNvSpPr/>
          <p:nvPr/>
        </p:nvSpPr>
        <p:spPr>
          <a:xfrm>
            <a:off x="120600" y="3003120"/>
            <a:ext cx="8902440" cy="3749400"/>
          </a:xfrm>
          <a:prstGeom prst="rect">
            <a:avLst/>
          </a:prstGeom>
          <a:noFill/>
          <a:ln>
            <a:noFill/>
          </a:ln>
        </p:spPr>
        <p:txBody>
          <a:bodyPr lIns="90000" rIns="90000" tIns="45000" bIns="45000"/>
          <a:p>
            <a:pPr algn="ctr">
              <a:lnSpc>
                <a:spcPct val="100000"/>
              </a:lnSpc>
            </a:pPr>
            <a:r>
              <a:rPr b="1" lang="fr-FR" sz="2000">
                <a:solidFill>
                  <a:srgbClr val="ebf1de"/>
                </a:solidFill>
                <a:latin typeface="Arial"/>
              </a:rPr>
              <a:t>First CONCEPT-HEAT workshop, </a:t>
            </a:r>
            <a:endParaRPr/>
          </a:p>
          <a:p>
            <a:pPr algn="ctr">
              <a:lnSpc>
                <a:spcPct val="100000"/>
              </a:lnSpc>
            </a:pPr>
            <a:r>
              <a:rPr b="1" lang="fr-FR" sz="2000">
                <a:solidFill>
                  <a:srgbClr val="ebf1de"/>
                </a:solidFill>
                <a:latin typeface="Arial"/>
              </a:rPr>
              <a:t>jointly with CLIVAR GSOP, ORA-IP, COST-EOS, ESA-OHF</a:t>
            </a:r>
            <a:endParaRPr/>
          </a:p>
          <a:p>
            <a:pPr algn="ctr">
              <a:lnSpc>
                <a:spcPct val="100000"/>
              </a:lnSpc>
            </a:pPr>
            <a:endParaRPr/>
          </a:p>
          <a:p>
            <a:pPr algn="ctr">
              <a:lnSpc>
                <a:spcPct val="100000"/>
              </a:lnSpc>
            </a:pPr>
            <a:r>
              <a:rPr b="1" lang="fr-FR" sz="2000">
                <a:solidFill>
                  <a:srgbClr val="ebf1de"/>
                </a:solidFill>
                <a:latin typeface="Arial"/>
              </a:rPr>
              <a:t>29.09.-01.10.2015, MetOffice, Exeter, UK</a:t>
            </a:r>
            <a:endParaRPr/>
          </a:p>
          <a:p>
            <a:pPr algn="ctr">
              <a:lnSpc>
                <a:spcPct val="100000"/>
              </a:lnSpc>
            </a:pPr>
            <a:endParaRPr/>
          </a:p>
          <a:p>
            <a:pPr algn="ctr">
              <a:lnSpc>
                <a:spcPct val="100000"/>
              </a:lnSpc>
            </a:pPr>
            <a:r>
              <a:rPr b="1" lang="fr-FR" sz="2000">
                <a:solidFill>
                  <a:srgbClr val="ebf1de"/>
                </a:solidFill>
                <a:latin typeface="Arial"/>
              </a:rPr>
              <a:t>Organizing team:</a:t>
            </a:r>
            <a:endParaRPr/>
          </a:p>
          <a:p>
            <a:pPr algn="ctr">
              <a:lnSpc>
                <a:spcPct val="100000"/>
              </a:lnSpc>
            </a:pPr>
            <a:r>
              <a:rPr b="1" lang="fr-FR" sz="2000">
                <a:solidFill>
                  <a:srgbClr val="ebf1de"/>
                </a:solidFill>
                <a:latin typeface="Arial"/>
              </a:rPr>
              <a:t>K. von Schuckmann</a:t>
            </a:r>
            <a:endParaRPr/>
          </a:p>
          <a:p>
            <a:pPr algn="ctr">
              <a:lnSpc>
                <a:spcPct val="100000"/>
              </a:lnSpc>
            </a:pPr>
            <a:r>
              <a:rPr b="1" lang="fr-FR" sz="2000">
                <a:solidFill>
                  <a:srgbClr val="ebf1de"/>
                </a:solidFill>
                <a:latin typeface="Arial"/>
              </a:rPr>
              <a:t>M. Palmer </a:t>
            </a:r>
            <a:endParaRPr/>
          </a:p>
          <a:p>
            <a:pPr algn="ctr">
              <a:lnSpc>
                <a:spcPct val="100000"/>
              </a:lnSpc>
            </a:pPr>
            <a:r>
              <a:rPr b="1" lang="fr-FR" sz="2000">
                <a:solidFill>
                  <a:srgbClr val="ebf1de"/>
                </a:solidFill>
                <a:latin typeface="Arial"/>
              </a:rPr>
              <a:t>T. Lee</a:t>
            </a:r>
            <a:endParaRPr/>
          </a:p>
          <a:p>
            <a:pPr algn="ctr">
              <a:lnSpc>
                <a:spcPct val="100000"/>
              </a:lnSpc>
            </a:pPr>
            <a:r>
              <a:rPr b="1" lang="fr-FR" sz="2000">
                <a:solidFill>
                  <a:srgbClr val="ebf1de"/>
                </a:solidFill>
                <a:latin typeface="Arial"/>
              </a:rPr>
              <a:t>K. Haines</a:t>
            </a:r>
            <a:endParaRPr/>
          </a:p>
          <a:p>
            <a:pPr algn="ctr">
              <a:lnSpc>
                <a:spcPct val="100000"/>
              </a:lnSpc>
            </a:pPr>
            <a:r>
              <a:rPr b="1" lang="fr-FR" sz="2000">
                <a:solidFill>
                  <a:srgbClr val="ebf1de"/>
                </a:solidFill>
                <a:latin typeface="Arial"/>
              </a:rPr>
              <a:t>A. Alcazante</a:t>
            </a:r>
            <a:endParaRPr/>
          </a:p>
          <a:p>
            <a:pPr algn="ctr">
              <a:lnSpc>
                <a:spcPct val="100000"/>
              </a:lnSpc>
            </a:pPr>
            <a:r>
              <a:rPr b="1" lang="fr-FR" sz="2000">
                <a:solidFill>
                  <a:srgbClr val="ebf1de"/>
                </a:solidFill>
                <a:latin typeface="Arial"/>
              </a:rPr>
              <a:t>N. Caltabiano</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2" name="CustomShape 1"/>
          <p:cNvSpPr/>
          <p:nvPr/>
        </p:nvSpPr>
        <p:spPr>
          <a:xfrm>
            <a:off x="0" y="0"/>
            <a:ext cx="9143640" cy="672120"/>
          </a:xfrm>
          <a:prstGeom prst="rect">
            <a:avLst/>
          </a:prstGeom>
          <a:solidFill>
            <a:srgbClr val="376092"/>
          </a:solidFill>
          <a:ln w="9360">
            <a:noFill/>
          </a:ln>
        </p:spPr>
      </p:sp>
      <p:sp>
        <p:nvSpPr>
          <p:cNvPr id="433" name="CustomShape 2"/>
          <p:cNvSpPr/>
          <p:nvPr/>
        </p:nvSpPr>
        <p:spPr>
          <a:xfrm>
            <a:off x="150840" y="151560"/>
            <a:ext cx="138960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Thank you.</a:t>
            </a: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CustomShape 1"/>
          <p:cNvSpPr/>
          <p:nvPr/>
        </p:nvSpPr>
        <p:spPr>
          <a:xfrm>
            <a:off x="5364000" y="3873600"/>
            <a:ext cx="2244240" cy="1223640"/>
          </a:xfrm>
          <a:prstGeom prst="rect">
            <a:avLst/>
          </a:prstGeom>
          <a:solidFill>
            <a:srgbClr val="ffffff"/>
          </a:solidFill>
          <a:ln w="25560">
            <a:noFill/>
          </a:ln>
        </p:spPr>
      </p:sp>
      <p:sp>
        <p:nvSpPr>
          <p:cNvPr id="90" name="CustomShape 2"/>
          <p:cNvSpPr/>
          <p:nvPr/>
        </p:nvSpPr>
        <p:spPr>
          <a:xfrm>
            <a:off x="0" y="0"/>
            <a:ext cx="9143640" cy="672120"/>
          </a:xfrm>
          <a:prstGeom prst="rect">
            <a:avLst/>
          </a:prstGeom>
          <a:solidFill>
            <a:srgbClr val="376092"/>
          </a:solidFill>
          <a:ln w="9360">
            <a:noFill/>
          </a:ln>
        </p:spPr>
      </p:sp>
      <p:sp>
        <p:nvSpPr>
          <p:cNvPr id="91" name="CustomShape 3"/>
          <p:cNvSpPr/>
          <p:nvPr/>
        </p:nvSpPr>
        <p:spPr>
          <a:xfrm>
            <a:off x="249480" y="151560"/>
            <a:ext cx="895932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Earth’s Energy Imbalance.                                                    Currently +0.5 to 1 Wm</a:t>
            </a:r>
            <a:r>
              <a:rPr b="1" lang="fr-FR" baseline="30000">
                <a:solidFill>
                  <a:srgbClr val="ebf1de"/>
                </a:solidFill>
                <a:latin typeface="Arial"/>
              </a:rPr>
              <a:t>-2</a:t>
            </a:r>
            <a:endParaRPr/>
          </a:p>
        </p:txBody>
      </p:sp>
      <p:sp>
        <p:nvSpPr>
          <p:cNvPr id="92" name="CustomShape 4"/>
          <p:cNvSpPr/>
          <p:nvPr/>
        </p:nvSpPr>
        <p:spPr>
          <a:xfrm>
            <a:off x="0" y="2375640"/>
            <a:ext cx="9143640" cy="4482000"/>
          </a:xfrm>
          <a:prstGeom prst="rect">
            <a:avLst/>
          </a:prstGeom>
          <a:solidFill>
            <a:srgbClr val="376092"/>
          </a:solidFill>
          <a:ln w="9360">
            <a:noFill/>
          </a:ln>
        </p:spPr>
      </p:sp>
      <p:sp>
        <p:nvSpPr>
          <p:cNvPr id="93" name="CustomShape 5"/>
          <p:cNvSpPr/>
          <p:nvPr/>
        </p:nvSpPr>
        <p:spPr>
          <a:xfrm>
            <a:off x="29160" y="893880"/>
            <a:ext cx="9097560" cy="1310040"/>
          </a:xfrm>
          <a:prstGeom prst="rect">
            <a:avLst/>
          </a:prstGeom>
          <a:noFill/>
          <a:ln>
            <a:noFill/>
          </a:ln>
        </p:spPr>
        <p:txBody>
          <a:bodyPr lIns="90000" rIns="90000" tIns="45000" bIns="45000"/>
          <a:p>
            <a:pPr algn="ctr">
              <a:lnSpc>
                <a:spcPct val="100000"/>
              </a:lnSpc>
            </a:pPr>
            <a:r>
              <a:rPr b="1" lang="fr-FR" sz="2000">
                <a:solidFill>
                  <a:srgbClr val="376092"/>
                </a:solidFill>
                <a:latin typeface="Arial"/>
                <a:ea typeface="ＭＳ Ｐゴシック"/>
              </a:rPr>
              <a:t>The absolute measure of the Earth Energy Imbalance and its changes over time are vital pieces of information related to climate change as this is the single quantity defining the status of global climate change and expectations for continued global warming. </a:t>
            </a:r>
            <a:endParaRPr/>
          </a:p>
        </p:txBody>
      </p:sp>
      <p:pic>
        <p:nvPicPr>
          <p:cNvPr id="94" name="Image 2" descr=""/>
          <p:cNvPicPr/>
          <p:nvPr/>
        </p:nvPicPr>
        <p:blipFill>
          <a:blip r:embed="rId1"/>
          <a:stretch>
            <a:fillRect/>
          </a:stretch>
        </p:blipFill>
        <p:spPr>
          <a:xfrm>
            <a:off x="17640" y="3386160"/>
            <a:ext cx="5752800" cy="3642840"/>
          </a:xfrm>
          <a:prstGeom prst="rect">
            <a:avLst/>
          </a:prstGeom>
          <a:ln>
            <a:noFill/>
          </a:ln>
        </p:spPr>
      </p:pic>
      <p:sp>
        <p:nvSpPr>
          <p:cNvPr id="95" name="CustomShape 6"/>
          <p:cNvSpPr/>
          <p:nvPr/>
        </p:nvSpPr>
        <p:spPr>
          <a:xfrm>
            <a:off x="131400" y="2375640"/>
            <a:ext cx="9073440" cy="700200"/>
          </a:xfrm>
          <a:prstGeom prst="rect">
            <a:avLst/>
          </a:prstGeom>
          <a:noFill/>
          <a:ln>
            <a:noFill/>
          </a:ln>
        </p:spPr>
        <p:txBody>
          <a:bodyPr lIns="90000" rIns="90000" tIns="45000" bIns="45000"/>
          <a:p>
            <a:pPr algn="ctr">
              <a:lnSpc>
                <a:spcPct val="100000"/>
              </a:lnSpc>
            </a:pPr>
            <a:r>
              <a:rPr b="1" lang="fr-FR" sz="2000">
                <a:solidFill>
                  <a:srgbClr val="ebf1de"/>
                </a:solidFill>
                <a:latin typeface="Arial"/>
                <a:ea typeface="ＭＳ Ｐゴシック"/>
              </a:rPr>
              <a:t>ISSI working group: “Consistency of Integrated Observing Systems monitoring the energy flows in the Earth System”</a:t>
            </a:r>
            <a:endParaRPr/>
          </a:p>
        </p:txBody>
      </p:sp>
      <p:sp>
        <p:nvSpPr>
          <p:cNvPr id="96" name="CustomShape 7"/>
          <p:cNvSpPr/>
          <p:nvPr/>
        </p:nvSpPr>
        <p:spPr>
          <a:xfrm>
            <a:off x="5701320" y="3609720"/>
            <a:ext cx="3534480" cy="3045960"/>
          </a:xfrm>
          <a:prstGeom prst="rect">
            <a:avLst/>
          </a:prstGeom>
          <a:noFill/>
          <a:ln>
            <a:noFill/>
          </a:ln>
        </p:spPr>
        <p:txBody>
          <a:bodyPr lIns="90000" rIns="90000" tIns="45000" bIns="45000"/>
          <a:p>
            <a:pPr algn="ctr">
              <a:lnSpc>
                <a:spcPct val="100000"/>
              </a:lnSpc>
            </a:pPr>
            <a:r>
              <a:rPr lang="fr-FR" sz="800">
                <a:solidFill>
                  <a:srgbClr val="ebf1de"/>
                </a:solidFill>
                <a:latin typeface="Arial"/>
                <a:ea typeface="ＭＳ Ｐゴシック"/>
              </a:rPr>
              <a:t> </a:t>
            </a:r>
            <a:endParaRPr/>
          </a:p>
          <a:p>
            <a:pPr algn="ctr">
              <a:lnSpc>
                <a:spcPct val="100000"/>
              </a:lnSpc>
            </a:pPr>
            <a:r>
              <a:rPr lang="fr-FR">
                <a:solidFill>
                  <a:srgbClr val="ebf1de"/>
                </a:solidFill>
                <a:latin typeface="Arial"/>
                <a:ea typeface="ＭＳ Ｐゴシック"/>
              </a:rPr>
              <a:t>K. von Schuckmann</a:t>
            </a:r>
            <a:endParaRPr/>
          </a:p>
          <a:p>
            <a:pPr algn="ctr">
              <a:lnSpc>
                <a:spcPct val="100000"/>
              </a:lnSpc>
            </a:pPr>
            <a:r>
              <a:rPr lang="fr-FR" sz="800">
                <a:solidFill>
                  <a:srgbClr val="ebf1de"/>
                </a:solidFill>
                <a:latin typeface="Arial"/>
                <a:ea typeface="ＭＳ Ｐゴシック"/>
              </a:rPr>
              <a:t> </a:t>
            </a:r>
            <a:endParaRPr/>
          </a:p>
          <a:p>
            <a:pPr algn="ctr">
              <a:lnSpc>
                <a:spcPct val="100000"/>
              </a:lnSpc>
            </a:pPr>
            <a:r>
              <a:rPr lang="fr-FR">
                <a:solidFill>
                  <a:srgbClr val="ebf1de"/>
                </a:solidFill>
                <a:latin typeface="Arial"/>
                <a:ea typeface="ＭＳ Ｐゴシック"/>
              </a:rPr>
              <a:t>A. Cazenave, D. Chambers, </a:t>
            </a:r>
            <a:endParaRPr/>
          </a:p>
          <a:p>
            <a:pPr algn="ctr">
              <a:lnSpc>
                <a:spcPct val="100000"/>
              </a:lnSpc>
            </a:pPr>
            <a:r>
              <a:rPr lang="fr-FR">
                <a:solidFill>
                  <a:srgbClr val="ebf1de"/>
                </a:solidFill>
                <a:latin typeface="Arial"/>
                <a:ea typeface="ＭＳ Ｐゴシック"/>
              </a:rPr>
              <a:t>J. Hansen, S. Josey,</a:t>
            </a:r>
            <a:endParaRPr/>
          </a:p>
          <a:p>
            <a:pPr algn="ctr">
              <a:lnSpc>
                <a:spcPct val="100000"/>
              </a:lnSpc>
            </a:pPr>
            <a:r>
              <a:rPr lang="fr-FR">
                <a:solidFill>
                  <a:srgbClr val="ebf1de"/>
                </a:solidFill>
                <a:latin typeface="Arial"/>
                <a:ea typeface="ＭＳ Ｐゴシック"/>
              </a:rPr>
              <a:t>N. Loeb, P.P. Mathieu, B. Meyssignac,  M. Palmer, K. Trenberth, M. Wild</a:t>
            </a:r>
            <a:endParaRPr/>
          </a:p>
          <a:p>
            <a:pPr algn="ctr">
              <a:lnSpc>
                <a:spcPct val="100000"/>
              </a:lnSpc>
            </a:pPr>
            <a:endParaRPr/>
          </a:p>
          <a:p>
            <a:pPr algn="ctr">
              <a:lnSpc>
                <a:spcPct val="100000"/>
              </a:lnSpc>
            </a:pPr>
            <a:r>
              <a:rPr b="1" lang="fr-FR">
                <a:solidFill>
                  <a:srgbClr val="ebf1de"/>
                </a:solidFill>
                <a:latin typeface="Arial"/>
                <a:ea typeface="ＭＳ Ｐゴシック"/>
              </a:rPr>
              <a:t>Perspective paper submitted to NCC </a:t>
            </a:r>
            <a:r>
              <a:rPr lang="fr-FR" sz="1600">
                <a:solidFill>
                  <a:srgbClr val="ebf1de"/>
                </a:solidFill>
                <a:latin typeface="Arial"/>
                <a:ea typeface="ＭＳ Ｐゴシック"/>
              </a:rPr>
              <a:t>(von Schuckmann et al., 2015)</a:t>
            </a:r>
            <a:endParaRPr/>
          </a:p>
        </p:txBody>
      </p:sp>
      <p:sp>
        <p:nvSpPr>
          <p:cNvPr id="97" name="CustomShape 8"/>
          <p:cNvSpPr/>
          <p:nvPr/>
        </p:nvSpPr>
        <p:spPr>
          <a:xfrm>
            <a:off x="1086120" y="3451320"/>
            <a:ext cx="4522680" cy="639000"/>
          </a:xfrm>
          <a:prstGeom prst="rect">
            <a:avLst/>
          </a:prstGeom>
          <a:noFill/>
          <a:ln>
            <a:noFill/>
          </a:ln>
        </p:spPr>
        <p:txBody>
          <a:bodyPr lIns="90000" rIns="90000" tIns="45000" bIns="45000"/>
          <a:p>
            <a:pPr algn="r">
              <a:lnSpc>
                <a:spcPct val="100000"/>
              </a:lnSpc>
            </a:pPr>
            <a:r>
              <a:rPr b="1" lang="fr-FR">
                <a:solidFill>
                  <a:srgbClr val="203864"/>
                </a:solidFill>
                <a:latin typeface="Arial"/>
                <a:ea typeface="ＭＳ Ｐゴシック"/>
              </a:rPr>
              <a:t>First meeting June 2014</a:t>
            </a:r>
            <a:endParaRPr/>
          </a:p>
          <a:p>
            <a:pPr algn="r">
              <a:lnSpc>
                <a:spcPct val="100000"/>
              </a:lnSpc>
            </a:pPr>
            <a:r>
              <a:rPr b="1" lang="fr-FR">
                <a:solidFill>
                  <a:srgbClr val="203864"/>
                </a:solidFill>
                <a:latin typeface="Arial"/>
                <a:ea typeface="ＭＳ Ｐゴシック"/>
              </a:rPr>
              <a:t>Second meeting June 2015</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8" name="Image 6" descr=""/>
          <p:cNvPicPr/>
          <p:nvPr/>
        </p:nvPicPr>
        <p:blipFill>
          <a:blip r:embed="rId1"/>
          <a:stretch>
            <a:fillRect/>
          </a:stretch>
        </p:blipFill>
        <p:spPr>
          <a:xfrm>
            <a:off x="-130320" y="701640"/>
            <a:ext cx="6446520" cy="4887720"/>
          </a:xfrm>
          <a:prstGeom prst="rect">
            <a:avLst/>
          </a:prstGeom>
          <a:ln>
            <a:noFill/>
          </a:ln>
        </p:spPr>
      </p:pic>
      <p:sp>
        <p:nvSpPr>
          <p:cNvPr id="99" name="CustomShape 1"/>
          <p:cNvSpPr/>
          <p:nvPr/>
        </p:nvSpPr>
        <p:spPr>
          <a:xfrm>
            <a:off x="3129120" y="765000"/>
            <a:ext cx="4644720" cy="4785840"/>
          </a:xfrm>
          <a:prstGeom prst="rect">
            <a:avLst/>
          </a:prstGeom>
          <a:solidFill>
            <a:srgbClr val="ffffff"/>
          </a:solidFill>
          <a:ln w="25560">
            <a:noFill/>
          </a:ln>
        </p:spPr>
      </p:sp>
      <p:sp>
        <p:nvSpPr>
          <p:cNvPr id="100" name="CustomShape 2"/>
          <p:cNvSpPr/>
          <p:nvPr/>
        </p:nvSpPr>
        <p:spPr>
          <a:xfrm>
            <a:off x="3036960" y="1515960"/>
            <a:ext cx="2976120" cy="401400"/>
          </a:xfrm>
          <a:prstGeom prst="rect">
            <a:avLst/>
          </a:prstGeom>
          <a:solidFill>
            <a:srgbClr val="ffffff"/>
          </a:solidFill>
          <a:ln w="25560">
            <a:noFill/>
          </a:ln>
        </p:spPr>
      </p:sp>
      <p:sp>
        <p:nvSpPr>
          <p:cNvPr id="101" name="CustomShape 3"/>
          <p:cNvSpPr/>
          <p:nvPr/>
        </p:nvSpPr>
        <p:spPr>
          <a:xfrm>
            <a:off x="152280" y="3699000"/>
            <a:ext cx="2976120" cy="1923840"/>
          </a:xfrm>
          <a:prstGeom prst="rect">
            <a:avLst/>
          </a:prstGeom>
          <a:solidFill>
            <a:srgbClr val="ffffff"/>
          </a:solidFill>
          <a:ln w="25560">
            <a:noFill/>
          </a:ln>
        </p:spPr>
      </p:sp>
      <p:pic>
        <p:nvPicPr>
          <p:cNvPr id="102" name="Image 11" descr=""/>
          <p:cNvPicPr/>
          <p:nvPr/>
        </p:nvPicPr>
        <p:blipFill>
          <a:blip r:embed="rId2"/>
          <a:stretch>
            <a:fillRect/>
          </a:stretch>
        </p:blipFill>
        <p:spPr>
          <a:xfrm>
            <a:off x="5108400" y="977400"/>
            <a:ext cx="3487320" cy="3290400"/>
          </a:xfrm>
          <a:prstGeom prst="rect">
            <a:avLst/>
          </a:prstGeom>
          <a:ln>
            <a:noFill/>
          </a:ln>
        </p:spPr>
      </p:pic>
      <p:sp>
        <p:nvSpPr>
          <p:cNvPr id="103" name="CustomShape 4"/>
          <p:cNvSpPr/>
          <p:nvPr/>
        </p:nvSpPr>
        <p:spPr>
          <a:xfrm>
            <a:off x="3589200" y="2708280"/>
            <a:ext cx="5551200" cy="4105440"/>
          </a:xfrm>
          <a:prstGeom prst="rect">
            <a:avLst/>
          </a:prstGeom>
          <a:solidFill>
            <a:srgbClr val="ffffff"/>
          </a:solidFill>
          <a:ln w="25560">
            <a:noFill/>
          </a:ln>
        </p:spPr>
      </p:sp>
      <p:pic>
        <p:nvPicPr>
          <p:cNvPr id="104" name="Image 12" descr=""/>
          <p:cNvPicPr/>
          <p:nvPr/>
        </p:nvPicPr>
        <p:blipFill>
          <a:blip r:embed="rId3"/>
          <a:stretch>
            <a:fillRect/>
          </a:stretch>
        </p:blipFill>
        <p:spPr>
          <a:xfrm>
            <a:off x="436320" y="3675960"/>
            <a:ext cx="3582720" cy="3079440"/>
          </a:xfrm>
          <a:prstGeom prst="rect">
            <a:avLst/>
          </a:prstGeom>
          <a:ln>
            <a:noFill/>
          </a:ln>
        </p:spPr>
      </p:pic>
      <p:sp>
        <p:nvSpPr>
          <p:cNvPr id="105" name="CustomShape 5"/>
          <p:cNvSpPr/>
          <p:nvPr/>
        </p:nvSpPr>
        <p:spPr>
          <a:xfrm>
            <a:off x="5381640" y="3162240"/>
            <a:ext cx="3242880" cy="337680"/>
          </a:xfrm>
          <a:prstGeom prst="rect">
            <a:avLst/>
          </a:prstGeom>
          <a:solidFill>
            <a:srgbClr val="ffffff"/>
          </a:solidFill>
          <a:ln w="57240">
            <a:solidFill>
              <a:srgbClr val="ffffff"/>
            </a:solidFill>
            <a:round/>
          </a:ln>
        </p:spPr>
      </p:sp>
      <p:sp>
        <p:nvSpPr>
          <p:cNvPr id="106" name="CustomShape 6"/>
          <p:cNvSpPr/>
          <p:nvPr/>
        </p:nvSpPr>
        <p:spPr>
          <a:xfrm>
            <a:off x="5651640" y="1917720"/>
            <a:ext cx="153720" cy="74160"/>
          </a:xfrm>
          <a:prstGeom prst="rect">
            <a:avLst/>
          </a:prstGeom>
          <a:solidFill>
            <a:srgbClr val="ffffff"/>
          </a:solidFill>
          <a:ln w="25560">
            <a:noFill/>
          </a:ln>
        </p:spPr>
      </p:sp>
      <p:sp>
        <p:nvSpPr>
          <p:cNvPr id="107" name="CustomShape 7"/>
          <p:cNvSpPr/>
          <p:nvPr/>
        </p:nvSpPr>
        <p:spPr>
          <a:xfrm>
            <a:off x="3589200" y="692280"/>
            <a:ext cx="1861920" cy="201240"/>
          </a:xfrm>
          <a:prstGeom prst="rect">
            <a:avLst/>
          </a:prstGeom>
          <a:solidFill>
            <a:srgbClr val="ffffff"/>
          </a:solidFill>
          <a:ln w="25560">
            <a:noFill/>
          </a:ln>
        </p:spPr>
      </p:sp>
      <p:sp>
        <p:nvSpPr>
          <p:cNvPr id="108" name="CustomShape 8"/>
          <p:cNvSpPr/>
          <p:nvPr/>
        </p:nvSpPr>
        <p:spPr>
          <a:xfrm>
            <a:off x="3036960" y="1947960"/>
            <a:ext cx="353520" cy="109080"/>
          </a:xfrm>
          <a:prstGeom prst="rect">
            <a:avLst/>
          </a:prstGeom>
          <a:solidFill>
            <a:srgbClr val="ffffff"/>
          </a:solidFill>
          <a:ln w="25560">
            <a:noFill/>
          </a:ln>
        </p:spPr>
      </p:sp>
      <p:sp>
        <p:nvSpPr>
          <p:cNvPr id="109" name="CustomShape 9"/>
          <p:cNvSpPr/>
          <p:nvPr/>
        </p:nvSpPr>
        <p:spPr>
          <a:xfrm>
            <a:off x="3056040" y="3424320"/>
            <a:ext cx="355320" cy="109080"/>
          </a:xfrm>
          <a:prstGeom prst="rect">
            <a:avLst/>
          </a:prstGeom>
          <a:solidFill>
            <a:srgbClr val="ffffff"/>
          </a:solidFill>
          <a:ln w="25560">
            <a:noFill/>
          </a:ln>
        </p:spPr>
      </p:sp>
      <p:sp>
        <p:nvSpPr>
          <p:cNvPr id="110" name="CustomShape 10"/>
          <p:cNvSpPr/>
          <p:nvPr/>
        </p:nvSpPr>
        <p:spPr>
          <a:xfrm>
            <a:off x="6071760" y="742680"/>
            <a:ext cx="2239920" cy="395280"/>
          </a:xfrm>
          <a:prstGeom prst="rect">
            <a:avLst/>
          </a:prstGeom>
          <a:noFill/>
          <a:ln>
            <a:noFill/>
          </a:ln>
        </p:spPr>
        <p:txBody>
          <a:bodyPr wrap="none" lIns="90000" rIns="90000" tIns="45000" bIns="45000"/>
          <a:p>
            <a:pPr>
              <a:lnSpc>
                <a:spcPct val="100000"/>
              </a:lnSpc>
            </a:pPr>
            <a:r>
              <a:rPr b="1" lang="fr-FR" sz="2000">
                <a:solidFill>
                  <a:srgbClr val="002060"/>
                </a:solidFill>
                <a:latin typeface="Arial"/>
                <a:ea typeface="ＭＳ Ｐゴシック"/>
              </a:rPr>
              <a:t>Radiation at TOA</a:t>
            </a:r>
            <a:endParaRPr/>
          </a:p>
        </p:txBody>
      </p:sp>
      <p:sp>
        <p:nvSpPr>
          <p:cNvPr id="111" name="CustomShape 11"/>
          <p:cNvSpPr/>
          <p:nvPr/>
        </p:nvSpPr>
        <p:spPr>
          <a:xfrm>
            <a:off x="7023600" y="2010960"/>
            <a:ext cx="1560240" cy="303480"/>
          </a:xfrm>
          <a:prstGeom prst="rect">
            <a:avLst/>
          </a:prstGeom>
          <a:noFill/>
          <a:ln>
            <a:noFill/>
          </a:ln>
        </p:spPr>
        <p:txBody>
          <a:bodyPr wrap="none" lIns="90000" rIns="90000" tIns="45000" bIns="45000"/>
          <a:p>
            <a:pPr>
              <a:lnSpc>
                <a:spcPct val="100000"/>
              </a:lnSpc>
            </a:pPr>
            <a:r>
              <a:rPr b="1" lang="fr-FR" sz="1400">
                <a:solidFill>
                  <a:srgbClr val="002060"/>
                </a:solidFill>
                <a:latin typeface="Arial"/>
                <a:ea typeface="ＭＳ Ｐゴシック"/>
              </a:rPr>
              <a:t>Loeb et al., 2012</a:t>
            </a:r>
            <a:endParaRPr/>
          </a:p>
        </p:txBody>
      </p:sp>
      <p:sp>
        <p:nvSpPr>
          <p:cNvPr id="112" name="CustomShape 12"/>
          <p:cNvSpPr/>
          <p:nvPr/>
        </p:nvSpPr>
        <p:spPr>
          <a:xfrm>
            <a:off x="259560" y="6469920"/>
            <a:ext cx="1641240" cy="303480"/>
          </a:xfrm>
          <a:prstGeom prst="rect">
            <a:avLst/>
          </a:prstGeom>
          <a:noFill/>
          <a:ln>
            <a:noFill/>
          </a:ln>
        </p:spPr>
        <p:txBody>
          <a:bodyPr wrap="none" lIns="90000" rIns="90000" tIns="45000" bIns="45000"/>
          <a:p>
            <a:pPr>
              <a:lnSpc>
                <a:spcPct val="100000"/>
              </a:lnSpc>
            </a:pPr>
            <a:r>
              <a:rPr b="1" lang="fr-FR" sz="1400">
                <a:solidFill>
                  <a:srgbClr val="002060"/>
                </a:solidFill>
                <a:latin typeface="Arial"/>
                <a:ea typeface="ＭＳ Ｐゴシック"/>
              </a:rPr>
              <a:t>Josey et al., 2015</a:t>
            </a:r>
            <a:endParaRPr/>
          </a:p>
        </p:txBody>
      </p:sp>
      <p:sp>
        <p:nvSpPr>
          <p:cNvPr id="113" name="CustomShape 13"/>
          <p:cNvSpPr/>
          <p:nvPr/>
        </p:nvSpPr>
        <p:spPr>
          <a:xfrm>
            <a:off x="2916360" y="765000"/>
            <a:ext cx="495000" cy="367920"/>
          </a:xfrm>
          <a:prstGeom prst="rect">
            <a:avLst/>
          </a:prstGeom>
          <a:solidFill>
            <a:srgbClr val="ffffff"/>
          </a:solidFill>
          <a:ln w="25560">
            <a:solidFill>
              <a:srgbClr val="ffffff"/>
            </a:solidFill>
            <a:round/>
          </a:ln>
        </p:spPr>
      </p:sp>
      <p:sp>
        <p:nvSpPr>
          <p:cNvPr id="114" name="CustomShape 14"/>
          <p:cNvSpPr/>
          <p:nvPr/>
        </p:nvSpPr>
        <p:spPr>
          <a:xfrm>
            <a:off x="0" y="0"/>
            <a:ext cx="9143640" cy="672120"/>
          </a:xfrm>
          <a:prstGeom prst="rect">
            <a:avLst/>
          </a:prstGeom>
          <a:solidFill>
            <a:srgbClr val="376092"/>
          </a:solidFill>
          <a:ln w="9360">
            <a:noFill/>
          </a:ln>
        </p:spPr>
      </p:sp>
      <p:sp>
        <p:nvSpPr>
          <p:cNvPr id="115" name="CustomShape 15"/>
          <p:cNvSpPr/>
          <p:nvPr/>
        </p:nvSpPr>
        <p:spPr>
          <a:xfrm>
            <a:off x="176040" y="151560"/>
            <a:ext cx="611568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Determining Earth’s energy imbalance: Three methods</a:t>
            </a:r>
            <a:endParaRPr/>
          </a:p>
        </p:txBody>
      </p:sp>
      <p:sp>
        <p:nvSpPr>
          <p:cNvPr id="116" name="CustomShape 16"/>
          <p:cNvSpPr/>
          <p:nvPr/>
        </p:nvSpPr>
        <p:spPr>
          <a:xfrm>
            <a:off x="144360" y="3719520"/>
            <a:ext cx="3738240" cy="440640"/>
          </a:xfrm>
          <a:prstGeom prst="rect">
            <a:avLst/>
          </a:prstGeom>
          <a:solidFill>
            <a:srgbClr val="ffffff"/>
          </a:solidFill>
          <a:ln w="57240">
            <a:solidFill>
              <a:srgbClr val="ffffff"/>
            </a:solidFill>
            <a:round/>
          </a:ln>
        </p:spPr>
      </p:sp>
      <p:sp>
        <p:nvSpPr>
          <p:cNvPr id="117" name="CustomShape 17"/>
          <p:cNvSpPr/>
          <p:nvPr/>
        </p:nvSpPr>
        <p:spPr>
          <a:xfrm>
            <a:off x="1301040" y="3731400"/>
            <a:ext cx="1878840" cy="395280"/>
          </a:xfrm>
          <a:prstGeom prst="rect">
            <a:avLst/>
          </a:prstGeom>
          <a:noFill/>
          <a:ln>
            <a:noFill/>
          </a:ln>
        </p:spPr>
        <p:txBody>
          <a:bodyPr wrap="none" lIns="90000" rIns="90000" tIns="45000" bIns="45000"/>
          <a:p>
            <a:pPr>
              <a:lnSpc>
                <a:spcPct val="100000"/>
              </a:lnSpc>
            </a:pPr>
            <a:r>
              <a:rPr b="1" lang="fr-FR" sz="2000">
                <a:solidFill>
                  <a:srgbClr val="002060"/>
                </a:solidFill>
                <a:latin typeface="Arial"/>
                <a:ea typeface="ＭＳ Ｐゴシック"/>
              </a:rPr>
              <a:t>Air-Sea fluxes</a:t>
            </a:r>
            <a:endParaRPr/>
          </a:p>
        </p:txBody>
      </p:sp>
      <p:sp>
        <p:nvSpPr>
          <p:cNvPr id="118" name="CustomShape 18"/>
          <p:cNvSpPr/>
          <p:nvPr/>
        </p:nvSpPr>
        <p:spPr>
          <a:xfrm>
            <a:off x="1942560" y="6571080"/>
            <a:ext cx="727200" cy="184320"/>
          </a:xfrm>
          <a:prstGeom prst="rect">
            <a:avLst/>
          </a:prstGeom>
          <a:solidFill>
            <a:srgbClr val="ffffff"/>
          </a:solidFill>
          <a:ln w="9360">
            <a:solidFill>
              <a:srgbClr val="ffffff"/>
            </a:solidFill>
            <a:round/>
          </a:ln>
        </p:spPr>
      </p:sp>
      <p:sp>
        <p:nvSpPr>
          <p:cNvPr id="119" name="CustomShape 19"/>
          <p:cNvSpPr/>
          <p:nvPr/>
        </p:nvSpPr>
        <p:spPr>
          <a:xfrm>
            <a:off x="379440" y="4971960"/>
            <a:ext cx="290520" cy="779760"/>
          </a:xfrm>
          <a:prstGeom prst="rect">
            <a:avLst/>
          </a:prstGeom>
          <a:solidFill>
            <a:srgbClr val="ffffff"/>
          </a:solidFill>
          <a:ln w="9360">
            <a:solidFill>
              <a:srgbClr val="ffffff"/>
            </a:solidFill>
            <a:round/>
          </a:ln>
        </p:spPr>
      </p:sp>
      <p:sp>
        <p:nvSpPr>
          <p:cNvPr id="120" name="CustomShape 20"/>
          <p:cNvSpPr/>
          <p:nvPr/>
        </p:nvSpPr>
        <p:spPr>
          <a:xfrm>
            <a:off x="1862280" y="6483240"/>
            <a:ext cx="952200" cy="303480"/>
          </a:xfrm>
          <a:prstGeom prst="rect">
            <a:avLst/>
          </a:prstGeom>
          <a:noFill/>
          <a:ln>
            <a:noFill/>
          </a:ln>
        </p:spPr>
        <p:txBody>
          <a:bodyPr wrap="none" lIns="90000" rIns="90000" tIns="45000" bIns="45000"/>
          <a:p>
            <a:pPr>
              <a:lnSpc>
                <a:spcPct val="100000"/>
              </a:lnSpc>
            </a:pPr>
            <a:r>
              <a:rPr b="1" lang="fr-FR" sz="1400">
                <a:solidFill>
                  <a:srgbClr val="000000"/>
                </a:solidFill>
                <a:latin typeface="Arial"/>
                <a:ea typeface="ＭＳ Ｐゴシック"/>
              </a:rPr>
              <a:t>turbulent</a:t>
            </a:r>
            <a:endParaRPr/>
          </a:p>
        </p:txBody>
      </p:sp>
      <p:pic>
        <p:nvPicPr>
          <p:cNvPr id="121" name="Image 31" descr=""/>
          <p:cNvPicPr/>
          <p:nvPr/>
        </p:nvPicPr>
        <p:blipFill>
          <a:blip r:embed="rId4"/>
          <a:stretch>
            <a:fillRect/>
          </a:stretch>
        </p:blipFill>
        <p:spPr>
          <a:xfrm>
            <a:off x="5365800" y="2973960"/>
            <a:ext cx="3258720" cy="3840120"/>
          </a:xfrm>
          <a:prstGeom prst="rect">
            <a:avLst/>
          </a:prstGeom>
          <a:ln>
            <a:noFill/>
          </a:ln>
        </p:spPr>
      </p:pic>
      <p:sp>
        <p:nvSpPr>
          <p:cNvPr id="122" name="CustomShape 21"/>
          <p:cNvSpPr/>
          <p:nvPr/>
        </p:nvSpPr>
        <p:spPr>
          <a:xfrm>
            <a:off x="5408640" y="6483240"/>
            <a:ext cx="1106280" cy="303480"/>
          </a:xfrm>
          <a:prstGeom prst="rect">
            <a:avLst/>
          </a:prstGeom>
          <a:noFill/>
          <a:ln>
            <a:noFill/>
          </a:ln>
        </p:spPr>
        <p:txBody>
          <a:bodyPr wrap="none" lIns="90000" rIns="90000" tIns="45000" bIns="45000"/>
          <a:p>
            <a:pPr>
              <a:lnSpc>
                <a:spcPct val="100000"/>
              </a:lnSpc>
            </a:pPr>
            <a:r>
              <a:rPr b="1" lang="fr-FR" sz="1400">
                <a:solidFill>
                  <a:srgbClr val="002060"/>
                </a:solidFill>
                <a:latin typeface="Arial"/>
                <a:ea typeface="ＭＳ Ｐゴシック"/>
              </a:rPr>
              <a:t>IPCC, 2013</a:t>
            </a:r>
            <a:endParaRPr/>
          </a:p>
        </p:txBody>
      </p:sp>
      <p:sp>
        <p:nvSpPr>
          <p:cNvPr id="123" name="CustomShape 22"/>
          <p:cNvSpPr/>
          <p:nvPr/>
        </p:nvSpPr>
        <p:spPr>
          <a:xfrm>
            <a:off x="6008040" y="5633280"/>
            <a:ext cx="1868040" cy="629280"/>
          </a:xfrm>
          <a:prstGeom prst="rect">
            <a:avLst/>
          </a:prstGeom>
          <a:solidFill>
            <a:srgbClr val="ffffff"/>
          </a:solidFill>
          <a:ln w="9360">
            <a:noFill/>
          </a:ln>
        </p:spPr>
      </p:sp>
      <p:sp>
        <p:nvSpPr>
          <p:cNvPr id="124" name="CustomShape 23"/>
          <p:cNvSpPr/>
          <p:nvPr/>
        </p:nvSpPr>
        <p:spPr>
          <a:xfrm>
            <a:off x="6013800" y="5551560"/>
            <a:ext cx="2392200" cy="820440"/>
          </a:xfrm>
          <a:prstGeom prst="rect">
            <a:avLst/>
          </a:prstGeom>
          <a:noFill/>
          <a:ln>
            <a:noFill/>
          </a:ln>
        </p:spPr>
        <p:txBody>
          <a:bodyPr lIns="90000" rIns="90000" tIns="45000" bIns="45000"/>
          <a:p>
            <a:pPr>
              <a:lnSpc>
                <a:spcPct val="100000"/>
              </a:lnSpc>
            </a:pPr>
            <a:r>
              <a:rPr b="1" lang="fr-FR" sz="1600">
                <a:solidFill>
                  <a:srgbClr val="000090"/>
                </a:solidFill>
                <a:latin typeface="Arial"/>
                <a:ea typeface="ＭＳ Ｐゴシック"/>
              </a:rPr>
              <a:t>Global ocean </a:t>
            </a:r>
            <a:r>
              <a:rPr b="1" lang="fr-FR" sz="1600">
                <a:solidFill>
                  <a:srgbClr val="000090"/>
                </a:solidFill>
                <a:latin typeface="Wingdings"/>
                <a:ea typeface="ＭＳ Ｐゴシック"/>
              </a:rPr>
              <a:t></a:t>
            </a:r>
            <a:r>
              <a:rPr b="1" lang="fr-FR" sz="1600">
                <a:solidFill>
                  <a:srgbClr val="000090"/>
                </a:solidFill>
                <a:latin typeface="Arial"/>
                <a:ea typeface="ＭＳ Ｐゴシック"/>
              </a:rPr>
              <a:t> largest heat reservoir of the climate system</a:t>
            </a:r>
            <a:endParaRPr/>
          </a:p>
        </p:txBody>
      </p:sp>
      <p:sp>
        <p:nvSpPr>
          <p:cNvPr id="125" name="CustomShape 24"/>
          <p:cNvSpPr/>
          <p:nvPr/>
        </p:nvSpPr>
        <p:spPr>
          <a:xfrm>
            <a:off x="5820480" y="2632320"/>
            <a:ext cx="2616480" cy="395280"/>
          </a:xfrm>
          <a:prstGeom prst="rect">
            <a:avLst/>
          </a:prstGeom>
          <a:noFill/>
          <a:ln>
            <a:noFill/>
          </a:ln>
        </p:spPr>
        <p:txBody>
          <a:bodyPr wrap="none" lIns="90000" rIns="90000" tIns="45000" bIns="45000"/>
          <a:p>
            <a:pPr>
              <a:lnSpc>
                <a:spcPct val="100000"/>
              </a:lnSpc>
            </a:pPr>
            <a:r>
              <a:rPr b="1" lang="fr-FR" sz="2000">
                <a:solidFill>
                  <a:srgbClr val="002060"/>
                </a:solidFill>
                <a:latin typeface="Arial"/>
                <a:ea typeface="ＭＳ Ｐゴシック"/>
              </a:rPr>
              <a:t>Ocean Heat Content</a:t>
            </a:r>
            <a:endParaRPr/>
          </a:p>
        </p:txBody>
      </p:sp>
      <p:sp>
        <p:nvSpPr>
          <p:cNvPr id="126" name="CustomShape 25"/>
          <p:cNvSpPr/>
          <p:nvPr/>
        </p:nvSpPr>
        <p:spPr>
          <a:xfrm>
            <a:off x="3589200" y="742680"/>
            <a:ext cx="5315400" cy="1889280"/>
          </a:xfrm>
          <a:prstGeom prst="rect">
            <a:avLst/>
          </a:prstGeom>
          <a:noFill/>
          <a:ln w="9360">
            <a:solidFill>
              <a:srgbClr val="4a7ebb"/>
            </a:solidFill>
            <a:round/>
          </a:ln>
        </p:spPr>
      </p:sp>
      <p:sp>
        <p:nvSpPr>
          <p:cNvPr id="127" name="CustomShape 26"/>
          <p:cNvSpPr/>
          <p:nvPr/>
        </p:nvSpPr>
        <p:spPr>
          <a:xfrm>
            <a:off x="3595680" y="2708280"/>
            <a:ext cx="5315400" cy="4105440"/>
          </a:xfrm>
          <a:prstGeom prst="rect">
            <a:avLst/>
          </a:prstGeom>
          <a:noFill/>
          <a:ln w="9360">
            <a:solidFill>
              <a:srgbClr val="4a7ebb"/>
            </a:solidFill>
            <a:round/>
          </a:ln>
        </p:spPr>
      </p:sp>
      <p:sp>
        <p:nvSpPr>
          <p:cNvPr id="128" name="CustomShape 27"/>
          <p:cNvSpPr/>
          <p:nvPr/>
        </p:nvSpPr>
        <p:spPr>
          <a:xfrm>
            <a:off x="144360" y="3718080"/>
            <a:ext cx="3386160" cy="3096000"/>
          </a:xfrm>
          <a:prstGeom prst="rect">
            <a:avLst/>
          </a:prstGeom>
          <a:noFill/>
          <a:ln w="9360">
            <a:solidFill>
              <a:srgbClr val="4a7ebb"/>
            </a:solidFill>
            <a:round/>
          </a:ln>
        </p:spPr>
      </p:sp>
      <p:sp>
        <p:nvSpPr>
          <p:cNvPr id="129" name="CustomShape 28"/>
          <p:cNvSpPr/>
          <p:nvPr/>
        </p:nvSpPr>
        <p:spPr>
          <a:xfrm>
            <a:off x="655920" y="4818240"/>
            <a:ext cx="307440" cy="815040"/>
          </a:xfrm>
          <a:prstGeom prst="rect">
            <a:avLst/>
          </a:prstGeom>
          <a:solidFill>
            <a:srgbClr val="ffffff"/>
          </a:solidFill>
          <a:ln w="9360">
            <a:solidFill>
              <a:srgbClr val="ffffff"/>
            </a:solidFill>
            <a:round/>
          </a:ln>
        </p:spPr>
      </p:sp>
      <p:sp>
        <p:nvSpPr>
          <p:cNvPr id="130" name="CustomShape 29"/>
          <p:cNvSpPr/>
          <p:nvPr/>
        </p:nvSpPr>
        <p:spPr>
          <a:xfrm rot="16200000">
            <a:off x="408240" y="5053320"/>
            <a:ext cx="915120" cy="303120"/>
          </a:xfrm>
          <a:prstGeom prst="rect">
            <a:avLst/>
          </a:prstGeom>
          <a:noFill/>
          <a:ln>
            <a:noFill/>
          </a:ln>
        </p:spPr>
        <p:txBody>
          <a:bodyPr wrap="none" lIns="90000" rIns="90000" tIns="45000" bIns="45000"/>
          <a:p>
            <a:pPr>
              <a:lnSpc>
                <a:spcPct val="100000"/>
              </a:lnSpc>
            </a:pPr>
            <a:r>
              <a:rPr b="1" lang="fr-FR" sz="1400">
                <a:solidFill>
                  <a:srgbClr val="000000"/>
                </a:solidFill>
                <a:latin typeface="Arial"/>
                <a:ea typeface="ＭＳ Ｐゴシック"/>
              </a:rPr>
              <a:t>radiative</a:t>
            </a:r>
            <a:endParaRPr/>
          </a:p>
        </p:txBody>
      </p:sp>
      <p:sp>
        <p:nvSpPr>
          <p:cNvPr id="131" name="CustomShape 30"/>
          <p:cNvSpPr/>
          <p:nvPr/>
        </p:nvSpPr>
        <p:spPr>
          <a:xfrm>
            <a:off x="281520" y="4194720"/>
            <a:ext cx="432360" cy="1798560"/>
          </a:xfrm>
          <a:prstGeom prst="rect">
            <a:avLst/>
          </a:prstGeom>
          <a:solidFill>
            <a:srgbClr val="376092"/>
          </a:solidFill>
          <a:ln w="9360">
            <a:solidFill>
              <a:srgbClr val="4a7ebb"/>
            </a:solidFill>
            <a:round/>
          </a:ln>
        </p:spPr>
      </p:sp>
      <p:sp>
        <p:nvSpPr>
          <p:cNvPr id="132" name="CustomShape 31"/>
          <p:cNvSpPr/>
          <p:nvPr/>
        </p:nvSpPr>
        <p:spPr>
          <a:xfrm rot="16200000">
            <a:off x="-393840" y="4867200"/>
            <a:ext cx="1776240" cy="425160"/>
          </a:xfrm>
          <a:prstGeom prst="rect">
            <a:avLst/>
          </a:prstGeom>
          <a:noFill/>
          <a:ln>
            <a:noFill/>
          </a:ln>
        </p:spPr>
        <p:txBody>
          <a:bodyPr wrap="none" lIns="90000" rIns="90000" tIns="45000" bIns="45000"/>
          <a:p>
            <a:pPr>
              <a:lnSpc>
                <a:spcPct val="100000"/>
              </a:lnSpc>
            </a:pPr>
            <a:r>
              <a:rPr b="1" lang="fr-FR" sz="2200">
                <a:solidFill>
                  <a:srgbClr val="ebf1de"/>
                </a:solidFill>
                <a:latin typeface="Arial"/>
              </a:rPr>
              <a:t>METHOD  III</a:t>
            </a:r>
            <a:endParaRPr/>
          </a:p>
        </p:txBody>
      </p:sp>
      <p:sp>
        <p:nvSpPr>
          <p:cNvPr id="133" name="CustomShape 32"/>
          <p:cNvSpPr/>
          <p:nvPr/>
        </p:nvSpPr>
        <p:spPr>
          <a:xfrm>
            <a:off x="3858840" y="789480"/>
            <a:ext cx="432360" cy="1798560"/>
          </a:xfrm>
          <a:prstGeom prst="rect">
            <a:avLst/>
          </a:prstGeom>
          <a:solidFill>
            <a:srgbClr val="376092"/>
          </a:solidFill>
          <a:ln w="9360">
            <a:solidFill>
              <a:srgbClr val="4a7ebb"/>
            </a:solidFill>
            <a:round/>
          </a:ln>
        </p:spPr>
      </p:sp>
      <p:sp>
        <p:nvSpPr>
          <p:cNvPr id="134" name="CustomShape 33"/>
          <p:cNvSpPr/>
          <p:nvPr/>
        </p:nvSpPr>
        <p:spPr>
          <a:xfrm>
            <a:off x="3864960" y="3644280"/>
            <a:ext cx="432360" cy="1798560"/>
          </a:xfrm>
          <a:prstGeom prst="rect">
            <a:avLst/>
          </a:prstGeom>
          <a:solidFill>
            <a:srgbClr val="376092"/>
          </a:solidFill>
          <a:ln w="9360">
            <a:solidFill>
              <a:srgbClr val="4a7ebb"/>
            </a:solidFill>
            <a:round/>
          </a:ln>
        </p:spPr>
      </p:sp>
      <p:sp>
        <p:nvSpPr>
          <p:cNvPr id="135" name="CustomShape 34"/>
          <p:cNvSpPr/>
          <p:nvPr/>
        </p:nvSpPr>
        <p:spPr>
          <a:xfrm rot="16200000">
            <a:off x="3254400" y="1459080"/>
            <a:ext cx="1621080" cy="425160"/>
          </a:xfrm>
          <a:prstGeom prst="rect">
            <a:avLst/>
          </a:prstGeom>
          <a:noFill/>
          <a:ln>
            <a:noFill/>
          </a:ln>
        </p:spPr>
        <p:txBody>
          <a:bodyPr wrap="none" lIns="90000" rIns="90000" tIns="45000" bIns="45000"/>
          <a:p>
            <a:pPr>
              <a:lnSpc>
                <a:spcPct val="100000"/>
              </a:lnSpc>
            </a:pPr>
            <a:r>
              <a:rPr b="1" lang="fr-FR" sz="2200">
                <a:solidFill>
                  <a:srgbClr val="ebf1de"/>
                </a:solidFill>
                <a:latin typeface="Arial"/>
              </a:rPr>
              <a:t>METHOD  I</a:t>
            </a:r>
            <a:endParaRPr/>
          </a:p>
        </p:txBody>
      </p:sp>
      <p:sp>
        <p:nvSpPr>
          <p:cNvPr id="136" name="CustomShape 35"/>
          <p:cNvSpPr/>
          <p:nvPr/>
        </p:nvSpPr>
        <p:spPr>
          <a:xfrm rot="16200000">
            <a:off x="3222000" y="4370400"/>
            <a:ext cx="1698480" cy="425160"/>
          </a:xfrm>
          <a:prstGeom prst="rect">
            <a:avLst/>
          </a:prstGeom>
          <a:noFill/>
          <a:ln>
            <a:noFill/>
          </a:ln>
        </p:spPr>
        <p:txBody>
          <a:bodyPr wrap="none" lIns="90000" rIns="90000" tIns="45000" bIns="45000"/>
          <a:p>
            <a:pPr>
              <a:lnSpc>
                <a:spcPct val="100000"/>
              </a:lnSpc>
            </a:pPr>
            <a:r>
              <a:rPr b="1" lang="fr-FR" sz="2200">
                <a:solidFill>
                  <a:srgbClr val="ebf1de"/>
                </a:solidFill>
                <a:latin typeface="Arial"/>
              </a:rPr>
              <a:t>METHOD  II</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TextShape 1"/>
          <p:cNvSpPr txBox="1"/>
          <p:nvPr/>
        </p:nvSpPr>
        <p:spPr>
          <a:xfrm>
            <a:off x="1011240" y="611640"/>
            <a:ext cx="7089480" cy="609120"/>
          </a:xfrm>
          <a:prstGeom prst="rect">
            <a:avLst/>
          </a:prstGeom>
        </p:spPr>
        <p:txBody>
          <a:bodyPr anchor="ctr"/>
          <a:p>
            <a:pPr algn="ctr">
              <a:lnSpc>
                <a:spcPct val="100000"/>
              </a:lnSpc>
            </a:pPr>
            <a:r>
              <a:rPr b="1" lang="en-US" sz="2000">
                <a:solidFill>
                  <a:srgbClr val="376092"/>
                </a:solidFill>
                <a:latin typeface="Arial"/>
                <a:ea typeface="ＭＳ Ｐゴシック"/>
              </a:rPr>
              <a:t>Global Heat Budget Closure : Overview</a:t>
            </a:r>
            <a:endParaRPr/>
          </a:p>
        </p:txBody>
      </p:sp>
      <p:sp>
        <p:nvSpPr>
          <p:cNvPr id="138" name="CustomShape 2"/>
          <p:cNvSpPr/>
          <p:nvPr/>
        </p:nvSpPr>
        <p:spPr>
          <a:xfrm>
            <a:off x="5364000" y="3068640"/>
            <a:ext cx="3551040" cy="3428640"/>
          </a:xfrm>
          <a:prstGeom prst="rect">
            <a:avLst/>
          </a:prstGeom>
          <a:solidFill>
            <a:srgbClr val="ffffff"/>
          </a:solidFill>
          <a:ln w="9360">
            <a:solidFill>
              <a:srgbClr val="000000"/>
            </a:solidFill>
            <a:miter/>
          </a:ln>
        </p:spPr>
      </p:sp>
      <p:sp>
        <p:nvSpPr>
          <p:cNvPr id="139" name="CustomShape 3"/>
          <p:cNvSpPr/>
          <p:nvPr/>
        </p:nvSpPr>
        <p:spPr>
          <a:xfrm>
            <a:off x="6056280" y="3645000"/>
            <a:ext cx="2160360" cy="2160360"/>
          </a:xfrm>
          <a:prstGeom prst="rect">
            <a:avLst/>
          </a:prstGeom>
          <a:noFill/>
          <a:ln w="9360">
            <a:solidFill>
              <a:srgbClr val="000000"/>
            </a:solidFill>
            <a:round/>
          </a:ln>
        </p:spPr>
      </p:sp>
      <p:pic>
        <p:nvPicPr>
          <p:cNvPr id="140" name="Picture 4" descr=""/>
          <p:cNvPicPr/>
          <p:nvPr/>
        </p:nvPicPr>
        <p:blipFill>
          <a:blip r:embed="rId1"/>
          <a:srcRect l="0" t="0" r="48912" b="61630"/>
          <a:stretch>
            <a:fillRect/>
          </a:stretch>
        </p:blipFill>
        <p:spPr>
          <a:xfrm>
            <a:off x="5572080" y="3567240"/>
            <a:ext cx="2784240" cy="2630160"/>
          </a:xfrm>
          <a:prstGeom prst="rect">
            <a:avLst/>
          </a:prstGeom>
          <a:ln>
            <a:noFill/>
          </a:ln>
        </p:spPr>
      </p:pic>
      <p:sp>
        <p:nvSpPr>
          <p:cNvPr id="141" name="CustomShape 4"/>
          <p:cNvSpPr/>
          <p:nvPr/>
        </p:nvSpPr>
        <p:spPr>
          <a:xfrm>
            <a:off x="6754680" y="483876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NC1</a:t>
            </a:r>
            <a:endParaRPr/>
          </a:p>
        </p:txBody>
      </p:sp>
      <p:sp>
        <p:nvSpPr>
          <p:cNvPr id="142" name="CustomShape 5"/>
          <p:cNvSpPr/>
          <p:nvPr/>
        </p:nvSpPr>
        <p:spPr>
          <a:xfrm>
            <a:off x="6588000" y="452448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ER40</a:t>
            </a:r>
            <a:endParaRPr/>
          </a:p>
        </p:txBody>
      </p:sp>
      <p:sp>
        <p:nvSpPr>
          <p:cNvPr id="143" name="CustomShape 6"/>
          <p:cNvSpPr/>
          <p:nvPr/>
        </p:nvSpPr>
        <p:spPr>
          <a:xfrm>
            <a:off x="6156360" y="435780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NC2</a:t>
            </a:r>
            <a:endParaRPr/>
          </a:p>
        </p:txBody>
      </p:sp>
      <p:sp>
        <p:nvSpPr>
          <p:cNvPr id="144" name="CustomShape 7"/>
          <p:cNvSpPr/>
          <p:nvPr/>
        </p:nvSpPr>
        <p:spPr>
          <a:xfrm>
            <a:off x="6629400" y="469116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20CR</a:t>
            </a:r>
            <a:endParaRPr/>
          </a:p>
        </p:txBody>
      </p:sp>
      <p:sp>
        <p:nvSpPr>
          <p:cNvPr id="145" name="CustomShape 8"/>
          <p:cNvSpPr/>
          <p:nvPr/>
        </p:nvSpPr>
        <p:spPr>
          <a:xfrm>
            <a:off x="6459480" y="422928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ERI</a:t>
            </a:r>
            <a:endParaRPr/>
          </a:p>
        </p:txBody>
      </p:sp>
      <p:sp>
        <p:nvSpPr>
          <p:cNvPr id="146" name="CustomShape 9"/>
          <p:cNvSpPr/>
          <p:nvPr/>
        </p:nvSpPr>
        <p:spPr>
          <a:xfrm>
            <a:off x="6559560" y="4076640"/>
            <a:ext cx="649080" cy="227520"/>
          </a:xfrm>
          <a:prstGeom prst="rect">
            <a:avLst/>
          </a:prstGeom>
          <a:noFill/>
          <a:ln>
            <a:noFill/>
          </a:ln>
        </p:spPr>
        <p:txBody>
          <a:bodyPr lIns="90000" rIns="90000" tIns="45000" bIns="45000"/>
          <a:p>
            <a:pPr>
              <a:lnSpc>
                <a:spcPct val="100000"/>
              </a:lnSpc>
            </a:pPr>
            <a:r>
              <a:rPr lang="fr-FR" sz="900">
                <a:solidFill>
                  <a:srgbClr val="000000"/>
                </a:solidFill>
                <a:latin typeface="Calibri"/>
              </a:rPr>
              <a:t>CFSR</a:t>
            </a:r>
            <a:endParaRPr/>
          </a:p>
        </p:txBody>
      </p:sp>
      <p:sp>
        <p:nvSpPr>
          <p:cNvPr id="147" name="CustomShape 10"/>
          <p:cNvSpPr/>
          <p:nvPr/>
        </p:nvSpPr>
        <p:spPr>
          <a:xfrm>
            <a:off x="6977160" y="429732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MERRA</a:t>
            </a:r>
            <a:endParaRPr/>
          </a:p>
        </p:txBody>
      </p:sp>
      <p:sp>
        <p:nvSpPr>
          <p:cNvPr id="148" name="CustomShape 11"/>
          <p:cNvSpPr/>
          <p:nvPr/>
        </p:nvSpPr>
        <p:spPr>
          <a:xfrm>
            <a:off x="7596360" y="441648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NOC1.1</a:t>
            </a:r>
            <a:endParaRPr/>
          </a:p>
        </p:txBody>
      </p:sp>
      <p:sp>
        <p:nvSpPr>
          <p:cNvPr id="149" name="CustomShape 12"/>
          <p:cNvSpPr/>
          <p:nvPr/>
        </p:nvSpPr>
        <p:spPr>
          <a:xfrm>
            <a:off x="6141960" y="5070600"/>
            <a:ext cx="791640" cy="227520"/>
          </a:xfrm>
          <a:prstGeom prst="rect">
            <a:avLst/>
          </a:prstGeom>
          <a:noFill/>
          <a:ln>
            <a:noFill/>
          </a:ln>
        </p:spPr>
        <p:txBody>
          <a:bodyPr lIns="90000" rIns="90000" tIns="45000" bIns="45000"/>
          <a:p>
            <a:pPr>
              <a:lnSpc>
                <a:spcPct val="100000"/>
              </a:lnSpc>
            </a:pPr>
            <a:r>
              <a:rPr lang="fr-FR" sz="900">
                <a:solidFill>
                  <a:srgbClr val="000000"/>
                </a:solidFill>
                <a:latin typeface="Calibri"/>
              </a:rPr>
              <a:t>NOC1.1a</a:t>
            </a:r>
            <a:endParaRPr/>
          </a:p>
        </p:txBody>
      </p:sp>
      <p:sp>
        <p:nvSpPr>
          <p:cNvPr id="150" name="CustomShape 13"/>
          <p:cNvSpPr/>
          <p:nvPr/>
        </p:nvSpPr>
        <p:spPr>
          <a:xfrm>
            <a:off x="6732720" y="5229360"/>
            <a:ext cx="1079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Adj. COREv2</a:t>
            </a:r>
            <a:endParaRPr/>
          </a:p>
        </p:txBody>
      </p:sp>
      <p:sp>
        <p:nvSpPr>
          <p:cNvPr id="151" name="CustomShape 14"/>
          <p:cNvSpPr/>
          <p:nvPr/>
        </p:nvSpPr>
        <p:spPr>
          <a:xfrm>
            <a:off x="7667640" y="4869000"/>
            <a:ext cx="1080720" cy="227520"/>
          </a:xfrm>
          <a:prstGeom prst="rect">
            <a:avLst/>
          </a:prstGeom>
          <a:noFill/>
          <a:ln>
            <a:noFill/>
          </a:ln>
        </p:spPr>
        <p:txBody>
          <a:bodyPr lIns="90000" rIns="90000" tIns="45000" bIns="45000"/>
          <a:p>
            <a:pPr>
              <a:lnSpc>
                <a:spcPct val="100000"/>
              </a:lnSpc>
            </a:pPr>
            <a:r>
              <a:rPr lang="fr-FR" sz="900">
                <a:solidFill>
                  <a:srgbClr val="000000"/>
                </a:solidFill>
                <a:latin typeface="Calibri"/>
              </a:rPr>
              <a:t>Unadj. COREv2</a:t>
            </a:r>
            <a:endParaRPr/>
          </a:p>
        </p:txBody>
      </p:sp>
      <p:sp>
        <p:nvSpPr>
          <p:cNvPr id="152" name="CustomShape 15"/>
          <p:cNvSpPr/>
          <p:nvPr/>
        </p:nvSpPr>
        <p:spPr>
          <a:xfrm>
            <a:off x="7091280" y="3789360"/>
            <a:ext cx="1079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OAFlux+SRB</a:t>
            </a:r>
            <a:endParaRPr/>
          </a:p>
        </p:txBody>
      </p:sp>
      <p:sp>
        <p:nvSpPr>
          <p:cNvPr id="153" name="CustomShape 16"/>
          <p:cNvSpPr/>
          <p:nvPr/>
        </p:nvSpPr>
        <p:spPr>
          <a:xfrm>
            <a:off x="7099200" y="4033800"/>
            <a:ext cx="1079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OAFlux+ISCCP</a:t>
            </a:r>
            <a:endParaRPr/>
          </a:p>
        </p:txBody>
      </p:sp>
      <p:sp>
        <p:nvSpPr>
          <p:cNvPr id="154" name="CustomShape 17"/>
          <p:cNvSpPr/>
          <p:nvPr/>
        </p:nvSpPr>
        <p:spPr>
          <a:xfrm>
            <a:off x="5437080" y="3141720"/>
            <a:ext cx="3526920" cy="516600"/>
          </a:xfrm>
          <a:prstGeom prst="rect">
            <a:avLst/>
          </a:prstGeom>
          <a:noFill/>
          <a:ln>
            <a:noFill/>
          </a:ln>
        </p:spPr>
        <p:txBody>
          <a:bodyPr lIns="90000" rIns="90000" tIns="45000" bIns="45000"/>
          <a:p>
            <a:pPr algn="ctr">
              <a:lnSpc>
                <a:spcPct val="100000"/>
              </a:lnSpc>
            </a:pPr>
            <a:r>
              <a:rPr b="1" lang="fr-FR" sz="1400">
                <a:solidFill>
                  <a:srgbClr val="000000"/>
                </a:solidFill>
                <a:latin typeface="Times New Roman"/>
                <a:ea typeface="ＭＳ Ｐゴシック"/>
              </a:rPr>
              <a:t>Global ocean mean heat budget – Radiative vs. Turbulent Components</a:t>
            </a:r>
            <a:endParaRPr/>
          </a:p>
        </p:txBody>
      </p:sp>
      <p:sp>
        <p:nvSpPr>
          <p:cNvPr id="155" name="CustomShape 18"/>
          <p:cNvSpPr/>
          <p:nvPr/>
        </p:nvSpPr>
        <p:spPr>
          <a:xfrm flipH="1">
            <a:off x="6803280" y="4581360"/>
            <a:ext cx="791640" cy="576000"/>
          </a:xfrm>
          <a:prstGeom prst="straightConnector1">
            <a:avLst/>
          </a:prstGeom>
          <a:noFill/>
          <a:ln w="19080">
            <a:solidFill>
              <a:srgbClr val="000000"/>
            </a:solidFill>
            <a:round/>
            <a:tailEnd len="med" type="arrow" w="med"/>
          </a:ln>
        </p:spPr>
      </p:sp>
      <p:sp>
        <p:nvSpPr>
          <p:cNvPr id="156" name="CustomShape 19"/>
          <p:cNvSpPr/>
          <p:nvPr/>
        </p:nvSpPr>
        <p:spPr>
          <a:xfrm flipH="1">
            <a:off x="7056360" y="4889520"/>
            <a:ext cx="840960" cy="310680"/>
          </a:xfrm>
          <a:prstGeom prst="straightConnector1">
            <a:avLst/>
          </a:prstGeom>
          <a:noFill/>
          <a:ln w="19080">
            <a:solidFill>
              <a:srgbClr val="000000"/>
            </a:solidFill>
            <a:round/>
            <a:tailEnd len="med" type="arrow" w="med"/>
          </a:ln>
        </p:spPr>
      </p:sp>
      <p:sp>
        <p:nvSpPr>
          <p:cNvPr id="157" name="CustomShape 20"/>
          <p:cNvSpPr/>
          <p:nvPr/>
        </p:nvSpPr>
        <p:spPr>
          <a:xfrm>
            <a:off x="33480" y="1047960"/>
            <a:ext cx="9143640" cy="1027800"/>
          </a:xfrm>
          <a:prstGeom prst="rect">
            <a:avLst/>
          </a:prstGeom>
          <a:noFill/>
          <a:ln>
            <a:noFill/>
          </a:ln>
        </p:spPr>
        <p:txBody>
          <a:bodyPr lIns="90000" rIns="90000" tIns="45000" bIns="45000"/>
          <a:p>
            <a:pPr>
              <a:lnSpc>
                <a:spcPct val="100000"/>
              </a:lnSpc>
              <a:buSzPct val="110000"/>
              <a:buFont typeface="Wingdings" charset="2"/>
              <a:buChar char=""/>
            </a:pPr>
            <a:r>
              <a:rPr lang="fr-FR">
                <a:solidFill>
                  <a:srgbClr val="376092"/>
                </a:solidFill>
                <a:latin typeface="Arial"/>
                <a:ea typeface="ＭＳ Ｐゴシック"/>
              </a:rPr>
              <a:t>Wide spread of products </a:t>
            </a:r>
            <a:r>
              <a:rPr lang="fr-FR">
                <a:solidFill>
                  <a:srgbClr val="376092"/>
                </a:solidFill>
                <a:latin typeface="Wingdings"/>
                <a:ea typeface="ＭＳ Ｐゴシック"/>
              </a:rPr>
              <a:t></a:t>
            </a:r>
            <a:r>
              <a:rPr lang="fr-FR">
                <a:solidFill>
                  <a:srgbClr val="376092"/>
                </a:solidFill>
                <a:latin typeface="Arial"/>
                <a:ea typeface="ＭＳ Ｐゴシック"/>
              </a:rPr>
              <a:t> heat budget closure remains a significant problem.</a:t>
            </a:r>
            <a:endParaRPr/>
          </a:p>
          <a:p>
            <a:pPr>
              <a:lnSpc>
                <a:spcPct val="100000"/>
              </a:lnSpc>
              <a:buSzPct val="110000"/>
              <a:buFont typeface="Wingdings" charset="2"/>
              <a:buChar char=""/>
            </a:pPr>
            <a:r>
              <a:rPr lang="fr-FR">
                <a:solidFill>
                  <a:srgbClr val="376092"/>
                </a:solidFill>
                <a:latin typeface="Arial"/>
                <a:ea typeface="ＭＳ Ｐゴシック"/>
              </a:rPr>
              <a:t>Satellite net radiative fluxes (135-140 Wm</a:t>
            </a:r>
            <a:r>
              <a:rPr lang="fr-FR" baseline="30000">
                <a:solidFill>
                  <a:srgbClr val="376092"/>
                </a:solidFill>
                <a:latin typeface="Arial"/>
                <a:ea typeface="ＭＳ Ｐゴシック"/>
              </a:rPr>
              <a:t>-2 </a:t>
            </a:r>
            <a:r>
              <a:rPr lang="fr-FR">
                <a:solidFill>
                  <a:srgbClr val="376092"/>
                </a:solidFill>
                <a:latin typeface="Arial"/>
                <a:ea typeface="ＭＳ Ｐゴシック"/>
              </a:rPr>
              <a:t>SRB, ISCCP) typically exceed those of other products by 10-20 Wm</a:t>
            </a:r>
            <a:r>
              <a:rPr lang="fr-FR" baseline="30000">
                <a:solidFill>
                  <a:srgbClr val="376092"/>
                </a:solidFill>
                <a:latin typeface="Arial"/>
                <a:ea typeface="ＭＳ Ｐゴシック"/>
              </a:rPr>
              <a:t>-2</a:t>
            </a:r>
            <a:r>
              <a:rPr lang="fr-FR">
                <a:solidFill>
                  <a:srgbClr val="376092"/>
                </a:solidFill>
                <a:latin typeface="Arial"/>
                <a:ea typeface="ＭＳ Ｐゴシック"/>
              </a:rPr>
              <a:t>.</a:t>
            </a:r>
            <a:endParaRPr/>
          </a:p>
        </p:txBody>
      </p:sp>
      <p:sp>
        <p:nvSpPr>
          <p:cNvPr id="158" name="CustomShape 21"/>
          <p:cNvSpPr/>
          <p:nvPr/>
        </p:nvSpPr>
        <p:spPr>
          <a:xfrm>
            <a:off x="0" y="2241720"/>
            <a:ext cx="5435640" cy="4503240"/>
          </a:xfrm>
          <a:prstGeom prst="rect">
            <a:avLst/>
          </a:prstGeom>
          <a:noFill/>
          <a:ln>
            <a:noFill/>
          </a:ln>
        </p:spPr>
        <p:txBody>
          <a:bodyPr lIns="90000" rIns="90000" tIns="45000" bIns="45000"/>
          <a:p>
            <a:pPr>
              <a:lnSpc>
                <a:spcPct val="100000"/>
              </a:lnSpc>
              <a:buSzPct val="110000"/>
              <a:buFont typeface="Wingdings" charset="2"/>
              <a:buChar char=""/>
            </a:pPr>
            <a:r>
              <a:rPr lang="fr-FR">
                <a:solidFill>
                  <a:srgbClr val="376092"/>
                </a:solidFill>
                <a:latin typeface="Arial"/>
                <a:ea typeface="ＭＳ Ｐゴシック"/>
              </a:rPr>
              <a:t>OAFlux+SRB/ISCCP inability to close global heat budget driven in large part by radiative terms.</a:t>
            </a:r>
            <a:endParaRPr/>
          </a:p>
          <a:p>
            <a:pPr>
              <a:lnSpc>
                <a:spcPct val="100000"/>
              </a:lnSpc>
              <a:buSzPct val="110000"/>
              <a:buFont typeface="Wingdings" charset="2"/>
              <a:buChar char=""/>
            </a:pPr>
            <a:r>
              <a:rPr lang="fr-FR">
                <a:solidFill>
                  <a:srgbClr val="376092"/>
                </a:solidFill>
                <a:latin typeface="Arial"/>
                <a:ea typeface="ＭＳ Ｐゴシック"/>
              </a:rPr>
              <a:t>New generation reanalyses have poorer global closure than previous products. </a:t>
            </a:r>
            <a:endParaRPr/>
          </a:p>
          <a:p>
            <a:pPr>
              <a:lnSpc>
                <a:spcPct val="100000"/>
              </a:lnSpc>
              <a:buSzPct val="110000"/>
              <a:buFont typeface="Wingdings" charset="2"/>
              <a:buChar char=""/>
            </a:pPr>
            <a:r>
              <a:rPr lang="fr-FR">
                <a:solidFill>
                  <a:srgbClr val="376092"/>
                </a:solidFill>
                <a:latin typeface="Arial"/>
                <a:ea typeface="ＭＳ Ｐゴシック"/>
              </a:rPr>
              <a:t>NOC and CORE adjustments result in similar solutions.</a:t>
            </a:r>
            <a:endParaRPr/>
          </a:p>
          <a:p>
            <a:pPr>
              <a:lnSpc>
                <a:spcPct val="100000"/>
              </a:lnSpc>
              <a:buSzPct val="110000"/>
              <a:buFont typeface="Wingdings" charset="2"/>
              <a:buChar char=""/>
            </a:pPr>
            <a:r>
              <a:rPr lang="fr-FR">
                <a:solidFill>
                  <a:srgbClr val="376092"/>
                </a:solidFill>
                <a:latin typeface="Arial"/>
                <a:ea typeface="ＭＳ Ｐゴシック"/>
              </a:rPr>
              <a:t>How do we move towards a reliable balanced product? Surface mooring array based evaluations? Ocean and/or coupled ocean-atmosphere reanalyses?</a:t>
            </a:r>
            <a:endParaRPr/>
          </a:p>
          <a:p>
            <a:pPr>
              <a:lnSpc>
                <a:spcPct val="100000"/>
              </a:lnSpc>
              <a:buSzPct val="110000"/>
              <a:buFont typeface="Wingdings" charset="2"/>
              <a:buChar char=""/>
            </a:pPr>
            <a:r>
              <a:rPr lang="fr-FR">
                <a:solidFill>
                  <a:srgbClr val="376092"/>
                </a:solidFill>
                <a:latin typeface="Arial"/>
                <a:ea typeface="ＭＳ Ｐゴシック"/>
              </a:rPr>
              <a:t>Uncertainty across products: radiative flux 112 to 140 Wm</a:t>
            </a:r>
            <a:r>
              <a:rPr lang="fr-FR" baseline="30000">
                <a:solidFill>
                  <a:srgbClr val="376092"/>
                </a:solidFill>
                <a:latin typeface="Arial"/>
                <a:ea typeface="ＭＳ Ｐゴシック"/>
              </a:rPr>
              <a:t>-2</a:t>
            </a:r>
            <a:r>
              <a:rPr lang="fr-FR">
                <a:solidFill>
                  <a:srgbClr val="376092"/>
                </a:solidFill>
                <a:latin typeface="Arial"/>
                <a:ea typeface="ＭＳ Ｐゴシック"/>
              </a:rPr>
              <a:t>, turbulent flux -90 to -124Wm</a:t>
            </a:r>
            <a:r>
              <a:rPr lang="fr-FR" baseline="30000">
                <a:solidFill>
                  <a:srgbClr val="376092"/>
                </a:solidFill>
                <a:latin typeface="Arial"/>
                <a:ea typeface="ＭＳ Ｐゴシック"/>
              </a:rPr>
              <a:t>-2</a:t>
            </a:r>
            <a:r>
              <a:rPr lang="fr-FR">
                <a:solidFill>
                  <a:srgbClr val="376092"/>
                </a:solidFill>
                <a:latin typeface="Arial"/>
                <a:ea typeface="ＭＳ Ｐゴシック"/>
              </a:rPr>
              <a:t>.</a:t>
            </a:r>
            <a:endParaRPr/>
          </a:p>
          <a:p>
            <a:pPr>
              <a:lnSpc>
                <a:spcPct val="100000"/>
              </a:lnSpc>
            </a:pPr>
            <a:r>
              <a:rPr lang="fr-FR">
                <a:solidFill>
                  <a:srgbClr val="376092"/>
                </a:solidFill>
                <a:latin typeface="Arial"/>
                <a:ea typeface="ＭＳ Ｐゴシック"/>
              </a:rPr>
              <a:t>  </a:t>
            </a:r>
            <a:endParaRPr/>
          </a:p>
        </p:txBody>
      </p:sp>
      <p:sp>
        <p:nvSpPr>
          <p:cNvPr id="159" name="CustomShape 22"/>
          <p:cNvSpPr/>
          <p:nvPr/>
        </p:nvSpPr>
        <p:spPr>
          <a:xfrm>
            <a:off x="6113520" y="5580000"/>
            <a:ext cx="380520" cy="227520"/>
          </a:xfrm>
          <a:prstGeom prst="rect">
            <a:avLst/>
          </a:prstGeom>
          <a:noFill/>
          <a:ln>
            <a:noFill/>
          </a:ln>
        </p:spPr>
        <p:txBody>
          <a:bodyPr lIns="90000" rIns="90000" tIns="45000" bIns="45000"/>
          <a:p>
            <a:pPr>
              <a:lnSpc>
                <a:spcPct val="100000"/>
              </a:lnSpc>
            </a:pPr>
            <a:r>
              <a:rPr lang="fr-FR" sz="900">
                <a:solidFill>
                  <a:srgbClr val="000000"/>
                </a:solidFill>
                <a:latin typeface="Calibri"/>
              </a:rPr>
              <a:t>-20</a:t>
            </a:r>
            <a:endParaRPr/>
          </a:p>
        </p:txBody>
      </p:sp>
      <p:sp>
        <p:nvSpPr>
          <p:cNvPr id="160" name="CustomShape 23"/>
          <p:cNvSpPr/>
          <p:nvPr/>
        </p:nvSpPr>
        <p:spPr>
          <a:xfrm>
            <a:off x="6586560" y="5587920"/>
            <a:ext cx="380520" cy="227520"/>
          </a:xfrm>
          <a:prstGeom prst="rect">
            <a:avLst/>
          </a:prstGeom>
          <a:noFill/>
          <a:ln>
            <a:noFill/>
          </a:ln>
        </p:spPr>
        <p:txBody>
          <a:bodyPr lIns="90000" rIns="90000" tIns="45000" bIns="45000"/>
          <a:p>
            <a:pPr>
              <a:lnSpc>
                <a:spcPct val="100000"/>
              </a:lnSpc>
            </a:pPr>
            <a:r>
              <a:rPr lang="fr-FR" sz="900">
                <a:solidFill>
                  <a:srgbClr val="000000"/>
                </a:solidFill>
                <a:latin typeface="Calibri"/>
              </a:rPr>
              <a:t>-10</a:t>
            </a:r>
            <a:endParaRPr/>
          </a:p>
        </p:txBody>
      </p:sp>
      <p:sp>
        <p:nvSpPr>
          <p:cNvPr id="161" name="CustomShape 24"/>
          <p:cNvSpPr/>
          <p:nvPr/>
        </p:nvSpPr>
        <p:spPr>
          <a:xfrm>
            <a:off x="6756480" y="5587920"/>
            <a:ext cx="659880" cy="227520"/>
          </a:xfrm>
          <a:prstGeom prst="rect">
            <a:avLst/>
          </a:prstGeom>
          <a:noFill/>
          <a:ln>
            <a:noFill/>
          </a:ln>
        </p:spPr>
        <p:txBody>
          <a:bodyPr lIns="90000" rIns="90000" tIns="45000" bIns="45000"/>
          <a:p>
            <a:pPr>
              <a:lnSpc>
                <a:spcPct val="100000"/>
              </a:lnSpc>
            </a:pPr>
            <a:r>
              <a:rPr lang="fr-FR" sz="900">
                <a:solidFill>
                  <a:srgbClr val="000000"/>
                </a:solidFill>
                <a:latin typeface="Arial"/>
                <a:ea typeface="ＭＳ Ｐゴシック"/>
              </a:rPr>
              <a:t>   </a:t>
            </a:r>
            <a:r>
              <a:rPr lang="fr-FR" sz="900">
                <a:solidFill>
                  <a:srgbClr val="000000"/>
                </a:solidFill>
                <a:latin typeface="Arial"/>
                <a:ea typeface="ＭＳ Ｐゴシック"/>
              </a:rPr>
              <a:t>Qnet=0</a:t>
            </a:r>
            <a:endParaRPr/>
          </a:p>
        </p:txBody>
      </p:sp>
      <p:sp>
        <p:nvSpPr>
          <p:cNvPr id="162" name="CustomShape 25"/>
          <p:cNvSpPr/>
          <p:nvPr/>
        </p:nvSpPr>
        <p:spPr>
          <a:xfrm>
            <a:off x="7551720" y="5595840"/>
            <a:ext cx="380520" cy="227520"/>
          </a:xfrm>
          <a:prstGeom prst="rect">
            <a:avLst/>
          </a:prstGeom>
          <a:noFill/>
          <a:ln>
            <a:noFill/>
          </a:ln>
        </p:spPr>
        <p:txBody>
          <a:bodyPr lIns="90000" rIns="90000" tIns="45000" bIns="45000"/>
          <a:p>
            <a:pPr>
              <a:lnSpc>
                <a:spcPct val="100000"/>
              </a:lnSpc>
            </a:pPr>
            <a:r>
              <a:rPr lang="fr-FR" sz="900">
                <a:solidFill>
                  <a:srgbClr val="000000"/>
                </a:solidFill>
                <a:latin typeface="Arial"/>
                <a:ea typeface="ＭＳ Ｐゴシック"/>
              </a:rPr>
              <a:t> </a:t>
            </a:r>
            <a:r>
              <a:rPr lang="fr-FR" sz="900">
                <a:solidFill>
                  <a:srgbClr val="000000"/>
                </a:solidFill>
                <a:latin typeface="Arial"/>
                <a:ea typeface="ＭＳ Ｐゴシック"/>
              </a:rPr>
              <a:t>10</a:t>
            </a:r>
            <a:endParaRPr/>
          </a:p>
        </p:txBody>
      </p:sp>
      <p:sp>
        <p:nvSpPr>
          <p:cNvPr id="163" name="CustomShape 26"/>
          <p:cNvSpPr/>
          <p:nvPr/>
        </p:nvSpPr>
        <p:spPr>
          <a:xfrm>
            <a:off x="7916760" y="5478480"/>
            <a:ext cx="380520" cy="227520"/>
          </a:xfrm>
          <a:prstGeom prst="rect">
            <a:avLst/>
          </a:prstGeom>
          <a:noFill/>
          <a:ln>
            <a:noFill/>
          </a:ln>
        </p:spPr>
        <p:txBody>
          <a:bodyPr lIns="90000" rIns="90000" tIns="45000" bIns="45000"/>
          <a:p>
            <a:pPr>
              <a:lnSpc>
                <a:spcPct val="100000"/>
              </a:lnSpc>
            </a:pPr>
            <a:r>
              <a:rPr lang="fr-FR" sz="900">
                <a:solidFill>
                  <a:srgbClr val="000000"/>
                </a:solidFill>
                <a:latin typeface="Arial"/>
                <a:ea typeface="ＭＳ Ｐゴシック"/>
              </a:rPr>
              <a:t> </a:t>
            </a:r>
            <a:r>
              <a:rPr lang="fr-FR" sz="900">
                <a:solidFill>
                  <a:srgbClr val="000000"/>
                </a:solidFill>
                <a:latin typeface="Arial"/>
                <a:ea typeface="ＭＳ Ｐゴシック"/>
              </a:rPr>
              <a:t>20</a:t>
            </a:r>
            <a:endParaRPr/>
          </a:p>
        </p:txBody>
      </p:sp>
      <p:sp>
        <p:nvSpPr>
          <p:cNvPr id="164" name="CustomShape 27"/>
          <p:cNvSpPr/>
          <p:nvPr/>
        </p:nvSpPr>
        <p:spPr>
          <a:xfrm>
            <a:off x="7907400" y="5021280"/>
            <a:ext cx="380520" cy="227520"/>
          </a:xfrm>
          <a:prstGeom prst="rect">
            <a:avLst/>
          </a:prstGeom>
          <a:noFill/>
          <a:ln>
            <a:noFill/>
          </a:ln>
        </p:spPr>
        <p:txBody>
          <a:bodyPr lIns="90000" rIns="90000" tIns="45000" bIns="45000"/>
          <a:p>
            <a:pPr>
              <a:lnSpc>
                <a:spcPct val="100000"/>
              </a:lnSpc>
            </a:pPr>
            <a:r>
              <a:rPr lang="fr-FR" sz="900">
                <a:solidFill>
                  <a:srgbClr val="000000"/>
                </a:solidFill>
                <a:latin typeface="Arial"/>
                <a:ea typeface="ＭＳ Ｐゴシック"/>
              </a:rPr>
              <a:t> </a:t>
            </a:r>
            <a:r>
              <a:rPr lang="fr-FR" sz="900">
                <a:solidFill>
                  <a:srgbClr val="000000"/>
                </a:solidFill>
                <a:latin typeface="Arial"/>
                <a:ea typeface="ＭＳ Ｐゴシック"/>
              </a:rPr>
              <a:t>30</a:t>
            </a:r>
            <a:endParaRPr/>
          </a:p>
        </p:txBody>
      </p:sp>
      <p:sp>
        <p:nvSpPr>
          <p:cNvPr id="165" name="CustomShape 28"/>
          <p:cNvSpPr/>
          <p:nvPr/>
        </p:nvSpPr>
        <p:spPr>
          <a:xfrm>
            <a:off x="7907400" y="4546440"/>
            <a:ext cx="380520" cy="227520"/>
          </a:xfrm>
          <a:prstGeom prst="rect">
            <a:avLst/>
          </a:prstGeom>
          <a:noFill/>
          <a:ln>
            <a:noFill/>
          </a:ln>
        </p:spPr>
        <p:txBody>
          <a:bodyPr lIns="90000" rIns="90000" tIns="45000" bIns="45000"/>
          <a:p>
            <a:pPr>
              <a:lnSpc>
                <a:spcPct val="100000"/>
              </a:lnSpc>
            </a:pPr>
            <a:r>
              <a:rPr lang="fr-FR" sz="900">
                <a:solidFill>
                  <a:srgbClr val="000000"/>
                </a:solidFill>
                <a:latin typeface="Arial"/>
                <a:ea typeface="ＭＳ Ｐゴシック"/>
              </a:rPr>
              <a:t> </a:t>
            </a:r>
            <a:r>
              <a:rPr lang="fr-FR" sz="900">
                <a:solidFill>
                  <a:srgbClr val="000000"/>
                </a:solidFill>
                <a:latin typeface="Arial"/>
                <a:ea typeface="ＭＳ Ｐゴシック"/>
              </a:rPr>
              <a:t>40</a:t>
            </a:r>
            <a:endParaRPr/>
          </a:p>
        </p:txBody>
      </p:sp>
      <p:sp>
        <p:nvSpPr>
          <p:cNvPr id="166" name="CustomShape 29"/>
          <p:cNvSpPr/>
          <p:nvPr/>
        </p:nvSpPr>
        <p:spPr>
          <a:xfrm>
            <a:off x="7899480" y="4056120"/>
            <a:ext cx="380520" cy="227520"/>
          </a:xfrm>
          <a:prstGeom prst="rect">
            <a:avLst/>
          </a:prstGeom>
          <a:noFill/>
          <a:ln>
            <a:noFill/>
          </a:ln>
        </p:spPr>
        <p:txBody>
          <a:bodyPr lIns="90000" rIns="90000" tIns="45000" bIns="45000"/>
          <a:p>
            <a:pPr>
              <a:lnSpc>
                <a:spcPct val="100000"/>
              </a:lnSpc>
            </a:pPr>
            <a:r>
              <a:rPr lang="fr-FR" sz="900">
                <a:solidFill>
                  <a:srgbClr val="000000"/>
                </a:solidFill>
                <a:latin typeface="Arial"/>
                <a:ea typeface="ＭＳ Ｐゴシック"/>
              </a:rPr>
              <a:t> </a:t>
            </a:r>
            <a:r>
              <a:rPr lang="fr-FR" sz="900">
                <a:solidFill>
                  <a:srgbClr val="000000"/>
                </a:solidFill>
                <a:latin typeface="Arial"/>
                <a:ea typeface="ＭＳ Ｐゴシック"/>
              </a:rPr>
              <a:t>50</a:t>
            </a:r>
            <a:endParaRPr/>
          </a:p>
        </p:txBody>
      </p:sp>
      <p:sp>
        <p:nvSpPr>
          <p:cNvPr id="167" name="CustomShape 30"/>
          <p:cNvSpPr/>
          <p:nvPr/>
        </p:nvSpPr>
        <p:spPr>
          <a:xfrm>
            <a:off x="0" y="0"/>
            <a:ext cx="9143640" cy="672120"/>
          </a:xfrm>
          <a:prstGeom prst="rect">
            <a:avLst/>
          </a:prstGeom>
          <a:solidFill>
            <a:srgbClr val="376092"/>
          </a:solidFill>
          <a:ln w="9360">
            <a:noFill/>
          </a:ln>
        </p:spPr>
      </p:sp>
      <p:sp>
        <p:nvSpPr>
          <p:cNvPr id="168" name="CustomShape 31"/>
          <p:cNvSpPr/>
          <p:nvPr/>
        </p:nvSpPr>
        <p:spPr>
          <a:xfrm>
            <a:off x="182880" y="151560"/>
            <a:ext cx="749160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Determining Earth’s energy imbalance: METHOD III – Air-Sea fluxes</a:t>
            </a:r>
            <a:endParaRPr/>
          </a:p>
        </p:txBody>
      </p:sp>
      <p:sp>
        <p:nvSpPr>
          <p:cNvPr id="169" name="CustomShape 32"/>
          <p:cNvSpPr/>
          <p:nvPr/>
        </p:nvSpPr>
        <p:spPr>
          <a:xfrm>
            <a:off x="7262280" y="355320"/>
            <a:ext cx="1886400" cy="333720"/>
          </a:xfrm>
          <a:prstGeom prst="rect">
            <a:avLst/>
          </a:prstGeom>
          <a:noFill/>
          <a:ln>
            <a:noFill/>
          </a:ln>
        </p:spPr>
        <p:txBody>
          <a:bodyPr wrap="none" lIns="90000" rIns="90000" tIns="45000" bIns="45000"/>
          <a:p>
            <a:pPr>
              <a:lnSpc>
                <a:spcPct val="100000"/>
              </a:lnSpc>
            </a:pPr>
            <a:r>
              <a:rPr lang="fr-FR" sz="1600">
                <a:solidFill>
                  <a:srgbClr val="ebf1de"/>
                </a:solidFill>
                <a:latin typeface="Arial"/>
              </a:rPr>
              <a:t>Courtesy: S. Josey</a:t>
            </a:r>
            <a:endParaRPr/>
          </a:p>
        </p:txBody>
      </p:sp>
      <p:sp>
        <p:nvSpPr>
          <p:cNvPr id="170" name="CustomShape 33"/>
          <p:cNvSpPr/>
          <p:nvPr/>
        </p:nvSpPr>
        <p:spPr>
          <a:xfrm>
            <a:off x="5580360" y="2522520"/>
            <a:ext cx="3265920" cy="577080"/>
          </a:xfrm>
          <a:prstGeom prst="rect">
            <a:avLst/>
          </a:prstGeom>
          <a:noFill/>
          <a:ln>
            <a:noFill/>
          </a:ln>
        </p:spPr>
        <p:txBody>
          <a:bodyPr lIns="90000" rIns="90000" tIns="45000" bIns="45000"/>
          <a:p>
            <a:pPr algn="ctr">
              <a:lnSpc>
                <a:spcPct val="100000"/>
              </a:lnSpc>
            </a:pPr>
            <a:r>
              <a:rPr lang="fr-FR" sz="1600">
                <a:solidFill>
                  <a:srgbClr val="ff0000"/>
                </a:solidFill>
                <a:latin typeface="Arial"/>
              </a:rPr>
              <a:t>Example showing the wide spread of different products</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TextShape 1"/>
          <p:cNvSpPr txBox="1"/>
          <p:nvPr/>
        </p:nvSpPr>
        <p:spPr>
          <a:xfrm>
            <a:off x="1011240" y="611640"/>
            <a:ext cx="7089480" cy="609120"/>
          </a:xfrm>
          <a:prstGeom prst="rect">
            <a:avLst/>
          </a:prstGeom>
        </p:spPr>
        <p:txBody>
          <a:bodyPr anchor="ctr"/>
          <a:p>
            <a:pPr algn="ctr">
              <a:lnSpc>
                <a:spcPct val="100000"/>
              </a:lnSpc>
            </a:pPr>
            <a:r>
              <a:rPr b="1" lang="en-US" sz="2000">
                <a:solidFill>
                  <a:srgbClr val="376092"/>
                </a:solidFill>
                <a:latin typeface="Arial"/>
                <a:ea typeface="ＭＳ Ｐゴシック"/>
              </a:rPr>
              <a:t>Global Heat Budget Closure : Overview</a:t>
            </a:r>
            <a:endParaRPr/>
          </a:p>
        </p:txBody>
      </p:sp>
      <p:sp>
        <p:nvSpPr>
          <p:cNvPr id="172" name="CustomShape 2"/>
          <p:cNvSpPr/>
          <p:nvPr/>
        </p:nvSpPr>
        <p:spPr>
          <a:xfrm>
            <a:off x="5364000" y="3068640"/>
            <a:ext cx="3551040" cy="3428640"/>
          </a:xfrm>
          <a:prstGeom prst="rect">
            <a:avLst/>
          </a:prstGeom>
          <a:solidFill>
            <a:srgbClr val="ffffff"/>
          </a:solidFill>
          <a:ln w="9360">
            <a:solidFill>
              <a:srgbClr val="000000"/>
            </a:solidFill>
            <a:miter/>
          </a:ln>
        </p:spPr>
      </p:sp>
      <p:sp>
        <p:nvSpPr>
          <p:cNvPr id="173" name="CustomShape 3"/>
          <p:cNvSpPr/>
          <p:nvPr/>
        </p:nvSpPr>
        <p:spPr>
          <a:xfrm>
            <a:off x="6056280" y="3645000"/>
            <a:ext cx="2160360" cy="2160360"/>
          </a:xfrm>
          <a:prstGeom prst="rect">
            <a:avLst/>
          </a:prstGeom>
          <a:noFill/>
          <a:ln w="9360">
            <a:solidFill>
              <a:srgbClr val="000000"/>
            </a:solidFill>
            <a:round/>
          </a:ln>
        </p:spPr>
      </p:sp>
      <p:pic>
        <p:nvPicPr>
          <p:cNvPr id="174" name="Picture 4" descr=""/>
          <p:cNvPicPr/>
          <p:nvPr/>
        </p:nvPicPr>
        <p:blipFill>
          <a:blip r:embed="rId1"/>
          <a:srcRect l="0" t="0" r="48912" b="61630"/>
          <a:stretch>
            <a:fillRect/>
          </a:stretch>
        </p:blipFill>
        <p:spPr>
          <a:xfrm>
            <a:off x="5572080" y="3567240"/>
            <a:ext cx="2784240" cy="2630160"/>
          </a:xfrm>
          <a:prstGeom prst="rect">
            <a:avLst/>
          </a:prstGeom>
          <a:ln>
            <a:noFill/>
          </a:ln>
        </p:spPr>
      </p:pic>
      <p:sp>
        <p:nvSpPr>
          <p:cNvPr id="175" name="CustomShape 4"/>
          <p:cNvSpPr/>
          <p:nvPr/>
        </p:nvSpPr>
        <p:spPr>
          <a:xfrm>
            <a:off x="6754680" y="483876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NC1</a:t>
            </a:r>
            <a:endParaRPr/>
          </a:p>
        </p:txBody>
      </p:sp>
      <p:sp>
        <p:nvSpPr>
          <p:cNvPr id="176" name="CustomShape 5"/>
          <p:cNvSpPr/>
          <p:nvPr/>
        </p:nvSpPr>
        <p:spPr>
          <a:xfrm>
            <a:off x="6588000" y="452448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ER40</a:t>
            </a:r>
            <a:endParaRPr/>
          </a:p>
        </p:txBody>
      </p:sp>
      <p:sp>
        <p:nvSpPr>
          <p:cNvPr id="177" name="CustomShape 6"/>
          <p:cNvSpPr/>
          <p:nvPr/>
        </p:nvSpPr>
        <p:spPr>
          <a:xfrm>
            <a:off x="6156360" y="435780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NC2</a:t>
            </a:r>
            <a:endParaRPr/>
          </a:p>
        </p:txBody>
      </p:sp>
      <p:sp>
        <p:nvSpPr>
          <p:cNvPr id="178" name="CustomShape 7"/>
          <p:cNvSpPr/>
          <p:nvPr/>
        </p:nvSpPr>
        <p:spPr>
          <a:xfrm>
            <a:off x="6629400" y="469116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20CR</a:t>
            </a:r>
            <a:endParaRPr/>
          </a:p>
        </p:txBody>
      </p:sp>
      <p:sp>
        <p:nvSpPr>
          <p:cNvPr id="179" name="CustomShape 8"/>
          <p:cNvSpPr/>
          <p:nvPr/>
        </p:nvSpPr>
        <p:spPr>
          <a:xfrm>
            <a:off x="6459480" y="422928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ERI</a:t>
            </a:r>
            <a:endParaRPr/>
          </a:p>
        </p:txBody>
      </p:sp>
      <p:sp>
        <p:nvSpPr>
          <p:cNvPr id="180" name="CustomShape 9"/>
          <p:cNvSpPr/>
          <p:nvPr/>
        </p:nvSpPr>
        <p:spPr>
          <a:xfrm>
            <a:off x="6559560" y="4076640"/>
            <a:ext cx="649080" cy="227520"/>
          </a:xfrm>
          <a:prstGeom prst="rect">
            <a:avLst/>
          </a:prstGeom>
          <a:noFill/>
          <a:ln>
            <a:noFill/>
          </a:ln>
        </p:spPr>
        <p:txBody>
          <a:bodyPr lIns="90000" rIns="90000" tIns="45000" bIns="45000"/>
          <a:p>
            <a:pPr>
              <a:lnSpc>
                <a:spcPct val="100000"/>
              </a:lnSpc>
            </a:pPr>
            <a:r>
              <a:rPr lang="fr-FR" sz="900">
                <a:solidFill>
                  <a:srgbClr val="000000"/>
                </a:solidFill>
                <a:latin typeface="Calibri"/>
              </a:rPr>
              <a:t>CFSR</a:t>
            </a:r>
            <a:endParaRPr/>
          </a:p>
        </p:txBody>
      </p:sp>
      <p:sp>
        <p:nvSpPr>
          <p:cNvPr id="181" name="CustomShape 10"/>
          <p:cNvSpPr/>
          <p:nvPr/>
        </p:nvSpPr>
        <p:spPr>
          <a:xfrm>
            <a:off x="6977160" y="429732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MERRA</a:t>
            </a:r>
            <a:endParaRPr/>
          </a:p>
        </p:txBody>
      </p:sp>
      <p:sp>
        <p:nvSpPr>
          <p:cNvPr id="182" name="CustomShape 11"/>
          <p:cNvSpPr/>
          <p:nvPr/>
        </p:nvSpPr>
        <p:spPr>
          <a:xfrm>
            <a:off x="7596360" y="4416480"/>
            <a:ext cx="647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NOC1.1</a:t>
            </a:r>
            <a:endParaRPr/>
          </a:p>
        </p:txBody>
      </p:sp>
      <p:sp>
        <p:nvSpPr>
          <p:cNvPr id="183" name="CustomShape 12"/>
          <p:cNvSpPr/>
          <p:nvPr/>
        </p:nvSpPr>
        <p:spPr>
          <a:xfrm>
            <a:off x="6141960" y="5070600"/>
            <a:ext cx="791640" cy="227520"/>
          </a:xfrm>
          <a:prstGeom prst="rect">
            <a:avLst/>
          </a:prstGeom>
          <a:noFill/>
          <a:ln>
            <a:noFill/>
          </a:ln>
        </p:spPr>
        <p:txBody>
          <a:bodyPr lIns="90000" rIns="90000" tIns="45000" bIns="45000"/>
          <a:p>
            <a:pPr>
              <a:lnSpc>
                <a:spcPct val="100000"/>
              </a:lnSpc>
            </a:pPr>
            <a:r>
              <a:rPr lang="fr-FR" sz="900">
                <a:solidFill>
                  <a:srgbClr val="000000"/>
                </a:solidFill>
                <a:latin typeface="Calibri"/>
              </a:rPr>
              <a:t>NOC1.1a</a:t>
            </a:r>
            <a:endParaRPr/>
          </a:p>
        </p:txBody>
      </p:sp>
      <p:sp>
        <p:nvSpPr>
          <p:cNvPr id="184" name="CustomShape 13"/>
          <p:cNvSpPr/>
          <p:nvPr/>
        </p:nvSpPr>
        <p:spPr>
          <a:xfrm>
            <a:off x="6732720" y="5229360"/>
            <a:ext cx="1079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Adj. COREv2</a:t>
            </a:r>
            <a:endParaRPr/>
          </a:p>
        </p:txBody>
      </p:sp>
      <p:sp>
        <p:nvSpPr>
          <p:cNvPr id="185" name="CustomShape 14"/>
          <p:cNvSpPr/>
          <p:nvPr/>
        </p:nvSpPr>
        <p:spPr>
          <a:xfrm>
            <a:off x="7667640" y="4869000"/>
            <a:ext cx="1080720" cy="227520"/>
          </a:xfrm>
          <a:prstGeom prst="rect">
            <a:avLst/>
          </a:prstGeom>
          <a:noFill/>
          <a:ln>
            <a:noFill/>
          </a:ln>
        </p:spPr>
        <p:txBody>
          <a:bodyPr lIns="90000" rIns="90000" tIns="45000" bIns="45000"/>
          <a:p>
            <a:pPr>
              <a:lnSpc>
                <a:spcPct val="100000"/>
              </a:lnSpc>
            </a:pPr>
            <a:r>
              <a:rPr lang="fr-FR" sz="900">
                <a:solidFill>
                  <a:srgbClr val="000000"/>
                </a:solidFill>
                <a:latin typeface="Calibri"/>
              </a:rPr>
              <a:t>Unadj. COREv2</a:t>
            </a:r>
            <a:endParaRPr/>
          </a:p>
        </p:txBody>
      </p:sp>
      <p:sp>
        <p:nvSpPr>
          <p:cNvPr id="186" name="CustomShape 15"/>
          <p:cNvSpPr/>
          <p:nvPr/>
        </p:nvSpPr>
        <p:spPr>
          <a:xfrm>
            <a:off x="7091280" y="3789360"/>
            <a:ext cx="1079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OAFlux+SRB</a:t>
            </a:r>
            <a:endParaRPr/>
          </a:p>
        </p:txBody>
      </p:sp>
      <p:sp>
        <p:nvSpPr>
          <p:cNvPr id="187" name="CustomShape 16"/>
          <p:cNvSpPr/>
          <p:nvPr/>
        </p:nvSpPr>
        <p:spPr>
          <a:xfrm>
            <a:off x="7099200" y="4033800"/>
            <a:ext cx="1079280" cy="227520"/>
          </a:xfrm>
          <a:prstGeom prst="rect">
            <a:avLst/>
          </a:prstGeom>
          <a:noFill/>
          <a:ln>
            <a:noFill/>
          </a:ln>
        </p:spPr>
        <p:txBody>
          <a:bodyPr lIns="90000" rIns="90000" tIns="45000" bIns="45000"/>
          <a:p>
            <a:pPr>
              <a:lnSpc>
                <a:spcPct val="100000"/>
              </a:lnSpc>
            </a:pPr>
            <a:r>
              <a:rPr lang="fr-FR" sz="900">
                <a:solidFill>
                  <a:srgbClr val="000000"/>
                </a:solidFill>
                <a:latin typeface="Calibri"/>
              </a:rPr>
              <a:t>OAFlux+ISCCP</a:t>
            </a:r>
            <a:endParaRPr/>
          </a:p>
        </p:txBody>
      </p:sp>
      <p:sp>
        <p:nvSpPr>
          <p:cNvPr id="188" name="CustomShape 17"/>
          <p:cNvSpPr/>
          <p:nvPr/>
        </p:nvSpPr>
        <p:spPr>
          <a:xfrm>
            <a:off x="5437080" y="3141720"/>
            <a:ext cx="3526920" cy="516600"/>
          </a:xfrm>
          <a:prstGeom prst="rect">
            <a:avLst/>
          </a:prstGeom>
          <a:noFill/>
          <a:ln>
            <a:noFill/>
          </a:ln>
        </p:spPr>
        <p:txBody>
          <a:bodyPr lIns="90000" rIns="90000" tIns="45000" bIns="45000"/>
          <a:p>
            <a:pPr algn="ctr">
              <a:lnSpc>
                <a:spcPct val="100000"/>
              </a:lnSpc>
            </a:pPr>
            <a:r>
              <a:rPr b="1" lang="fr-FR" sz="1400">
                <a:solidFill>
                  <a:srgbClr val="000000"/>
                </a:solidFill>
                <a:latin typeface="Times New Roman"/>
                <a:ea typeface="ＭＳ Ｐゴシック"/>
              </a:rPr>
              <a:t>Global ocean mean heat budget – Radiative vs. Turbulent Components</a:t>
            </a:r>
            <a:endParaRPr/>
          </a:p>
        </p:txBody>
      </p:sp>
      <p:sp>
        <p:nvSpPr>
          <p:cNvPr id="189" name="CustomShape 18"/>
          <p:cNvSpPr/>
          <p:nvPr/>
        </p:nvSpPr>
        <p:spPr>
          <a:xfrm flipH="1">
            <a:off x="6803280" y="4581360"/>
            <a:ext cx="791640" cy="576000"/>
          </a:xfrm>
          <a:prstGeom prst="straightConnector1">
            <a:avLst/>
          </a:prstGeom>
          <a:noFill/>
          <a:ln w="19080">
            <a:solidFill>
              <a:srgbClr val="000000"/>
            </a:solidFill>
            <a:round/>
            <a:tailEnd len="med" type="arrow" w="med"/>
          </a:ln>
        </p:spPr>
      </p:sp>
      <p:sp>
        <p:nvSpPr>
          <p:cNvPr id="190" name="CustomShape 19"/>
          <p:cNvSpPr/>
          <p:nvPr/>
        </p:nvSpPr>
        <p:spPr>
          <a:xfrm flipH="1">
            <a:off x="7056360" y="4889520"/>
            <a:ext cx="840960" cy="310680"/>
          </a:xfrm>
          <a:prstGeom prst="straightConnector1">
            <a:avLst/>
          </a:prstGeom>
          <a:noFill/>
          <a:ln w="19080">
            <a:solidFill>
              <a:srgbClr val="000000"/>
            </a:solidFill>
            <a:round/>
            <a:tailEnd len="med" type="arrow" w="med"/>
          </a:ln>
        </p:spPr>
      </p:sp>
      <p:sp>
        <p:nvSpPr>
          <p:cNvPr id="191" name="CustomShape 20"/>
          <p:cNvSpPr/>
          <p:nvPr/>
        </p:nvSpPr>
        <p:spPr>
          <a:xfrm>
            <a:off x="33480" y="1047960"/>
            <a:ext cx="9143640" cy="1027800"/>
          </a:xfrm>
          <a:prstGeom prst="rect">
            <a:avLst/>
          </a:prstGeom>
          <a:noFill/>
          <a:ln>
            <a:noFill/>
          </a:ln>
        </p:spPr>
        <p:txBody>
          <a:bodyPr lIns="90000" rIns="90000" tIns="45000" bIns="45000"/>
          <a:p>
            <a:pPr>
              <a:lnSpc>
                <a:spcPct val="100000"/>
              </a:lnSpc>
              <a:buSzPct val="110000"/>
              <a:buFont typeface="Wingdings" charset="2"/>
              <a:buChar char=""/>
            </a:pPr>
            <a:r>
              <a:rPr lang="fr-FR">
                <a:solidFill>
                  <a:srgbClr val="376092"/>
                </a:solidFill>
                <a:latin typeface="Arial"/>
                <a:ea typeface="ＭＳ Ｐゴシック"/>
              </a:rPr>
              <a:t>Wide spread of products </a:t>
            </a:r>
            <a:r>
              <a:rPr lang="fr-FR">
                <a:solidFill>
                  <a:srgbClr val="376092"/>
                </a:solidFill>
                <a:latin typeface="Wingdings"/>
                <a:ea typeface="ＭＳ Ｐゴシック"/>
              </a:rPr>
              <a:t></a:t>
            </a:r>
            <a:r>
              <a:rPr lang="fr-FR">
                <a:solidFill>
                  <a:srgbClr val="376092"/>
                </a:solidFill>
                <a:latin typeface="Arial"/>
                <a:ea typeface="ＭＳ Ｐゴシック"/>
              </a:rPr>
              <a:t> heat budget closure remains a significant problem.</a:t>
            </a:r>
            <a:endParaRPr/>
          </a:p>
          <a:p>
            <a:pPr>
              <a:lnSpc>
                <a:spcPct val="100000"/>
              </a:lnSpc>
              <a:buSzPct val="110000"/>
              <a:buFont typeface="Wingdings" charset="2"/>
              <a:buChar char=""/>
            </a:pPr>
            <a:r>
              <a:rPr lang="fr-FR">
                <a:solidFill>
                  <a:srgbClr val="376092"/>
                </a:solidFill>
                <a:latin typeface="Arial"/>
                <a:ea typeface="ＭＳ Ｐゴシック"/>
              </a:rPr>
              <a:t>Satellite net radiative fluxes (135-140 Wm</a:t>
            </a:r>
            <a:r>
              <a:rPr lang="fr-FR" baseline="30000">
                <a:solidFill>
                  <a:srgbClr val="376092"/>
                </a:solidFill>
                <a:latin typeface="Arial"/>
                <a:ea typeface="ＭＳ Ｐゴシック"/>
              </a:rPr>
              <a:t>-2 </a:t>
            </a:r>
            <a:r>
              <a:rPr lang="fr-FR">
                <a:solidFill>
                  <a:srgbClr val="376092"/>
                </a:solidFill>
                <a:latin typeface="Arial"/>
                <a:ea typeface="ＭＳ Ｐゴシック"/>
              </a:rPr>
              <a:t>SRB, ISCCP) typically exceed those of other products by 10-20 Wm</a:t>
            </a:r>
            <a:r>
              <a:rPr lang="fr-FR" baseline="30000">
                <a:solidFill>
                  <a:srgbClr val="376092"/>
                </a:solidFill>
                <a:latin typeface="Arial"/>
                <a:ea typeface="ＭＳ Ｐゴシック"/>
              </a:rPr>
              <a:t>-2</a:t>
            </a:r>
            <a:r>
              <a:rPr lang="fr-FR">
                <a:solidFill>
                  <a:srgbClr val="376092"/>
                </a:solidFill>
                <a:latin typeface="Arial"/>
                <a:ea typeface="ＭＳ Ｐゴシック"/>
              </a:rPr>
              <a:t>.</a:t>
            </a:r>
            <a:endParaRPr/>
          </a:p>
        </p:txBody>
      </p:sp>
      <p:sp>
        <p:nvSpPr>
          <p:cNvPr id="192" name="CustomShape 21"/>
          <p:cNvSpPr/>
          <p:nvPr/>
        </p:nvSpPr>
        <p:spPr>
          <a:xfrm>
            <a:off x="0" y="2241720"/>
            <a:ext cx="5435640" cy="4503240"/>
          </a:xfrm>
          <a:prstGeom prst="rect">
            <a:avLst/>
          </a:prstGeom>
          <a:noFill/>
          <a:ln>
            <a:noFill/>
          </a:ln>
        </p:spPr>
        <p:txBody>
          <a:bodyPr lIns="90000" rIns="90000" tIns="45000" bIns="45000"/>
          <a:p>
            <a:pPr>
              <a:lnSpc>
                <a:spcPct val="100000"/>
              </a:lnSpc>
              <a:buSzPct val="110000"/>
              <a:buFont typeface="Wingdings" charset="2"/>
              <a:buChar char=""/>
            </a:pPr>
            <a:r>
              <a:rPr lang="fr-FR">
                <a:solidFill>
                  <a:srgbClr val="376092"/>
                </a:solidFill>
                <a:latin typeface="Arial"/>
                <a:ea typeface="ＭＳ Ｐゴシック"/>
              </a:rPr>
              <a:t>OAFlux+SRB/ISCCP inability to close global heat budget driven in large part by radiative terms.</a:t>
            </a:r>
            <a:endParaRPr/>
          </a:p>
          <a:p>
            <a:pPr>
              <a:lnSpc>
                <a:spcPct val="100000"/>
              </a:lnSpc>
              <a:buSzPct val="110000"/>
              <a:buFont typeface="Wingdings" charset="2"/>
              <a:buChar char=""/>
            </a:pPr>
            <a:r>
              <a:rPr lang="fr-FR">
                <a:solidFill>
                  <a:srgbClr val="376092"/>
                </a:solidFill>
                <a:latin typeface="Arial"/>
                <a:ea typeface="ＭＳ Ｐゴシック"/>
              </a:rPr>
              <a:t>New generation reanalyses have poorer global closure than previous products. </a:t>
            </a:r>
            <a:endParaRPr/>
          </a:p>
          <a:p>
            <a:pPr>
              <a:lnSpc>
                <a:spcPct val="100000"/>
              </a:lnSpc>
              <a:buSzPct val="110000"/>
              <a:buFont typeface="Wingdings" charset="2"/>
              <a:buChar char=""/>
            </a:pPr>
            <a:r>
              <a:rPr lang="fr-FR">
                <a:solidFill>
                  <a:srgbClr val="376092"/>
                </a:solidFill>
                <a:latin typeface="Arial"/>
                <a:ea typeface="ＭＳ Ｐゴシック"/>
              </a:rPr>
              <a:t>NOC and CORE adjustments result in similar solutions.</a:t>
            </a:r>
            <a:endParaRPr/>
          </a:p>
          <a:p>
            <a:pPr>
              <a:lnSpc>
                <a:spcPct val="100000"/>
              </a:lnSpc>
              <a:buSzPct val="110000"/>
              <a:buFont typeface="Wingdings" charset="2"/>
              <a:buChar char=""/>
            </a:pPr>
            <a:r>
              <a:rPr lang="fr-FR">
                <a:solidFill>
                  <a:srgbClr val="376092"/>
                </a:solidFill>
                <a:latin typeface="Arial"/>
                <a:ea typeface="ＭＳ Ｐゴシック"/>
              </a:rPr>
              <a:t>How do we move towards a reliable balanced product? Surface mooring array based evaluations? Ocean and/or coupled ocean-atmosphere reanalyses?</a:t>
            </a:r>
            <a:endParaRPr/>
          </a:p>
          <a:p>
            <a:pPr>
              <a:lnSpc>
                <a:spcPct val="100000"/>
              </a:lnSpc>
              <a:buSzPct val="110000"/>
              <a:buFont typeface="Wingdings" charset="2"/>
              <a:buChar char=""/>
            </a:pPr>
            <a:r>
              <a:rPr lang="fr-FR">
                <a:solidFill>
                  <a:srgbClr val="376092"/>
                </a:solidFill>
                <a:latin typeface="Arial"/>
                <a:ea typeface="ＭＳ Ｐゴシック"/>
              </a:rPr>
              <a:t>Uncertainty across products: radiative flux 112 to 140 Wm</a:t>
            </a:r>
            <a:r>
              <a:rPr lang="fr-FR" baseline="30000">
                <a:solidFill>
                  <a:srgbClr val="376092"/>
                </a:solidFill>
                <a:latin typeface="Arial"/>
                <a:ea typeface="ＭＳ Ｐゴシック"/>
              </a:rPr>
              <a:t>-2</a:t>
            </a:r>
            <a:r>
              <a:rPr lang="fr-FR">
                <a:solidFill>
                  <a:srgbClr val="376092"/>
                </a:solidFill>
                <a:latin typeface="Arial"/>
                <a:ea typeface="ＭＳ Ｐゴシック"/>
              </a:rPr>
              <a:t>, turbulent flux -90 to -124Wm</a:t>
            </a:r>
            <a:r>
              <a:rPr lang="fr-FR" baseline="30000">
                <a:solidFill>
                  <a:srgbClr val="376092"/>
                </a:solidFill>
                <a:latin typeface="Arial"/>
                <a:ea typeface="ＭＳ Ｐゴシック"/>
              </a:rPr>
              <a:t>-2</a:t>
            </a:r>
            <a:r>
              <a:rPr lang="fr-FR">
                <a:solidFill>
                  <a:srgbClr val="376092"/>
                </a:solidFill>
                <a:latin typeface="Arial"/>
                <a:ea typeface="ＭＳ Ｐゴシック"/>
              </a:rPr>
              <a:t>.</a:t>
            </a:r>
            <a:endParaRPr/>
          </a:p>
          <a:p>
            <a:pPr>
              <a:lnSpc>
                <a:spcPct val="100000"/>
              </a:lnSpc>
            </a:pPr>
            <a:r>
              <a:rPr lang="fr-FR">
                <a:solidFill>
                  <a:srgbClr val="376092"/>
                </a:solidFill>
                <a:latin typeface="Arial"/>
                <a:ea typeface="ＭＳ Ｐゴシック"/>
              </a:rPr>
              <a:t>  </a:t>
            </a:r>
            <a:endParaRPr/>
          </a:p>
        </p:txBody>
      </p:sp>
      <p:sp>
        <p:nvSpPr>
          <p:cNvPr id="193" name="CustomShape 22"/>
          <p:cNvSpPr/>
          <p:nvPr/>
        </p:nvSpPr>
        <p:spPr>
          <a:xfrm>
            <a:off x="6113520" y="5580000"/>
            <a:ext cx="380520" cy="227520"/>
          </a:xfrm>
          <a:prstGeom prst="rect">
            <a:avLst/>
          </a:prstGeom>
          <a:noFill/>
          <a:ln>
            <a:noFill/>
          </a:ln>
        </p:spPr>
        <p:txBody>
          <a:bodyPr lIns="90000" rIns="90000" tIns="45000" bIns="45000"/>
          <a:p>
            <a:pPr>
              <a:lnSpc>
                <a:spcPct val="100000"/>
              </a:lnSpc>
            </a:pPr>
            <a:r>
              <a:rPr lang="fr-FR" sz="900">
                <a:solidFill>
                  <a:srgbClr val="000000"/>
                </a:solidFill>
                <a:latin typeface="Calibri"/>
              </a:rPr>
              <a:t>-20</a:t>
            </a:r>
            <a:endParaRPr/>
          </a:p>
        </p:txBody>
      </p:sp>
      <p:sp>
        <p:nvSpPr>
          <p:cNvPr id="194" name="CustomShape 23"/>
          <p:cNvSpPr/>
          <p:nvPr/>
        </p:nvSpPr>
        <p:spPr>
          <a:xfrm>
            <a:off x="6586560" y="5587920"/>
            <a:ext cx="380520" cy="227520"/>
          </a:xfrm>
          <a:prstGeom prst="rect">
            <a:avLst/>
          </a:prstGeom>
          <a:noFill/>
          <a:ln>
            <a:noFill/>
          </a:ln>
        </p:spPr>
        <p:txBody>
          <a:bodyPr lIns="90000" rIns="90000" tIns="45000" bIns="45000"/>
          <a:p>
            <a:pPr>
              <a:lnSpc>
                <a:spcPct val="100000"/>
              </a:lnSpc>
            </a:pPr>
            <a:r>
              <a:rPr lang="fr-FR" sz="900">
                <a:solidFill>
                  <a:srgbClr val="000000"/>
                </a:solidFill>
                <a:latin typeface="Calibri"/>
              </a:rPr>
              <a:t>-10</a:t>
            </a:r>
            <a:endParaRPr/>
          </a:p>
        </p:txBody>
      </p:sp>
      <p:sp>
        <p:nvSpPr>
          <p:cNvPr id="195" name="CustomShape 24"/>
          <p:cNvSpPr/>
          <p:nvPr/>
        </p:nvSpPr>
        <p:spPr>
          <a:xfrm>
            <a:off x="6756480" y="5587920"/>
            <a:ext cx="659880" cy="227520"/>
          </a:xfrm>
          <a:prstGeom prst="rect">
            <a:avLst/>
          </a:prstGeom>
          <a:noFill/>
          <a:ln>
            <a:noFill/>
          </a:ln>
        </p:spPr>
        <p:txBody>
          <a:bodyPr lIns="90000" rIns="90000" tIns="45000" bIns="45000"/>
          <a:p>
            <a:pPr>
              <a:lnSpc>
                <a:spcPct val="100000"/>
              </a:lnSpc>
            </a:pPr>
            <a:r>
              <a:rPr lang="fr-FR" sz="900">
                <a:solidFill>
                  <a:srgbClr val="000000"/>
                </a:solidFill>
                <a:latin typeface="Arial"/>
                <a:ea typeface="ＭＳ Ｐゴシック"/>
              </a:rPr>
              <a:t>   </a:t>
            </a:r>
            <a:r>
              <a:rPr lang="fr-FR" sz="900">
                <a:solidFill>
                  <a:srgbClr val="000000"/>
                </a:solidFill>
                <a:latin typeface="Arial"/>
                <a:ea typeface="ＭＳ Ｐゴシック"/>
              </a:rPr>
              <a:t>Qnet=0</a:t>
            </a:r>
            <a:endParaRPr/>
          </a:p>
        </p:txBody>
      </p:sp>
      <p:sp>
        <p:nvSpPr>
          <p:cNvPr id="196" name="CustomShape 25"/>
          <p:cNvSpPr/>
          <p:nvPr/>
        </p:nvSpPr>
        <p:spPr>
          <a:xfrm>
            <a:off x="7551720" y="5595840"/>
            <a:ext cx="380520" cy="227520"/>
          </a:xfrm>
          <a:prstGeom prst="rect">
            <a:avLst/>
          </a:prstGeom>
          <a:noFill/>
          <a:ln>
            <a:noFill/>
          </a:ln>
        </p:spPr>
        <p:txBody>
          <a:bodyPr lIns="90000" rIns="90000" tIns="45000" bIns="45000"/>
          <a:p>
            <a:pPr>
              <a:lnSpc>
                <a:spcPct val="100000"/>
              </a:lnSpc>
            </a:pPr>
            <a:r>
              <a:rPr lang="fr-FR" sz="900">
                <a:solidFill>
                  <a:srgbClr val="000000"/>
                </a:solidFill>
                <a:latin typeface="Arial"/>
                <a:ea typeface="ＭＳ Ｐゴシック"/>
              </a:rPr>
              <a:t> </a:t>
            </a:r>
            <a:r>
              <a:rPr lang="fr-FR" sz="900">
                <a:solidFill>
                  <a:srgbClr val="000000"/>
                </a:solidFill>
                <a:latin typeface="Arial"/>
                <a:ea typeface="ＭＳ Ｐゴシック"/>
              </a:rPr>
              <a:t>10</a:t>
            </a:r>
            <a:endParaRPr/>
          </a:p>
        </p:txBody>
      </p:sp>
      <p:sp>
        <p:nvSpPr>
          <p:cNvPr id="197" name="CustomShape 26"/>
          <p:cNvSpPr/>
          <p:nvPr/>
        </p:nvSpPr>
        <p:spPr>
          <a:xfrm>
            <a:off x="7916760" y="5478480"/>
            <a:ext cx="380520" cy="227520"/>
          </a:xfrm>
          <a:prstGeom prst="rect">
            <a:avLst/>
          </a:prstGeom>
          <a:noFill/>
          <a:ln>
            <a:noFill/>
          </a:ln>
        </p:spPr>
        <p:txBody>
          <a:bodyPr lIns="90000" rIns="90000" tIns="45000" bIns="45000"/>
          <a:p>
            <a:pPr>
              <a:lnSpc>
                <a:spcPct val="100000"/>
              </a:lnSpc>
            </a:pPr>
            <a:r>
              <a:rPr lang="fr-FR" sz="900">
                <a:solidFill>
                  <a:srgbClr val="000000"/>
                </a:solidFill>
                <a:latin typeface="Arial"/>
                <a:ea typeface="ＭＳ Ｐゴシック"/>
              </a:rPr>
              <a:t> </a:t>
            </a:r>
            <a:r>
              <a:rPr lang="fr-FR" sz="900">
                <a:solidFill>
                  <a:srgbClr val="000000"/>
                </a:solidFill>
                <a:latin typeface="Arial"/>
                <a:ea typeface="ＭＳ Ｐゴシック"/>
              </a:rPr>
              <a:t>20</a:t>
            </a:r>
            <a:endParaRPr/>
          </a:p>
        </p:txBody>
      </p:sp>
      <p:sp>
        <p:nvSpPr>
          <p:cNvPr id="198" name="CustomShape 27"/>
          <p:cNvSpPr/>
          <p:nvPr/>
        </p:nvSpPr>
        <p:spPr>
          <a:xfrm>
            <a:off x="7907400" y="5021280"/>
            <a:ext cx="380520" cy="227520"/>
          </a:xfrm>
          <a:prstGeom prst="rect">
            <a:avLst/>
          </a:prstGeom>
          <a:noFill/>
          <a:ln>
            <a:noFill/>
          </a:ln>
        </p:spPr>
        <p:txBody>
          <a:bodyPr lIns="90000" rIns="90000" tIns="45000" bIns="45000"/>
          <a:p>
            <a:pPr>
              <a:lnSpc>
                <a:spcPct val="100000"/>
              </a:lnSpc>
            </a:pPr>
            <a:r>
              <a:rPr lang="fr-FR" sz="900">
                <a:solidFill>
                  <a:srgbClr val="000000"/>
                </a:solidFill>
                <a:latin typeface="Arial"/>
                <a:ea typeface="ＭＳ Ｐゴシック"/>
              </a:rPr>
              <a:t> </a:t>
            </a:r>
            <a:r>
              <a:rPr lang="fr-FR" sz="900">
                <a:solidFill>
                  <a:srgbClr val="000000"/>
                </a:solidFill>
                <a:latin typeface="Arial"/>
                <a:ea typeface="ＭＳ Ｐゴシック"/>
              </a:rPr>
              <a:t>30</a:t>
            </a:r>
            <a:endParaRPr/>
          </a:p>
        </p:txBody>
      </p:sp>
      <p:sp>
        <p:nvSpPr>
          <p:cNvPr id="199" name="CustomShape 28"/>
          <p:cNvSpPr/>
          <p:nvPr/>
        </p:nvSpPr>
        <p:spPr>
          <a:xfrm>
            <a:off x="7907400" y="4546440"/>
            <a:ext cx="380520" cy="227520"/>
          </a:xfrm>
          <a:prstGeom prst="rect">
            <a:avLst/>
          </a:prstGeom>
          <a:noFill/>
          <a:ln>
            <a:noFill/>
          </a:ln>
        </p:spPr>
        <p:txBody>
          <a:bodyPr lIns="90000" rIns="90000" tIns="45000" bIns="45000"/>
          <a:p>
            <a:pPr>
              <a:lnSpc>
                <a:spcPct val="100000"/>
              </a:lnSpc>
            </a:pPr>
            <a:r>
              <a:rPr lang="fr-FR" sz="900">
                <a:solidFill>
                  <a:srgbClr val="000000"/>
                </a:solidFill>
                <a:latin typeface="Arial"/>
                <a:ea typeface="ＭＳ Ｐゴシック"/>
              </a:rPr>
              <a:t> </a:t>
            </a:r>
            <a:r>
              <a:rPr lang="fr-FR" sz="900">
                <a:solidFill>
                  <a:srgbClr val="000000"/>
                </a:solidFill>
                <a:latin typeface="Arial"/>
                <a:ea typeface="ＭＳ Ｐゴシック"/>
              </a:rPr>
              <a:t>40</a:t>
            </a:r>
            <a:endParaRPr/>
          </a:p>
        </p:txBody>
      </p:sp>
      <p:sp>
        <p:nvSpPr>
          <p:cNvPr id="200" name="CustomShape 29"/>
          <p:cNvSpPr/>
          <p:nvPr/>
        </p:nvSpPr>
        <p:spPr>
          <a:xfrm>
            <a:off x="7899480" y="4056120"/>
            <a:ext cx="380520" cy="227520"/>
          </a:xfrm>
          <a:prstGeom prst="rect">
            <a:avLst/>
          </a:prstGeom>
          <a:noFill/>
          <a:ln>
            <a:noFill/>
          </a:ln>
        </p:spPr>
        <p:txBody>
          <a:bodyPr lIns="90000" rIns="90000" tIns="45000" bIns="45000"/>
          <a:p>
            <a:pPr>
              <a:lnSpc>
                <a:spcPct val="100000"/>
              </a:lnSpc>
            </a:pPr>
            <a:r>
              <a:rPr lang="fr-FR" sz="900">
                <a:solidFill>
                  <a:srgbClr val="000000"/>
                </a:solidFill>
                <a:latin typeface="Arial"/>
                <a:ea typeface="ＭＳ Ｐゴシック"/>
              </a:rPr>
              <a:t> </a:t>
            </a:r>
            <a:r>
              <a:rPr lang="fr-FR" sz="900">
                <a:solidFill>
                  <a:srgbClr val="000000"/>
                </a:solidFill>
                <a:latin typeface="Arial"/>
                <a:ea typeface="ＭＳ Ｐゴシック"/>
              </a:rPr>
              <a:t>50</a:t>
            </a:r>
            <a:endParaRPr/>
          </a:p>
        </p:txBody>
      </p:sp>
      <p:sp>
        <p:nvSpPr>
          <p:cNvPr id="201" name="CustomShape 30"/>
          <p:cNvSpPr/>
          <p:nvPr/>
        </p:nvSpPr>
        <p:spPr>
          <a:xfrm>
            <a:off x="0" y="0"/>
            <a:ext cx="9143640" cy="672120"/>
          </a:xfrm>
          <a:prstGeom prst="rect">
            <a:avLst/>
          </a:prstGeom>
          <a:solidFill>
            <a:srgbClr val="376092"/>
          </a:solidFill>
          <a:ln w="9360">
            <a:noFill/>
          </a:ln>
        </p:spPr>
      </p:sp>
      <p:sp>
        <p:nvSpPr>
          <p:cNvPr id="202" name="CustomShape 31"/>
          <p:cNvSpPr/>
          <p:nvPr/>
        </p:nvSpPr>
        <p:spPr>
          <a:xfrm>
            <a:off x="182880" y="151560"/>
            <a:ext cx="749160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Determining Earth’s energy imbalance: METHOD III – Air-Sea fluxes</a:t>
            </a:r>
            <a:endParaRPr/>
          </a:p>
        </p:txBody>
      </p:sp>
      <p:sp>
        <p:nvSpPr>
          <p:cNvPr id="203" name="CustomShape 32"/>
          <p:cNvSpPr/>
          <p:nvPr/>
        </p:nvSpPr>
        <p:spPr>
          <a:xfrm>
            <a:off x="7262280" y="355320"/>
            <a:ext cx="1886400" cy="333720"/>
          </a:xfrm>
          <a:prstGeom prst="rect">
            <a:avLst/>
          </a:prstGeom>
          <a:noFill/>
          <a:ln>
            <a:noFill/>
          </a:ln>
        </p:spPr>
        <p:txBody>
          <a:bodyPr wrap="none" lIns="90000" rIns="90000" tIns="45000" bIns="45000"/>
          <a:p>
            <a:pPr>
              <a:lnSpc>
                <a:spcPct val="100000"/>
              </a:lnSpc>
            </a:pPr>
            <a:r>
              <a:rPr lang="fr-FR" sz="1600">
                <a:solidFill>
                  <a:srgbClr val="ebf1de"/>
                </a:solidFill>
                <a:latin typeface="Arial"/>
              </a:rPr>
              <a:t>Courtesy: S. Josey</a:t>
            </a:r>
            <a:endParaRPr/>
          </a:p>
        </p:txBody>
      </p:sp>
      <p:sp>
        <p:nvSpPr>
          <p:cNvPr id="204" name="CustomShape 33"/>
          <p:cNvSpPr/>
          <p:nvPr/>
        </p:nvSpPr>
        <p:spPr>
          <a:xfrm>
            <a:off x="0" y="1821600"/>
            <a:ext cx="9143640" cy="2637360"/>
          </a:xfrm>
          <a:prstGeom prst="rect">
            <a:avLst/>
          </a:prstGeom>
          <a:solidFill>
            <a:srgbClr val="376092"/>
          </a:solidFill>
          <a:ln w="9360">
            <a:noFill/>
          </a:ln>
        </p:spPr>
      </p:sp>
      <p:sp>
        <p:nvSpPr>
          <p:cNvPr id="205" name="CustomShape 34"/>
          <p:cNvSpPr/>
          <p:nvPr/>
        </p:nvSpPr>
        <p:spPr>
          <a:xfrm>
            <a:off x="244800" y="2188800"/>
            <a:ext cx="8604000" cy="1919160"/>
          </a:xfrm>
          <a:prstGeom prst="rect">
            <a:avLst/>
          </a:prstGeom>
          <a:noFill/>
          <a:ln>
            <a:noFill/>
          </a:ln>
        </p:spPr>
        <p:txBody>
          <a:bodyPr lIns="90000" rIns="90000" tIns="45000" bIns="45000"/>
          <a:p>
            <a:pPr algn="ctr">
              <a:lnSpc>
                <a:spcPct val="100000"/>
              </a:lnSpc>
            </a:pPr>
            <a:r>
              <a:rPr b="1" lang="fr-FR" sz="2400">
                <a:solidFill>
                  <a:srgbClr val="ebf1de"/>
                </a:solidFill>
                <a:latin typeface="Arial"/>
              </a:rPr>
              <a:t>Global ocean heat budget closure.</a:t>
            </a:r>
            <a:r>
              <a:rPr lang="fr-FR" sz="2400">
                <a:solidFill>
                  <a:srgbClr val="ebf1de"/>
                </a:solidFill>
                <a:latin typeface="Arial"/>
              </a:rPr>
              <a:t> Still a long way from obtaining well-based closure of the budget, products tend to be biased warm by 10-25 Wm</a:t>
            </a:r>
            <a:r>
              <a:rPr lang="fr-FR" sz="2400" baseline="30000">
                <a:solidFill>
                  <a:srgbClr val="ebf1de"/>
                </a:solidFill>
                <a:latin typeface="Arial"/>
              </a:rPr>
              <a:t>-2</a:t>
            </a:r>
            <a:r>
              <a:rPr lang="fr-FR" sz="2400">
                <a:solidFill>
                  <a:srgbClr val="ebf1de"/>
                </a:solidFill>
                <a:latin typeface="Arial"/>
              </a:rPr>
              <a:t>. Bias is probably due to multiple sources of error at the 2-5 Wm</a:t>
            </a:r>
            <a:r>
              <a:rPr lang="fr-FR" sz="2400" baseline="30000">
                <a:solidFill>
                  <a:srgbClr val="ebf1de"/>
                </a:solidFill>
                <a:latin typeface="Arial"/>
              </a:rPr>
              <a:t>-2 </a:t>
            </a:r>
            <a:r>
              <a:rPr lang="fr-FR" sz="2400">
                <a:solidFill>
                  <a:srgbClr val="ebf1de"/>
                </a:solidFill>
                <a:latin typeface="Arial"/>
              </a:rPr>
              <a:t>level.</a:t>
            </a:r>
            <a:endParaRPr/>
          </a:p>
          <a:p>
            <a:pPr algn="ctr">
              <a:lnSpc>
                <a:spcPct val="100000"/>
              </a:lnSpc>
            </a:pP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CustomShape 1"/>
          <p:cNvSpPr/>
          <p:nvPr/>
        </p:nvSpPr>
        <p:spPr>
          <a:xfrm>
            <a:off x="0" y="0"/>
            <a:ext cx="9143640" cy="672120"/>
          </a:xfrm>
          <a:prstGeom prst="rect">
            <a:avLst/>
          </a:prstGeom>
          <a:solidFill>
            <a:srgbClr val="376092"/>
          </a:solidFill>
          <a:ln w="9360">
            <a:noFill/>
          </a:ln>
        </p:spPr>
      </p:sp>
      <p:sp>
        <p:nvSpPr>
          <p:cNvPr id="207" name="CustomShape 2"/>
          <p:cNvSpPr/>
          <p:nvPr/>
        </p:nvSpPr>
        <p:spPr>
          <a:xfrm>
            <a:off x="156960" y="151560"/>
            <a:ext cx="2454840" cy="364680"/>
          </a:xfrm>
          <a:prstGeom prst="rect">
            <a:avLst/>
          </a:prstGeom>
          <a:noFill/>
          <a:ln>
            <a:noFill/>
          </a:ln>
        </p:spPr>
        <p:txBody>
          <a:bodyPr wrap="none" lIns="90000" rIns="90000" tIns="45000" bIns="45000"/>
          <a:p>
            <a:pPr>
              <a:lnSpc>
                <a:spcPct val="100000"/>
              </a:lnSpc>
            </a:pPr>
            <a:r>
              <a:rPr b="1" lang="fr-FR">
                <a:solidFill>
                  <a:srgbClr val="ebf1de"/>
                </a:solidFill>
                <a:latin typeface="Arial"/>
              </a:rPr>
              <a:t>CONCEPT of CAGES</a:t>
            </a:r>
            <a:endParaRPr/>
          </a:p>
        </p:txBody>
      </p:sp>
      <p:sp>
        <p:nvSpPr>
          <p:cNvPr id="208" name="CustomShape 3"/>
          <p:cNvSpPr/>
          <p:nvPr/>
        </p:nvSpPr>
        <p:spPr>
          <a:xfrm>
            <a:off x="1115640" y="986040"/>
            <a:ext cx="7023240" cy="1919880"/>
          </a:xfrm>
          <a:prstGeom prst="rect">
            <a:avLst/>
          </a:prstGeom>
          <a:noFill/>
          <a:ln>
            <a:noFill/>
          </a:ln>
        </p:spPr>
        <p:txBody>
          <a:bodyPr lIns="90000" rIns="90000" tIns="45000" bIns="45000"/>
          <a:p>
            <a:pPr algn="ctr">
              <a:lnSpc>
                <a:spcPct val="100000"/>
              </a:lnSpc>
            </a:pPr>
            <a:r>
              <a:rPr lang="fr-FR" sz="2000">
                <a:solidFill>
                  <a:srgbClr val="376092"/>
                </a:solidFill>
                <a:latin typeface="Arial"/>
              </a:rPr>
              <a:t>However, characterizing the uncertainty and biases in fluxes is essential to address scientific challenges related to the Earth Energy budget, energy flows, and understanding the observed shorter-term interannual to decadal fluctuations (e.g., recent “hiatus” period) superimposed on the centennial-scale warming of the global ocean surface</a:t>
            </a:r>
            <a:endParaRPr/>
          </a:p>
        </p:txBody>
      </p:sp>
      <p:sp>
        <p:nvSpPr>
          <p:cNvPr id="209" name="CustomShape 4"/>
          <p:cNvSpPr/>
          <p:nvPr/>
        </p:nvSpPr>
        <p:spPr>
          <a:xfrm>
            <a:off x="3558960" y="3392280"/>
            <a:ext cx="2138400" cy="1035720"/>
          </a:xfrm>
          <a:prstGeom prst="downArrow">
            <a:avLst>
              <a:gd name="adj1" fmla="val 50000"/>
              <a:gd name="adj2" fmla="val 50000"/>
            </a:avLst>
          </a:prstGeom>
          <a:solidFill>
            <a:srgbClr val="376092"/>
          </a:solidFill>
          <a:ln w="9360">
            <a:noFill/>
          </a:ln>
        </p:spPr>
      </p:sp>
      <p:sp>
        <p:nvSpPr>
          <p:cNvPr id="210" name="CustomShape 5"/>
          <p:cNvSpPr/>
          <p:nvPr/>
        </p:nvSpPr>
        <p:spPr>
          <a:xfrm>
            <a:off x="484560" y="4785840"/>
            <a:ext cx="8659080" cy="1919880"/>
          </a:xfrm>
          <a:prstGeom prst="rect">
            <a:avLst/>
          </a:prstGeom>
          <a:noFill/>
          <a:ln>
            <a:noFill/>
          </a:ln>
        </p:spPr>
        <p:txBody>
          <a:bodyPr lIns="90000" rIns="90000" tIns="45000" bIns="45000"/>
          <a:p>
            <a:pPr algn="ctr">
              <a:lnSpc>
                <a:spcPct val="100000"/>
              </a:lnSpc>
            </a:pPr>
            <a:r>
              <a:rPr lang="fr-FR" sz="2000">
                <a:solidFill>
                  <a:srgbClr val="376092"/>
                </a:solidFill>
                <a:latin typeface="Arial"/>
              </a:rPr>
              <a:t>Recommendation to step from “local validation” to “regional validation”</a:t>
            </a:r>
            <a:endParaRPr/>
          </a:p>
          <a:p>
            <a:pPr algn="ctr">
              <a:lnSpc>
                <a:spcPct val="100000"/>
              </a:lnSpc>
            </a:pPr>
            <a:r>
              <a:rPr lang="fr-FR" sz="2000">
                <a:solidFill>
                  <a:srgbClr val="376092"/>
                </a:solidFill>
                <a:latin typeface="Arial"/>
              </a:rPr>
              <a:t>CONCEPT of CAGES</a:t>
            </a:r>
            <a:endParaRPr/>
          </a:p>
          <a:p>
            <a:pPr algn="ctr">
              <a:lnSpc>
                <a:spcPct val="100000"/>
              </a:lnSpc>
            </a:pPr>
            <a:r>
              <a:rPr lang="fr-FR" sz="2000">
                <a:solidFill>
                  <a:srgbClr val="376092"/>
                </a:solidFill>
                <a:latin typeface="Arial"/>
              </a:rPr>
              <a:t>(Bretherton et al., 1982; Yu et al., 2012; WCRP, 2013)</a:t>
            </a:r>
            <a:endParaRPr/>
          </a:p>
          <a:p>
            <a:pPr algn="ctr">
              <a:lnSpc>
                <a:spcPct val="100000"/>
              </a:lnSpc>
            </a:pPr>
            <a:r>
              <a:rPr lang="fr-FR" sz="2000">
                <a:solidFill>
                  <a:srgbClr val="376092"/>
                </a:solidFill>
                <a:latin typeface="Arial"/>
              </a:rPr>
              <a:t>The most power-full issue for the “cage approach” is that independent climate observing systems and tools are compared and set into the constraint of the physical budget for each defined ocean box.</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CustomShape 1"/>
          <p:cNvSpPr/>
          <p:nvPr/>
        </p:nvSpPr>
        <p:spPr>
          <a:xfrm>
            <a:off x="107640" y="802080"/>
            <a:ext cx="6048360" cy="4234680"/>
          </a:xfrm>
          <a:prstGeom prst="rect">
            <a:avLst/>
          </a:prstGeom>
          <a:solidFill>
            <a:srgbClr val="deedff"/>
          </a:solidFill>
          <a:ln w="9360">
            <a:noFill/>
          </a:ln>
        </p:spPr>
      </p:sp>
      <p:sp>
        <p:nvSpPr>
          <p:cNvPr id="212" name="CustomShape 2"/>
          <p:cNvSpPr/>
          <p:nvPr/>
        </p:nvSpPr>
        <p:spPr>
          <a:xfrm>
            <a:off x="6192720" y="802080"/>
            <a:ext cx="2915280" cy="4234680"/>
          </a:xfrm>
          <a:prstGeom prst="rect">
            <a:avLst/>
          </a:prstGeom>
          <a:solidFill>
            <a:srgbClr val="800000"/>
          </a:solidFill>
          <a:ln w="9360">
            <a:noFill/>
          </a:ln>
        </p:spPr>
      </p:sp>
      <p:sp>
        <p:nvSpPr>
          <p:cNvPr id="213" name="CustomShape 3"/>
          <p:cNvSpPr/>
          <p:nvPr/>
        </p:nvSpPr>
        <p:spPr>
          <a:xfrm rot="10800000">
            <a:off x="971640" y="1225440"/>
            <a:ext cx="576000" cy="360000"/>
          </a:xfrm>
          <a:prstGeom prst="rightArrow">
            <a:avLst>
              <a:gd name="adj1" fmla="val 50000"/>
              <a:gd name="adj2" fmla="val 39978"/>
            </a:avLst>
          </a:prstGeom>
          <a:solidFill>
            <a:srgbClr val="254061"/>
          </a:solidFill>
          <a:ln>
            <a:noFill/>
          </a:ln>
        </p:spPr>
      </p:sp>
      <p:sp>
        <p:nvSpPr>
          <p:cNvPr id="214" name="CustomShape 4"/>
          <p:cNvSpPr/>
          <p:nvPr/>
        </p:nvSpPr>
        <p:spPr>
          <a:xfrm>
            <a:off x="6732360" y="260640"/>
            <a:ext cx="71640" cy="71640"/>
          </a:xfrm>
          <a:prstGeom prst="ellipse">
            <a:avLst/>
          </a:prstGeom>
          <a:solidFill>
            <a:srgbClr val="deedff"/>
          </a:solidFill>
          <a:ln w="9360">
            <a:noFill/>
          </a:ln>
        </p:spPr>
      </p:sp>
      <p:sp>
        <p:nvSpPr>
          <p:cNvPr id="215" name="CustomShape 5"/>
          <p:cNvSpPr/>
          <p:nvPr/>
        </p:nvSpPr>
        <p:spPr>
          <a:xfrm>
            <a:off x="6876360" y="260640"/>
            <a:ext cx="71640" cy="71640"/>
          </a:xfrm>
          <a:prstGeom prst="ellipse">
            <a:avLst/>
          </a:prstGeom>
          <a:solidFill>
            <a:srgbClr val="deedff"/>
          </a:solidFill>
          <a:ln w="9360">
            <a:noFill/>
          </a:ln>
        </p:spPr>
      </p:sp>
      <p:sp>
        <p:nvSpPr>
          <p:cNvPr id="216" name="CustomShape 6"/>
          <p:cNvSpPr/>
          <p:nvPr/>
        </p:nvSpPr>
        <p:spPr>
          <a:xfrm>
            <a:off x="7020360" y="260640"/>
            <a:ext cx="71640" cy="71640"/>
          </a:xfrm>
          <a:prstGeom prst="ellipse">
            <a:avLst/>
          </a:prstGeom>
          <a:solidFill>
            <a:srgbClr val="deedff"/>
          </a:solidFill>
          <a:ln w="9360">
            <a:noFill/>
          </a:ln>
        </p:spPr>
      </p:sp>
      <p:sp>
        <p:nvSpPr>
          <p:cNvPr id="217" name="CustomShape 7"/>
          <p:cNvSpPr/>
          <p:nvPr/>
        </p:nvSpPr>
        <p:spPr>
          <a:xfrm>
            <a:off x="7164360" y="260640"/>
            <a:ext cx="71640" cy="71640"/>
          </a:xfrm>
          <a:prstGeom prst="ellipse">
            <a:avLst/>
          </a:prstGeom>
          <a:solidFill>
            <a:srgbClr val="deedff"/>
          </a:solidFill>
          <a:ln w="9360">
            <a:noFill/>
          </a:ln>
        </p:spPr>
      </p:sp>
      <p:sp>
        <p:nvSpPr>
          <p:cNvPr id="218" name="CustomShape 8"/>
          <p:cNvSpPr/>
          <p:nvPr/>
        </p:nvSpPr>
        <p:spPr>
          <a:xfrm>
            <a:off x="7308360" y="260640"/>
            <a:ext cx="71640" cy="71640"/>
          </a:xfrm>
          <a:prstGeom prst="ellipse">
            <a:avLst/>
          </a:prstGeom>
          <a:solidFill>
            <a:srgbClr val="deedff"/>
          </a:solidFill>
          <a:ln w="9360">
            <a:noFill/>
          </a:ln>
        </p:spPr>
      </p:sp>
      <p:sp>
        <p:nvSpPr>
          <p:cNvPr id="219" name="CustomShape 9"/>
          <p:cNvSpPr/>
          <p:nvPr/>
        </p:nvSpPr>
        <p:spPr>
          <a:xfrm>
            <a:off x="7452360" y="260640"/>
            <a:ext cx="71640" cy="71640"/>
          </a:xfrm>
          <a:prstGeom prst="ellipse">
            <a:avLst/>
          </a:prstGeom>
          <a:solidFill>
            <a:srgbClr val="984807"/>
          </a:solidFill>
          <a:ln w="9360">
            <a:noFill/>
          </a:ln>
        </p:spPr>
      </p:sp>
      <p:sp>
        <p:nvSpPr>
          <p:cNvPr id="220" name="CustomShape 10"/>
          <p:cNvSpPr/>
          <p:nvPr/>
        </p:nvSpPr>
        <p:spPr>
          <a:xfrm>
            <a:off x="7596360" y="260640"/>
            <a:ext cx="71640" cy="71640"/>
          </a:xfrm>
          <a:prstGeom prst="ellipse">
            <a:avLst/>
          </a:prstGeom>
          <a:solidFill>
            <a:srgbClr val="deedff"/>
          </a:solidFill>
          <a:ln w="9360">
            <a:noFill/>
          </a:ln>
        </p:spPr>
      </p:sp>
      <p:sp>
        <p:nvSpPr>
          <p:cNvPr id="221" name="CustomShape 11"/>
          <p:cNvSpPr/>
          <p:nvPr/>
        </p:nvSpPr>
        <p:spPr>
          <a:xfrm>
            <a:off x="7740360" y="260640"/>
            <a:ext cx="71640" cy="71640"/>
          </a:xfrm>
          <a:prstGeom prst="ellipse">
            <a:avLst/>
          </a:prstGeom>
          <a:solidFill>
            <a:srgbClr val="deedff"/>
          </a:solidFill>
          <a:ln w="9360">
            <a:noFill/>
          </a:ln>
        </p:spPr>
      </p:sp>
      <p:sp>
        <p:nvSpPr>
          <p:cNvPr id="222" name="CustomShape 12"/>
          <p:cNvSpPr/>
          <p:nvPr/>
        </p:nvSpPr>
        <p:spPr>
          <a:xfrm>
            <a:off x="7884360" y="260640"/>
            <a:ext cx="71640" cy="71640"/>
          </a:xfrm>
          <a:prstGeom prst="ellipse">
            <a:avLst/>
          </a:prstGeom>
          <a:solidFill>
            <a:srgbClr val="deedff"/>
          </a:solidFill>
          <a:ln w="9360">
            <a:noFill/>
          </a:ln>
        </p:spPr>
      </p:sp>
      <p:sp>
        <p:nvSpPr>
          <p:cNvPr id="223" name="CustomShape 13"/>
          <p:cNvSpPr/>
          <p:nvPr/>
        </p:nvSpPr>
        <p:spPr>
          <a:xfrm>
            <a:off x="8028360" y="260640"/>
            <a:ext cx="71640" cy="71640"/>
          </a:xfrm>
          <a:prstGeom prst="ellipse">
            <a:avLst/>
          </a:prstGeom>
          <a:solidFill>
            <a:srgbClr val="deedff"/>
          </a:solidFill>
          <a:ln w="9360">
            <a:noFill/>
          </a:ln>
        </p:spPr>
      </p:sp>
      <p:sp>
        <p:nvSpPr>
          <p:cNvPr id="224" name="CustomShape 14"/>
          <p:cNvSpPr/>
          <p:nvPr/>
        </p:nvSpPr>
        <p:spPr>
          <a:xfrm>
            <a:off x="8172360" y="260640"/>
            <a:ext cx="71640" cy="71640"/>
          </a:xfrm>
          <a:prstGeom prst="ellipse">
            <a:avLst/>
          </a:prstGeom>
          <a:solidFill>
            <a:srgbClr val="deedff"/>
          </a:solidFill>
          <a:ln w="9360">
            <a:noFill/>
          </a:ln>
        </p:spPr>
      </p:sp>
      <p:sp>
        <p:nvSpPr>
          <p:cNvPr id="225" name="CustomShape 15"/>
          <p:cNvSpPr/>
          <p:nvPr/>
        </p:nvSpPr>
        <p:spPr>
          <a:xfrm>
            <a:off x="8316360" y="260640"/>
            <a:ext cx="71640" cy="71640"/>
          </a:xfrm>
          <a:prstGeom prst="ellipse">
            <a:avLst/>
          </a:prstGeom>
          <a:solidFill>
            <a:srgbClr val="deedff"/>
          </a:solidFill>
          <a:ln w="9360">
            <a:noFill/>
          </a:ln>
        </p:spPr>
      </p:sp>
      <p:sp>
        <p:nvSpPr>
          <p:cNvPr id="226" name="CustomShape 16"/>
          <p:cNvSpPr/>
          <p:nvPr/>
        </p:nvSpPr>
        <p:spPr>
          <a:xfrm>
            <a:off x="8460360" y="260640"/>
            <a:ext cx="71640" cy="71640"/>
          </a:xfrm>
          <a:prstGeom prst="ellipse">
            <a:avLst/>
          </a:prstGeom>
          <a:solidFill>
            <a:srgbClr val="deedff"/>
          </a:solidFill>
          <a:ln w="9360">
            <a:noFill/>
          </a:ln>
        </p:spPr>
      </p:sp>
      <p:sp>
        <p:nvSpPr>
          <p:cNvPr id="227" name="CustomShape 17"/>
          <p:cNvSpPr/>
          <p:nvPr/>
        </p:nvSpPr>
        <p:spPr>
          <a:xfrm>
            <a:off x="8604360" y="260640"/>
            <a:ext cx="71640" cy="71640"/>
          </a:xfrm>
          <a:prstGeom prst="ellipse">
            <a:avLst/>
          </a:prstGeom>
          <a:solidFill>
            <a:srgbClr val="deedff"/>
          </a:solidFill>
          <a:ln w="9360">
            <a:noFill/>
          </a:ln>
        </p:spPr>
      </p:sp>
      <p:pic>
        <p:nvPicPr>
          <p:cNvPr id="228" name="Picture 11" descr=""/>
          <p:cNvPicPr/>
          <p:nvPr/>
        </p:nvPicPr>
        <p:blipFill>
          <a:blip r:embed="rId1"/>
          <a:stretch>
            <a:fillRect/>
          </a:stretch>
        </p:blipFill>
        <p:spPr>
          <a:xfrm>
            <a:off x="539640" y="1556640"/>
            <a:ext cx="5688360" cy="3398760"/>
          </a:xfrm>
          <a:prstGeom prst="rect">
            <a:avLst/>
          </a:prstGeom>
          <a:ln>
            <a:noFill/>
          </a:ln>
        </p:spPr>
      </p:pic>
      <p:sp>
        <p:nvSpPr>
          <p:cNvPr id="229" name="CustomShape 18"/>
          <p:cNvSpPr/>
          <p:nvPr/>
        </p:nvSpPr>
        <p:spPr>
          <a:xfrm>
            <a:off x="-36000" y="2376360"/>
            <a:ext cx="1079280" cy="545760"/>
          </a:xfrm>
          <a:prstGeom prst="rect">
            <a:avLst/>
          </a:prstGeom>
          <a:noFill/>
          <a:ln>
            <a:noFill/>
          </a:ln>
        </p:spPr>
        <p:txBody>
          <a:bodyPr lIns="90000" rIns="90000" tIns="45000" bIns="45000"/>
          <a:p>
            <a:pPr algn="r">
              <a:lnSpc>
                <a:spcPct val="100000"/>
              </a:lnSpc>
            </a:pPr>
            <a:r>
              <a:rPr lang="fr-FR" sz="1400">
                <a:solidFill>
                  <a:srgbClr val="0000ff"/>
                </a:solidFill>
                <a:latin typeface="Arial"/>
                <a:ea typeface="DejaVu Sans"/>
              </a:rPr>
              <a:t>Flux net at Gibraltar</a:t>
            </a:r>
            <a:endParaRPr/>
          </a:p>
        </p:txBody>
      </p:sp>
      <p:sp>
        <p:nvSpPr>
          <p:cNvPr id="230" name="CustomShape 19"/>
          <p:cNvSpPr/>
          <p:nvPr/>
        </p:nvSpPr>
        <p:spPr>
          <a:xfrm>
            <a:off x="1043280" y="2421000"/>
            <a:ext cx="576000" cy="360000"/>
          </a:xfrm>
          <a:prstGeom prst="rightArrow">
            <a:avLst>
              <a:gd name="adj1" fmla="val 50000"/>
              <a:gd name="adj2" fmla="val 39978"/>
            </a:avLst>
          </a:prstGeom>
          <a:solidFill>
            <a:srgbClr val="0000ff"/>
          </a:solidFill>
          <a:ln>
            <a:noFill/>
          </a:ln>
        </p:spPr>
      </p:sp>
      <p:sp>
        <p:nvSpPr>
          <p:cNvPr id="231" name="CustomShape 20"/>
          <p:cNvSpPr/>
          <p:nvPr/>
        </p:nvSpPr>
        <p:spPr>
          <a:xfrm>
            <a:off x="-415800" y="1124640"/>
            <a:ext cx="1459080" cy="516600"/>
          </a:xfrm>
          <a:prstGeom prst="rect">
            <a:avLst/>
          </a:prstGeom>
          <a:noFill/>
          <a:ln>
            <a:noFill/>
          </a:ln>
        </p:spPr>
        <p:txBody>
          <a:bodyPr lIns="90000" rIns="90000" tIns="45000" bIns="45000"/>
          <a:p>
            <a:pPr algn="r">
              <a:lnSpc>
                <a:spcPct val="100000"/>
              </a:lnSpc>
            </a:pPr>
            <a:r>
              <a:rPr lang="fr-FR" sz="1400">
                <a:solidFill>
                  <a:srgbClr val="00664d"/>
                </a:solidFill>
                <a:latin typeface="Arial"/>
              </a:rPr>
              <a:t>Flux net </a:t>
            </a:r>
            <a:endParaRPr/>
          </a:p>
          <a:p>
            <a:pPr algn="r">
              <a:lnSpc>
                <a:spcPct val="100000"/>
              </a:lnSpc>
            </a:pPr>
            <a:r>
              <a:rPr lang="fr-FR" sz="1400">
                <a:solidFill>
                  <a:srgbClr val="00664d"/>
                </a:solidFill>
                <a:latin typeface="Arial"/>
              </a:rPr>
              <a:t>atmos.</a:t>
            </a:r>
            <a:endParaRPr/>
          </a:p>
        </p:txBody>
      </p:sp>
      <p:sp>
        <p:nvSpPr>
          <p:cNvPr id="232" name="CustomShape 21"/>
          <p:cNvSpPr/>
          <p:nvPr/>
        </p:nvSpPr>
        <p:spPr>
          <a:xfrm flipV="1">
            <a:off x="3132000" y="1483920"/>
            <a:ext cx="360" cy="719640"/>
          </a:xfrm>
          <a:prstGeom prst="straightConnector1">
            <a:avLst/>
          </a:prstGeom>
          <a:solidFill>
            <a:srgbClr val="00b8ff"/>
          </a:solidFill>
          <a:ln w="19080">
            <a:solidFill>
              <a:srgbClr val="254061"/>
            </a:solidFill>
            <a:custDash>
              <a:ds d="159000" sp="53000"/>
            </a:custDash>
            <a:round/>
            <a:tailEnd len="med" type="arrow" w="med"/>
          </a:ln>
        </p:spPr>
      </p:sp>
      <p:sp>
        <p:nvSpPr>
          <p:cNvPr id="233" name="CustomShape 22"/>
          <p:cNvSpPr/>
          <p:nvPr/>
        </p:nvSpPr>
        <p:spPr>
          <a:xfrm flipH="1">
            <a:off x="3276000" y="1484640"/>
            <a:ext cx="7920" cy="719640"/>
          </a:xfrm>
          <a:prstGeom prst="straightConnector1">
            <a:avLst/>
          </a:prstGeom>
          <a:solidFill>
            <a:srgbClr val="00b8ff"/>
          </a:solidFill>
          <a:ln w="19080">
            <a:solidFill>
              <a:srgbClr val="00664d"/>
            </a:solidFill>
            <a:custDash>
              <a:ds d="159000" sp="53000"/>
            </a:custDash>
            <a:round/>
            <a:tailEnd len="med" type="arrow" w="med"/>
          </a:ln>
        </p:spPr>
      </p:sp>
      <p:sp>
        <p:nvSpPr>
          <p:cNvPr id="234" name="CustomShape 23"/>
          <p:cNvSpPr/>
          <p:nvPr/>
        </p:nvSpPr>
        <p:spPr>
          <a:xfrm>
            <a:off x="2201400" y="1078560"/>
            <a:ext cx="2438280" cy="303480"/>
          </a:xfrm>
          <a:prstGeom prst="rect">
            <a:avLst/>
          </a:prstGeom>
          <a:noFill/>
          <a:ln>
            <a:noFill/>
          </a:ln>
        </p:spPr>
        <p:txBody>
          <a:bodyPr wrap="none" lIns="90000" rIns="90000" tIns="45000" bIns="45000"/>
          <a:p>
            <a:pPr>
              <a:lnSpc>
                <a:spcPct val="100000"/>
              </a:lnSpc>
            </a:pPr>
            <a:r>
              <a:rPr lang="fr-FR" sz="1400">
                <a:solidFill>
                  <a:srgbClr val="254061"/>
                </a:solidFill>
                <a:latin typeface="Arial"/>
              </a:rPr>
              <a:t>Radiative and turbulet fluxes</a:t>
            </a:r>
            <a:endParaRPr/>
          </a:p>
        </p:txBody>
      </p:sp>
      <p:sp>
        <p:nvSpPr>
          <p:cNvPr id="235" name="CustomShape 24"/>
          <p:cNvSpPr/>
          <p:nvPr/>
        </p:nvSpPr>
        <p:spPr>
          <a:xfrm>
            <a:off x="3007440" y="2859480"/>
            <a:ext cx="1542600" cy="425160"/>
          </a:xfrm>
          <a:prstGeom prst="rect">
            <a:avLst/>
          </a:prstGeom>
          <a:noFill/>
          <a:ln>
            <a:noFill/>
          </a:ln>
        </p:spPr>
        <p:txBody>
          <a:bodyPr wrap="none" lIns="90000" rIns="90000" tIns="45000" bIns="45000"/>
          <a:p>
            <a:pPr>
              <a:lnSpc>
                <a:spcPct val="100000"/>
              </a:lnSpc>
            </a:pPr>
            <a:r>
              <a:rPr b="1" lang="fr-FR" sz="2200">
                <a:solidFill>
                  <a:srgbClr val="eeeeee"/>
                </a:solidFill>
                <a:latin typeface="Arial"/>
                <a:ea typeface="DejaVu Sans"/>
              </a:rPr>
              <a:t>OHC</a:t>
            </a:r>
            <a:endParaRPr/>
          </a:p>
        </p:txBody>
      </p:sp>
      <p:sp>
        <p:nvSpPr>
          <p:cNvPr id="236" name="CustomShape 25"/>
          <p:cNvSpPr/>
          <p:nvPr/>
        </p:nvSpPr>
        <p:spPr>
          <a:xfrm>
            <a:off x="6228360" y="958680"/>
            <a:ext cx="3024000" cy="820440"/>
          </a:xfrm>
          <a:prstGeom prst="rect">
            <a:avLst/>
          </a:prstGeom>
          <a:noFill/>
          <a:ln>
            <a:noFill/>
          </a:ln>
        </p:spPr>
        <p:txBody>
          <a:bodyPr lIns="90000" rIns="90000" tIns="45000" bIns="45000"/>
          <a:p>
            <a:pPr>
              <a:lnSpc>
                <a:spcPct val="100000"/>
              </a:lnSpc>
            </a:pPr>
            <a:r>
              <a:rPr lang="fr-FR" sz="1600">
                <a:solidFill>
                  <a:srgbClr val="0000ff"/>
                </a:solidFill>
                <a:latin typeface="Arial"/>
              </a:rPr>
              <a:t>    </a:t>
            </a:r>
            <a:r>
              <a:rPr lang="fr-FR" sz="1600">
                <a:solidFill>
                  <a:srgbClr val="0000ff"/>
                </a:solidFill>
                <a:latin typeface="Arial"/>
              </a:rPr>
              <a:t>Lateral flux</a:t>
            </a:r>
            <a:endParaRPr/>
          </a:p>
          <a:p>
            <a:pPr>
              <a:lnSpc>
                <a:spcPct val="100000"/>
              </a:lnSpc>
            </a:pPr>
            <a:r>
              <a:rPr lang="fr-FR" sz="1600">
                <a:solidFill>
                  <a:srgbClr val="000066"/>
                </a:solidFill>
                <a:latin typeface="Arial"/>
              </a:rPr>
              <a:t>– </a:t>
            </a:r>
            <a:r>
              <a:rPr lang="fr-FR" sz="1600">
                <a:solidFill>
                  <a:srgbClr val="ff0000"/>
                </a:solidFill>
                <a:latin typeface="Arial"/>
              </a:rPr>
              <a:t>d(OHC)/dt</a:t>
            </a:r>
            <a:endParaRPr/>
          </a:p>
          <a:p>
            <a:pPr>
              <a:lnSpc>
                <a:spcPct val="100000"/>
              </a:lnSpc>
            </a:pPr>
            <a:r>
              <a:rPr lang="fr-FR" sz="1600">
                <a:solidFill>
                  <a:srgbClr val="984807"/>
                </a:solidFill>
                <a:latin typeface="Arial"/>
              </a:rPr>
              <a:t>   </a:t>
            </a:r>
            <a:r>
              <a:rPr lang="fr-FR" sz="1600">
                <a:solidFill>
                  <a:srgbClr val="984807"/>
                </a:solidFill>
                <a:latin typeface="Arial"/>
              </a:rPr>
              <a:t>Budget</a:t>
            </a:r>
            <a:endParaRPr/>
          </a:p>
        </p:txBody>
      </p:sp>
      <p:sp>
        <p:nvSpPr>
          <p:cNvPr id="237" name="Line 26"/>
          <p:cNvSpPr/>
          <p:nvPr/>
        </p:nvSpPr>
        <p:spPr>
          <a:xfrm>
            <a:off x="6228000" y="1528200"/>
            <a:ext cx="2448360" cy="0"/>
          </a:xfrm>
          <a:prstGeom prst="line">
            <a:avLst/>
          </a:prstGeom>
          <a:ln w="9360">
            <a:solidFill>
              <a:srgbClr val="984807"/>
            </a:solidFill>
            <a:round/>
          </a:ln>
        </p:spPr>
      </p:sp>
      <p:sp>
        <p:nvSpPr>
          <p:cNvPr id="238" name="CustomShape 27"/>
          <p:cNvSpPr/>
          <p:nvPr/>
        </p:nvSpPr>
        <p:spPr>
          <a:xfrm>
            <a:off x="0" y="0"/>
            <a:ext cx="9143640" cy="672120"/>
          </a:xfrm>
          <a:prstGeom prst="rect">
            <a:avLst/>
          </a:prstGeom>
          <a:solidFill>
            <a:srgbClr val="376092"/>
          </a:solidFill>
          <a:ln w="9360">
            <a:noFill/>
          </a:ln>
        </p:spPr>
      </p:sp>
      <p:sp>
        <p:nvSpPr>
          <p:cNvPr id="239" name="CustomShape 28"/>
          <p:cNvSpPr/>
          <p:nvPr/>
        </p:nvSpPr>
        <p:spPr>
          <a:xfrm>
            <a:off x="529560" y="26280"/>
            <a:ext cx="8133480" cy="639000"/>
          </a:xfrm>
          <a:prstGeom prst="rect">
            <a:avLst/>
          </a:prstGeom>
          <a:noFill/>
          <a:ln>
            <a:noFill/>
          </a:ln>
        </p:spPr>
        <p:txBody>
          <a:bodyPr wrap="none" lIns="90000" rIns="90000" tIns="45000" bIns="45000"/>
          <a:p>
            <a:pPr>
              <a:lnSpc>
                <a:spcPct val="100000"/>
              </a:lnSpc>
            </a:pPr>
            <a:r>
              <a:rPr b="1" lang="fr-FR">
                <a:solidFill>
                  <a:srgbClr val="ebf1de"/>
                </a:solidFill>
                <a:latin typeface="Arial"/>
              </a:rPr>
              <a:t>Recommendation to step from “local validation” to “regional validation”</a:t>
            </a:r>
            <a:endParaRPr/>
          </a:p>
          <a:p>
            <a:pPr>
              <a:lnSpc>
                <a:spcPct val="100000"/>
              </a:lnSpc>
            </a:pPr>
            <a:r>
              <a:rPr b="1" lang="fr-FR">
                <a:solidFill>
                  <a:srgbClr val="ebf1de"/>
                </a:solidFill>
                <a:latin typeface="Arial"/>
              </a:rPr>
              <a:t>CONCEPT of CAGES (Bretherton et al., 1982; Yu et al., 2012; WCRP, 2013)</a:t>
            </a:r>
            <a:endParaRPr/>
          </a:p>
        </p:txBody>
      </p:sp>
      <p:sp>
        <p:nvSpPr>
          <p:cNvPr id="240" name="CustomShape 29"/>
          <p:cNvSpPr/>
          <p:nvPr/>
        </p:nvSpPr>
        <p:spPr>
          <a:xfrm>
            <a:off x="6401880" y="3963600"/>
            <a:ext cx="1227960" cy="643320"/>
          </a:xfrm>
          <a:prstGeom prst="rect">
            <a:avLst/>
          </a:prstGeom>
          <a:noFill/>
          <a:ln>
            <a:noFill/>
          </a:ln>
        </p:spPr>
        <p:txBody>
          <a:bodyPr wrap="none" lIns="90000" rIns="90000" tIns="45000" bIns="45000"/>
          <a:p>
            <a:pPr>
              <a:lnSpc>
                <a:spcPct val="100000"/>
              </a:lnSpc>
            </a:pPr>
            <a:endParaRPr/>
          </a:p>
          <a:p>
            <a:pPr>
              <a:lnSpc>
                <a:spcPct val="100000"/>
              </a:lnSpc>
            </a:pPr>
            <a:r>
              <a:rPr lang="fr-FR" sz="1600">
                <a:solidFill>
                  <a:srgbClr val="000000"/>
                </a:solidFill>
                <a:latin typeface="Arial"/>
              </a:rPr>
              <a:t>T</a:t>
            </a:r>
            <a:r>
              <a:rPr lang="fr-FR" sz="1600" baseline="-25000">
                <a:solidFill>
                  <a:srgbClr val="000000"/>
                </a:solidFill>
                <a:latin typeface="Arial"/>
              </a:rPr>
              <a:t>0</a:t>
            </a:r>
            <a:r>
              <a:rPr lang="fr-FR" sz="1600">
                <a:solidFill>
                  <a:srgbClr val="000000"/>
                </a:solidFill>
                <a:latin typeface="Arial"/>
              </a:rPr>
              <a:t> = T - T</a:t>
            </a:r>
            <a:r>
              <a:rPr lang="fr-FR" sz="1600" baseline="-25000">
                <a:solidFill>
                  <a:srgbClr val="000000"/>
                </a:solidFill>
                <a:latin typeface="Arial"/>
              </a:rPr>
              <a:t>clim</a:t>
            </a:r>
            <a:endParaRPr/>
          </a:p>
        </p:txBody>
      </p:sp>
      <p:sp>
        <p:nvSpPr>
          <p:cNvPr id="241" name="CustomShape 30"/>
          <p:cNvSpPr/>
          <p:nvPr/>
        </p:nvSpPr>
        <p:spPr>
          <a:xfrm>
            <a:off x="77040" y="5037480"/>
            <a:ext cx="9000720" cy="1827000"/>
          </a:xfrm>
          <a:prstGeom prst="rect">
            <a:avLst/>
          </a:prstGeom>
          <a:noFill/>
          <a:ln>
            <a:noFill/>
          </a:ln>
        </p:spPr>
        <p:txBody>
          <a:bodyPr lIns="90000" rIns="90000" tIns="45000" bIns="45000"/>
          <a:p>
            <a:pPr>
              <a:lnSpc>
                <a:spcPct val="100000"/>
              </a:lnSpc>
            </a:pPr>
            <a:r>
              <a:rPr lang="fr-FR">
                <a:solidFill>
                  <a:srgbClr val="000090"/>
                </a:solidFill>
                <a:latin typeface="Arial"/>
              </a:rPr>
              <a:t>HB =  (SW↓ − SW↑ + LW↓ − LW↑) + Lhf + Shf </a:t>
            </a:r>
            <a:endParaRPr/>
          </a:p>
          <a:p>
            <a:pPr>
              <a:lnSpc>
                <a:spcPct val="100000"/>
              </a:lnSpc>
            </a:pPr>
            <a:endParaRPr/>
          </a:p>
          <a:p>
            <a:pPr>
              <a:lnSpc>
                <a:spcPct val="100000"/>
              </a:lnSpc>
            </a:pPr>
            <a:r>
              <a:rPr lang="fr-FR">
                <a:solidFill>
                  <a:srgbClr val="000090"/>
                </a:solidFill>
                <a:latin typeface="Arial"/>
              </a:rPr>
              <a:t>Lhf = latent heat flux; Shf=Sensible heat flux</a:t>
            </a:r>
            <a:endParaRPr/>
          </a:p>
          <a:p>
            <a:pPr>
              <a:lnSpc>
                <a:spcPct val="100000"/>
              </a:lnSpc>
            </a:pPr>
            <a:endParaRPr/>
          </a:p>
          <a:p>
            <a:pPr>
              <a:lnSpc>
                <a:spcPct val="100000"/>
              </a:lnSpc>
            </a:pPr>
            <a:r>
              <a:rPr lang="fr-FR">
                <a:solidFill>
                  <a:srgbClr val="000090"/>
                </a:solidFill>
                <a:latin typeface="Arial"/>
              </a:rPr>
              <a:t>SW (0.3-4.0 µm) and LW (4.0-100.0 µm) are the shortwave and longwave components respectively, and arrows represent the direction of the flux . </a:t>
            </a:r>
            <a:endParaRPr/>
          </a:p>
          <a:p>
            <a:pPr>
              <a:lnSpc>
                <a:spcPct val="100000"/>
              </a:lnSpc>
            </a:pPr>
            <a:endParaRPr/>
          </a:p>
          <a:p>
            <a:pPr>
              <a:lnSpc>
                <a:spcPct val="100000"/>
              </a:lnSpc>
            </a:pPr>
            <a:r>
              <a:rPr lang="fr-FR">
                <a:solidFill>
                  <a:srgbClr val="000090"/>
                </a:solidFill>
                <a:latin typeface="Arial"/>
              </a:rPr>
              <a:t>The various OHB components  are available for OHF project.</a:t>
            </a:r>
            <a:endParaRPr/>
          </a:p>
        </p:txBody>
      </p:sp>
      <p:pic>
        <p:nvPicPr>
          <p:cNvPr id="242" name="" descr=""/>
          <p:cNvPicPr/>
          <p:nvPr/>
        </p:nvPicPr>
        <p:blipFill>
          <a:blip r:embed="rId2"/>
          <a:stretch>
            <a:fillRect/>
          </a:stretch>
        </p:blipFill>
        <p:spPr>
          <a:xfrm>
            <a:off x="6299280" y="2095560"/>
            <a:ext cx="1790640" cy="520560"/>
          </a:xfrm>
          <a:prstGeom prst="rect">
            <a:avLst/>
          </a:prstGeom>
          <a:ln>
            <a:noFill/>
          </a:ln>
        </p:spPr>
      </p:pic>
      <p:pic>
        <p:nvPicPr>
          <p:cNvPr id="243" name="" descr=""/>
          <p:cNvPicPr/>
          <p:nvPr/>
        </p:nvPicPr>
        <p:blipFill>
          <a:blip r:embed="rId3"/>
          <a:stretch>
            <a:fillRect/>
          </a:stretch>
        </p:blipFill>
        <p:spPr>
          <a:xfrm>
            <a:off x="6273720" y="2921040"/>
            <a:ext cx="2489040" cy="57168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 name="CustomShape 1"/>
          <p:cNvSpPr/>
          <p:nvPr/>
        </p:nvSpPr>
        <p:spPr>
          <a:xfrm>
            <a:off x="107640" y="802080"/>
            <a:ext cx="6048360" cy="4498560"/>
          </a:xfrm>
          <a:prstGeom prst="rect">
            <a:avLst/>
          </a:prstGeom>
          <a:solidFill>
            <a:srgbClr val="deedff"/>
          </a:solidFill>
          <a:ln w="9360">
            <a:noFill/>
          </a:ln>
        </p:spPr>
      </p:sp>
      <p:sp>
        <p:nvSpPr>
          <p:cNvPr id="245" name="CustomShape 2"/>
          <p:cNvSpPr/>
          <p:nvPr/>
        </p:nvSpPr>
        <p:spPr>
          <a:xfrm>
            <a:off x="6192720" y="802080"/>
            <a:ext cx="2915280" cy="4498560"/>
          </a:xfrm>
          <a:prstGeom prst="rect">
            <a:avLst/>
          </a:prstGeom>
          <a:solidFill>
            <a:srgbClr val="800000"/>
          </a:solidFill>
          <a:ln w="9360">
            <a:noFill/>
          </a:ln>
        </p:spPr>
      </p:sp>
      <p:sp>
        <p:nvSpPr>
          <p:cNvPr id="246" name="CustomShape 3"/>
          <p:cNvSpPr/>
          <p:nvPr/>
        </p:nvSpPr>
        <p:spPr>
          <a:xfrm rot="10800000">
            <a:off x="971640" y="1225440"/>
            <a:ext cx="576000" cy="360000"/>
          </a:xfrm>
          <a:prstGeom prst="rightArrow">
            <a:avLst>
              <a:gd name="adj1" fmla="val 50000"/>
              <a:gd name="adj2" fmla="val 39978"/>
            </a:avLst>
          </a:prstGeom>
          <a:solidFill>
            <a:srgbClr val="254061"/>
          </a:solidFill>
          <a:ln>
            <a:noFill/>
          </a:ln>
        </p:spPr>
      </p:sp>
      <p:sp>
        <p:nvSpPr>
          <p:cNvPr id="247" name="CustomShape 4"/>
          <p:cNvSpPr/>
          <p:nvPr/>
        </p:nvSpPr>
        <p:spPr>
          <a:xfrm>
            <a:off x="6732360" y="260640"/>
            <a:ext cx="71640" cy="71640"/>
          </a:xfrm>
          <a:prstGeom prst="ellipse">
            <a:avLst/>
          </a:prstGeom>
          <a:solidFill>
            <a:srgbClr val="deedff"/>
          </a:solidFill>
          <a:ln w="9360">
            <a:noFill/>
          </a:ln>
        </p:spPr>
      </p:sp>
      <p:sp>
        <p:nvSpPr>
          <p:cNvPr id="248" name="CustomShape 5"/>
          <p:cNvSpPr/>
          <p:nvPr/>
        </p:nvSpPr>
        <p:spPr>
          <a:xfrm>
            <a:off x="6876360" y="260640"/>
            <a:ext cx="71640" cy="71640"/>
          </a:xfrm>
          <a:prstGeom prst="ellipse">
            <a:avLst/>
          </a:prstGeom>
          <a:solidFill>
            <a:srgbClr val="deedff"/>
          </a:solidFill>
          <a:ln w="9360">
            <a:noFill/>
          </a:ln>
        </p:spPr>
      </p:sp>
      <p:sp>
        <p:nvSpPr>
          <p:cNvPr id="249" name="CustomShape 6"/>
          <p:cNvSpPr/>
          <p:nvPr/>
        </p:nvSpPr>
        <p:spPr>
          <a:xfrm>
            <a:off x="7020360" y="260640"/>
            <a:ext cx="71640" cy="71640"/>
          </a:xfrm>
          <a:prstGeom prst="ellipse">
            <a:avLst/>
          </a:prstGeom>
          <a:solidFill>
            <a:srgbClr val="deedff"/>
          </a:solidFill>
          <a:ln w="9360">
            <a:noFill/>
          </a:ln>
        </p:spPr>
      </p:sp>
      <p:sp>
        <p:nvSpPr>
          <p:cNvPr id="250" name="CustomShape 7"/>
          <p:cNvSpPr/>
          <p:nvPr/>
        </p:nvSpPr>
        <p:spPr>
          <a:xfrm>
            <a:off x="7164360" y="260640"/>
            <a:ext cx="71640" cy="71640"/>
          </a:xfrm>
          <a:prstGeom prst="ellipse">
            <a:avLst/>
          </a:prstGeom>
          <a:solidFill>
            <a:srgbClr val="deedff"/>
          </a:solidFill>
          <a:ln w="9360">
            <a:noFill/>
          </a:ln>
        </p:spPr>
      </p:sp>
      <p:sp>
        <p:nvSpPr>
          <p:cNvPr id="251" name="CustomShape 8"/>
          <p:cNvSpPr/>
          <p:nvPr/>
        </p:nvSpPr>
        <p:spPr>
          <a:xfrm>
            <a:off x="7308360" y="260640"/>
            <a:ext cx="71640" cy="71640"/>
          </a:xfrm>
          <a:prstGeom prst="ellipse">
            <a:avLst/>
          </a:prstGeom>
          <a:solidFill>
            <a:srgbClr val="deedff"/>
          </a:solidFill>
          <a:ln w="9360">
            <a:noFill/>
          </a:ln>
        </p:spPr>
      </p:sp>
      <p:sp>
        <p:nvSpPr>
          <p:cNvPr id="252" name="CustomShape 9"/>
          <p:cNvSpPr/>
          <p:nvPr/>
        </p:nvSpPr>
        <p:spPr>
          <a:xfrm>
            <a:off x="7452360" y="260640"/>
            <a:ext cx="71640" cy="71640"/>
          </a:xfrm>
          <a:prstGeom prst="ellipse">
            <a:avLst/>
          </a:prstGeom>
          <a:solidFill>
            <a:srgbClr val="984807"/>
          </a:solidFill>
          <a:ln w="9360">
            <a:noFill/>
          </a:ln>
        </p:spPr>
      </p:sp>
      <p:sp>
        <p:nvSpPr>
          <p:cNvPr id="253" name="CustomShape 10"/>
          <p:cNvSpPr/>
          <p:nvPr/>
        </p:nvSpPr>
        <p:spPr>
          <a:xfrm>
            <a:off x="7596360" y="260640"/>
            <a:ext cx="71640" cy="71640"/>
          </a:xfrm>
          <a:prstGeom prst="ellipse">
            <a:avLst/>
          </a:prstGeom>
          <a:solidFill>
            <a:srgbClr val="deedff"/>
          </a:solidFill>
          <a:ln w="9360">
            <a:noFill/>
          </a:ln>
        </p:spPr>
      </p:sp>
      <p:sp>
        <p:nvSpPr>
          <p:cNvPr id="254" name="CustomShape 11"/>
          <p:cNvSpPr/>
          <p:nvPr/>
        </p:nvSpPr>
        <p:spPr>
          <a:xfrm>
            <a:off x="7740360" y="260640"/>
            <a:ext cx="71640" cy="71640"/>
          </a:xfrm>
          <a:prstGeom prst="ellipse">
            <a:avLst/>
          </a:prstGeom>
          <a:solidFill>
            <a:srgbClr val="deedff"/>
          </a:solidFill>
          <a:ln w="9360">
            <a:noFill/>
          </a:ln>
        </p:spPr>
      </p:sp>
      <p:sp>
        <p:nvSpPr>
          <p:cNvPr id="255" name="CustomShape 12"/>
          <p:cNvSpPr/>
          <p:nvPr/>
        </p:nvSpPr>
        <p:spPr>
          <a:xfrm>
            <a:off x="7884360" y="260640"/>
            <a:ext cx="71640" cy="71640"/>
          </a:xfrm>
          <a:prstGeom prst="ellipse">
            <a:avLst/>
          </a:prstGeom>
          <a:solidFill>
            <a:srgbClr val="deedff"/>
          </a:solidFill>
          <a:ln w="9360">
            <a:noFill/>
          </a:ln>
        </p:spPr>
      </p:sp>
      <p:sp>
        <p:nvSpPr>
          <p:cNvPr id="256" name="CustomShape 13"/>
          <p:cNvSpPr/>
          <p:nvPr/>
        </p:nvSpPr>
        <p:spPr>
          <a:xfrm>
            <a:off x="8028360" y="260640"/>
            <a:ext cx="71640" cy="71640"/>
          </a:xfrm>
          <a:prstGeom prst="ellipse">
            <a:avLst/>
          </a:prstGeom>
          <a:solidFill>
            <a:srgbClr val="deedff"/>
          </a:solidFill>
          <a:ln w="9360">
            <a:noFill/>
          </a:ln>
        </p:spPr>
      </p:sp>
      <p:sp>
        <p:nvSpPr>
          <p:cNvPr id="257" name="CustomShape 14"/>
          <p:cNvSpPr/>
          <p:nvPr/>
        </p:nvSpPr>
        <p:spPr>
          <a:xfrm>
            <a:off x="8172360" y="260640"/>
            <a:ext cx="71640" cy="71640"/>
          </a:xfrm>
          <a:prstGeom prst="ellipse">
            <a:avLst/>
          </a:prstGeom>
          <a:solidFill>
            <a:srgbClr val="deedff"/>
          </a:solidFill>
          <a:ln w="9360">
            <a:noFill/>
          </a:ln>
        </p:spPr>
      </p:sp>
      <p:sp>
        <p:nvSpPr>
          <p:cNvPr id="258" name="CustomShape 15"/>
          <p:cNvSpPr/>
          <p:nvPr/>
        </p:nvSpPr>
        <p:spPr>
          <a:xfrm>
            <a:off x="8316360" y="260640"/>
            <a:ext cx="71640" cy="71640"/>
          </a:xfrm>
          <a:prstGeom prst="ellipse">
            <a:avLst/>
          </a:prstGeom>
          <a:solidFill>
            <a:srgbClr val="deedff"/>
          </a:solidFill>
          <a:ln w="9360">
            <a:noFill/>
          </a:ln>
        </p:spPr>
      </p:sp>
      <p:sp>
        <p:nvSpPr>
          <p:cNvPr id="259" name="CustomShape 16"/>
          <p:cNvSpPr/>
          <p:nvPr/>
        </p:nvSpPr>
        <p:spPr>
          <a:xfrm>
            <a:off x="8460360" y="260640"/>
            <a:ext cx="71640" cy="71640"/>
          </a:xfrm>
          <a:prstGeom prst="ellipse">
            <a:avLst/>
          </a:prstGeom>
          <a:solidFill>
            <a:srgbClr val="deedff"/>
          </a:solidFill>
          <a:ln w="9360">
            <a:noFill/>
          </a:ln>
        </p:spPr>
      </p:sp>
      <p:sp>
        <p:nvSpPr>
          <p:cNvPr id="260" name="CustomShape 17"/>
          <p:cNvSpPr/>
          <p:nvPr/>
        </p:nvSpPr>
        <p:spPr>
          <a:xfrm>
            <a:off x="8604360" y="260640"/>
            <a:ext cx="71640" cy="71640"/>
          </a:xfrm>
          <a:prstGeom prst="ellipse">
            <a:avLst/>
          </a:prstGeom>
          <a:solidFill>
            <a:srgbClr val="deedff"/>
          </a:solidFill>
          <a:ln w="9360">
            <a:noFill/>
          </a:ln>
        </p:spPr>
      </p:sp>
      <p:pic>
        <p:nvPicPr>
          <p:cNvPr id="261" name="Picture 11" descr=""/>
          <p:cNvPicPr/>
          <p:nvPr/>
        </p:nvPicPr>
        <p:blipFill>
          <a:blip r:embed="rId1"/>
          <a:stretch>
            <a:fillRect/>
          </a:stretch>
        </p:blipFill>
        <p:spPr>
          <a:xfrm>
            <a:off x="539640" y="1556640"/>
            <a:ext cx="5688360" cy="3398760"/>
          </a:xfrm>
          <a:prstGeom prst="rect">
            <a:avLst/>
          </a:prstGeom>
          <a:ln>
            <a:noFill/>
          </a:ln>
        </p:spPr>
      </p:pic>
      <p:sp>
        <p:nvSpPr>
          <p:cNvPr id="262" name="CustomShape 18"/>
          <p:cNvSpPr/>
          <p:nvPr/>
        </p:nvSpPr>
        <p:spPr>
          <a:xfrm>
            <a:off x="-36000" y="2376360"/>
            <a:ext cx="1079280" cy="545760"/>
          </a:xfrm>
          <a:prstGeom prst="rect">
            <a:avLst/>
          </a:prstGeom>
          <a:noFill/>
          <a:ln>
            <a:noFill/>
          </a:ln>
        </p:spPr>
        <p:txBody>
          <a:bodyPr lIns="90000" rIns="90000" tIns="45000" bIns="45000"/>
          <a:p>
            <a:pPr algn="r">
              <a:lnSpc>
                <a:spcPct val="100000"/>
              </a:lnSpc>
            </a:pPr>
            <a:r>
              <a:rPr lang="fr-FR" sz="1400">
                <a:solidFill>
                  <a:srgbClr val="0000ff"/>
                </a:solidFill>
                <a:latin typeface="Arial"/>
                <a:ea typeface="DejaVu Sans"/>
              </a:rPr>
              <a:t>Flux net at Gibraltar</a:t>
            </a:r>
            <a:endParaRPr/>
          </a:p>
        </p:txBody>
      </p:sp>
      <p:sp>
        <p:nvSpPr>
          <p:cNvPr id="263" name="CustomShape 19"/>
          <p:cNvSpPr/>
          <p:nvPr/>
        </p:nvSpPr>
        <p:spPr>
          <a:xfrm>
            <a:off x="1043280" y="2421000"/>
            <a:ext cx="576000" cy="360000"/>
          </a:xfrm>
          <a:prstGeom prst="rightArrow">
            <a:avLst>
              <a:gd name="adj1" fmla="val 50000"/>
              <a:gd name="adj2" fmla="val 39978"/>
            </a:avLst>
          </a:prstGeom>
          <a:solidFill>
            <a:srgbClr val="0000ff"/>
          </a:solidFill>
          <a:ln>
            <a:noFill/>
          </a:ln>
        </p:spPr>
      </p:sp>
      <p:sp>
        <p:nvSpPr>
          <p:cNvPr id="264" name="CustomShape 20"/>
          <p:cNvSpPr/>
          <p:nvPr/>
        </p:nvSpPr>
        <p:spPr>
          <a:xfrm>
            <a:off x="-415800" y="1124640"/>
            <a:ext cx="1459080" cy="516600"/>
          </a:xfrm>
          <a:prstGeom prst="rect">
            <a:avLst/>
          </a:prstGeom>
          <a:noFill/>
          <a:ln>
            <a:noFill/>
          </a:ln>
        </p:spPr>
        <p:txBody>
          <a:bodyPr lIns="90000" rIns="90000" tIns="45000" bIns="45000"/>
          <a:p>
            <a:pPr algn="r">
              <a:lnSpc>
                <a:spcPct val="100000"/>
              </a:lnSpc>
            </a:pPr>
            <a:r>
              <a:rPr lang="fr-FR" sz="1400">
                <a:solidFill>
                  <a:srgbClr val="00664d"/>
                </a:solidFill>
                <a:latin typeface="Arial"/>
              </a:rPr>
              <a:t>Flux net </a:t>
            </a:r>
            <a:endParaRPr/>
          </a:p>
          <a:p>
            <a:pPr algn="r">
              <a:lnSpc>
                <a:spcPct val="100000"/>
              </a:lnSpc>
            </a:pPr>
            <a:r>
              <a:rPr lang="fr-FR" sz="1400">
                <a:solidFill>
                  <a:srgbClr val="00664d"/>
                </a:solidFill>
                <a:latin typeface="Arial"/>
              </a:rPr>
              <a:t>atmos.</a:t>
            </a:r>
            <a:endParaRPr/>
          </a:p>
        </p:txBody>
      </p:sp>
      <p:sp>
        <p:nvSpPr>
          <p:cNvPr id="265" name="CustomShape 21"/>
          <p:cNvSpPr/>
          <p:nvPr/>
        </p:nvSpPr>
        <p:spPr>
          <a:xfrm flipV="1">
            <a:off x="3132000" y="1483920"/>
            <a:ext cx="360" cy="719640"/>
          </a:xfrm>
          <a:prstGeom prst="straightConnector1">
            <a:avLst/>
          </a:prstGeom>
          <a:solidFill>
            <a:srgbClr val="00b8ff"/>
          </a:solidFill>
          <a:ln w="19080">
            <a:solidFill>
              <a:srgbClr val="254061"/>
            </a:solidFill>
            <a:custDash>
              <a:ds d="159000" sp="53000"/>
            </a:custDash>
            <a:round/>
            <a:tailEnd len="med" type="arrow" w="med"/>
          </a:ln>
        </p:spPr>
      </p:sp>
      <p:sp>
        <p:nvSpPr>
          <p:cNvPr id="266" name="CustomShape 22"/>
          <p:cNvSpPr/>
          <p:nvPr/>
        </p:nvSpPr>
        <p:spPr>
          <a:xfrm flipH="1">
            <a:off x="3276000" y="1484640"/>
            <a:ext cx="7920" cy="719640"/>
          </a:xfrm>
          <a:prstGeom prst="straightConnector1">
            <a:avLst/>
          </a:prstGeom>
          <a:solidFill>
            <a:srgbClr val="00b8ff"/>
          </a:solidFill>
          <a:ln w="19080">
            <a:solidFill>
              <a:srgbClr val="00664d"/>
            </a:solidFill>
            <a:custDash>
              <a:ds d="159000" sp="53000"/>
            </a:custDash>
            <a:round/>
            <a:tailEnd len="med" type="arrow" w="med"/>
          </a:ln>
        </p:spPr>
      </p:sp>
      <p:sp>
        <p:nvSpPr>
          <p:cNvPr id="267" name="CustomShape 23"/>
          <p:cNvSpPr/>
          <p:nvPr/>
        </p:nvSpPr>
        <p:spPr>
          <a:xfrm>
            <a:off x="2201400" y="1078560"/>
            <a:ext cx="2438280" cy="303480"/>
          </a:xfrm>
          <a:prstGeom prst="rect">
            <a:avLst/>
          </a:prstGeom>
          <a:noFill/>
          <a:ln>
            <a:noFill/>
          </a:ln>
        </p:spPr>
        <p:txBody>
          <a:bodyPr wrap="none" lIns="90000" rIns="90000" tIns="45000" bIns="45000"/>
          <a:p>
            <a:pPr>
              <a:lnSpc>
                <a:spcPct val="100000"/>
              </a:lnSpc>
            </a:pPr>
            <a:r>
              <a:rPr lang="fr-FR" sz="1400">
                <a:solidFill>
                  <a:srgbClr val="254061"/>
                </a:solidFill>
                <a:latin typeface="Arial"/>
              </a:rPr>
              <a:t>Radiative and turbulet fluxes</a:t>
            </a:r>
            <a:endParaRPr/>
          </a:p>
        </p:txBody>
      </p:sp>
      <p:sp>
        <p:nvSpPr>
          <p:cNvPr id="268" name="CustomShape 24"/>
          <p:cNvSpPr/>
          <p:nvPr/>
        </p:nvSpPr>
        <p:spPr>
          <a:xfrm>
            <a:off x="3007440" y="2859480"/>
            <a:ext cx="1542600" cy="425160"/>
          </a:xfrm>
          <a:prstGeom prst="rect">
            <a:avLst/>
          </a:prstGeom>
          <a:noFill/>
          <a:ln>
            <a:noFill/>
          </a:ln>
        </p:spPr>
        <p:txBody>
          <a:bodyPr wrap="none" lIns="90000" rIns="90000" tIns="45000" bIns="45000"/>
          <a:p>
            <a:pPr>
              <a:lnSpc>
                <a:spcPct val="100000"/>
              </a:lnSpc>
            </a:pPr>
            <a:r>
              <a:rPr b="1" lang="fr-FR" sz="2200">
                <a:solidFill>
                  <a:srgbClr val="eeeeee"/>
                </a:solidFill>
                <a:latin typeface="Arial"/>
                <a:ea typeface="DejaVu Sans"/>
              </a:rPr>
              <a:t>OHC</a:t>
            </a:r>
            <a:endParaRPr/>
          </a:p>
        </p:txBody>
      </p:sp>
      <p:sp>
        <p:nvSpPr>
          <p:cNvPr id="269" name="CustomShape 25"/>
          <p:cNvSpPr/>
          <p:nvPr/>
        </p:nvSpPr>
        <p:spPr>
          <a:xfrm>
            <a:off x="6228360" y="958680"/>
            <a:ext cx="3024000" cy="820440"/>
          </a:xfrm>
          <a:prstGeom prst="rect">
            <a:avLst/>
          </a:prstGeom>
          <a:noFill/>
          <a:ln>
            <a:noFill/>
          </a:ln>
        </p:spPr>
        <p:txBody>
          <a:bodyPr lIns="90000" rIns="90000" tIns="45000" bIns="45000"/>
          <a:p>
            <a:pPr>
              <a:lnSpc>
                <a:spcPct val="100000"/>
              </a:lnSpc>
            </a:pPr>
            <a:r>
              <a:rPr lang="fr-FR" sz="1600">
                <a:solidFill>
                  <a:srgbClr val="0000ff"/>
                </a:solidFill>
                <a:latin typeface="Arial"/>
              </a:rPr>
              <a:t>    </a:t>
            </a:r>
            <a:r>
              <a:rPr lang="fr-FR" sz="1600">
                <a:solidFill>
                  <a:srgbClr val="0000ff"/>
                </a:solidFill>
                <a:latin typeface="Arial"/>
              </a:rPr>
              <a:t>Lateral flux</a:t>
            </a:r>
            <a:endParaRPr/>
          </a:p>
          <a:p>
            <a:pPr>
              <a:lnSpc>
                <a:spcPct val="100000"/>
              </a:lnSpc>
            </a:pPr>
            <a:r>
              <a:rPr lang="fr-FR" sz="1600">
                <a:solidFill>
                  <a:srgbClr val="000066"/>
                </a:solidFill>
                <a:latin typeface="Arial"/>
              </a:rPr>
              <a:t>– </a:t>
            </a:r>
            <a:r>
              <a:rPr lang="fr-FR" sz="1600">
                <a:solidFill>
                  <a:srgbClr val="ff0000"/>
                </a:solidFill>
                <a:latin typeface="Arial"/>
              </a:rPr>
              <a:t>d(OHC)/dt</a:t>
            </a:r>
            <a:endParaRPr/>
          </a:p>
          <a:p>
            <a:pPr>
              <a:lnSpc>
                <a:spcPct val="100000"/>
              </a:lnSpc>
            </a:pPr>
            <a:r>
              <a:rPr lang="fr-FR" sz="1600">
                <a:solidFill>
                  <a:srgbClr val="984807"/>
                </a:solidFill>
                <a:latin typeface="Arial"/>
              </a:rPr>
              <a:t>   </a:t>
            </a:r>
            <a:r>
              <a:rPr lang="fr-FR" sz="1600">
                <a:solidFill>
                  <a:srgbClr val="984807"/>
                </a:solidFill>
                <a:latin typeface="Arial"/>
              </a:rPr>
              <a:t>Budget</a:t>
            </a:r>
            <a:endParaRPr/>
          </a:p>
        </p:txBody>
      </p:sp>
      <p:sp>
        <p:nvSpPr>
          <p:cNvPr id="270" name="Line 26"/>
          <p:cNvSpPr/>
          <p:nvPr/>
        </p:nvSpPr>
        <p:spPr>
          <a:xfrm>
            <a:off x="6228000" y="1528200"/>
            <a:ext cx="2448360" cy="0"/>
          </a:xfrm>
          <a:prstGeom prst="line">
            <a:avLst/>
          </a:prstGeom>
          <a:ln w="9360">
            <a:solidFill>
              <a:srgbClr val="984807"/>
            </a:solidFill>
            <a:round/>
          </a:ln>
        </p:spPr>
      </p:sp>
      <p:sp>
        <p:nvSpPr>
          <p:cNvPr id="271" name="CustomShape 27"/>
          <p:cNvSpPr/>
          <p:nvPr/>
        </p:nvSpPr>
        <p:spPr>
          <a:xfrm>
            <a:off x="0" y="0"/>
            <a:ext cx="9143640" cy="672120"/>
          </a:xfrm>
          <a:prstGeom prst="rect">
            <a:avLst/>
          </a:prstGeom>
          <a:solidFill>
            <a:srgbClr val="376092"/>
          </a:solidFill>
          <a:ln w="9360">
            <a:noFill/>
          </a:ln>
        </p:spPr>
      </p:sp>
      <p:sp>
        <p:nvSpPr>
          <p:cNvPr id="272" name="CustomShape 28"/>
          <p:cNvSpPr/>
          <p:nvPr/>
        </p:nvSpPr>
        <p:spPr>
          <a:xfrm>
            <a:off x="529560" y="26280"/>
            <a:ext cx="8133480" cy="639000"/>
          </a:xfrm>
          <a:prstGeom prst="rect">
            <a:avLst/>
          </a:prstGeom>
          <a:noFill/>
          <a:ln>
            <a:noFill/>
          </a:ln>
        </p:spPr>
        <p:txBody>
          <a:bodyPr wrap="none" lIns="90000" rIns="90000" tIns="45000" bIns="45000"/>
          <a:p>
            <a:pPr>
              <a:lnSpc>
                <a:spcPct val="100000"/>
              </a:lnSpc>
            </a:pPr>
            <a:r>
              <a:rPr b="1" lang="fr-FR">
                <a:solidFill>
                  <a:srgbClr val="ebf1de"/>
                </a:solidFill>
                <a:latin typeface="Arial"/>
              </a:rPr>
              <a:t>Recommendation to step from “local validation” to “regional validation”</a:t>
            </a:r>
            <a:endParaRPr/>
          </a:p>
          <a:p>
            <a:pPr>
              <a:lnSpc>
                <a:spcPct val="100000"/>
              </a:lnSpc>
            </a:pPr>
            <a:r>
              <a:rPr b="1" lang="fr-FR">
                <a:solidFill>
                  <a:srgbClr val="ebf1de"/>
                </a:solidFill>
                <a:latin typeface="Arial"/>
              </a:rPr>
              <a:t>CONCEPT of CAGES (Bretherton et al., 1982; Yu et al., 2012; WCRP, 2013)</a:t>
            </a:r>
            <a:endParaRPr/>
          </a:p>
        </p:txBody>
      </p:sp>
      <p:sp>
        <p:nvSpPr>
          <p:cNvPr id="273" name="CustomShape 29"/>
          <p:cNvSpPr/>
          <p:nvPr/>
        </p:nvSpPr>
        <p:spPr>
          <a:xfrm>
            <a:off x="58680" y="5301360"/>
            <a:ext cx="7916760" cy="1461960"/>
          </a:xfrm>
          <a:prstGeom prst="rect">
            <a:avLst/>
          </a:prstGeom>
          <a:noFill/>
          <a:ln>
            <a:noFill/>
          </a:ln>
        </p:spPr>
        <p:txBody>
          <a:bodyPr wrap="none" lIns="90000" rIns="90000" tIns="45000" bIns="45000"/>
          <a:p>
            <a:pPr>
              <a:lnSpc>
                <a:spcPct val="100000"/>
              </a:lnSpc>
            </a:pPr>
            <a:r>
              <a:rPr b="1" lang="fr-FR" u="sng">
                <a:solidFill>
                  <a:srgbClr val="376092"/>
                </a:solidFill>
                <a:latin typeface="Arial"/>
              </a:rPr>
              <a:t>Estimates of physical budget components to implement the approach:</a:t>
            </a:r>
            <a:endParaRPr/>
          </a:p>
          <a:p>
            <a:pPr>
              <a:lnSpc>
                <a:spcPct val="100000"/>
              </a:lnSpc>
            </a:pPr>
            <a:r>
              <a:rPr b="1" lang="fr-FR">
                <a:solidFill>
                  <a:srgbClr val="376092"/>
                </a:solidFill>
                <a:latin typeface="Arial"/>
              </a:rPr>
              <a:t>1. a reference estimates of box mean temporal changes for OHC</a:t>
            </a:r>
            <a:endParaRPr/>
          </a:p>
          <a:p>
            <a:pPr>
              <a:lnSpc>
                <a:spcPct val="100000"/>
              </a:lnSpc>
            </a:pPr>
            <a:r>
              <a:rPr b="1" lang="fr-FR">
                <a:solidFill>
                  <a:srgbClr val="376092"/>
                </a:solidFill>
                <a:latin typeface="Arial"/>
              </a:rPr>
              <a:t>2. one reference of box mean radiative flux estimate</a:t>
            </a:r>
            <a:endParaRPr/>
          </a:p>
          <a:p>
            <a:pPr>
              <a:lnSpc>
                <a:spcPct val="100000"/>
              </a:lnSpc>
            </a:pPr>
            <a:r>
              <a:rPr b="1" lang="fr-FR">
                <a:solidFill>
                  <a:srgbClr val="376092"/>
                </a:solidFill>
                <a:latin typeface="Arial"/>
              </a:rPr>
              <a:t>3. one reference estimate of lateral HF at the boundaries of each box</a:t>
            </a:r>
            <a:endParaRPr/>
          </a:p>
          <a:p>
            <a:pPr>
              <a:lnSpc>
                <a:spcPct val="100000"/>
              </a:lnSpc>
            </a:pPr>
            <a:r>
              <a:rPr b="1" lang="fr-FR">
                <a:solidFill>
                  <a:srgbClr val="376092"/>
                </a:solidFill>
                <a:latin typeface="Arial"/>
              </a:rPr>
              <a:t>4. a set of box mean turbulent fluxes from the “OHF reference data set”</a:t>
            </a:r>
            <a:endParaRPr/>
          </a:p>
        </p:txBody>
      </p:sp>
      <p:sp>
        <p:nvSpPr>
          <p:cNvPr id="274" name="CustomShape 30"/>
          <p:cNvSpPr/>
          <p:nvPr/>
        </p:nvSpPr>
        <p:spPr>
          <a:xfrm>
            <a:off x="6401880" y="3963600"/>
            <a:ext cx="1227960" cy="643320"/>
          </a:xfrm>
          <a:prstGeom prst="rect">
            <a:avLst/>
          </a:prstGeom>
          <a:noFill/>
          <a:ln>
            <a:noFill/>
          </a:ln>
        </p:spPr>
        <p:txBody>
          <a:bodyPr wrap="none" lIns="90000" rIns="90000" tIns="45000" bIns="45000"/>
          <a:p>
            <a:pPr>
              <a:lnSpc>
                <a:spcPct val="100000"/>
              </a:lnSpc>
            </a:pPr>
            <a:endParaRPr/>
          </a:p>
          <a:p>
            <a:pPr>
              <a:lnSpc>
                <a:spcPct val="100000"/>
              </a:lnSpc>
            </a:pPr>
            <a:r>
              <a:rPr lang="fr-FR" sz="1600">
                <a:solidFill>
                  <a:srgbClr val="000000"/>
                </a:solidFill>
                <a:latin typeface="Arial"/>
              </a:rPr>
              <a:t>T</a:t>
            </a:r>
            <a:r>
              <a:rPr lang="fr-FR" sz="1600" baseline="-25000">
                <a:solidFill>
                  <a:srgbClr val="000000"/>
                </a:solidFill>
                <a:latin typeface="Arial"/>
              </a:rPr>
              <a:t>0</a:t>
            </a:r>
            <a:r>
              <a:rPr lang="fr-FR" sz="1600">
                <a:solidFill>
                  <a:srgbClr val="000000"/>
                </a:solidFill>
                <a:latin typeface="Arial"/>
              </a:rPr>
              <a:t> = T - T</a:t>
            </a:r>
            <a:r>
              <a:rPr lang="fr-FR" sz="1600" baseline="-25000">
                <a:solidFill>
                  <a:srgbClr val="000000"/>
                </a:solidFill>
                <a:latin typeface="Arial"/>
              </a:rPr>
              <a:t>clim</a:t>
            </a:r>
            <a:endParaRPr/>
          </a:p>
        </p:txBody>
      </p:sp>
      <p:pic>
        <p:nvPicPr>
          <p:cNvPr id="275" name="" descr=""/>
          <p:cNvPicPr/>
          <p:nvPr/>
        </p:nvPicPr>
        <p:blipFill>
          <a:blip r:embed="rId2"/>
          <a:stretch>
            <a:fillRect/>
          </a:stretch>
        </p:blipFill>
        <p:spPr>
          <a:xfrm>
            <a:off x="6299280" y="2095560"/>
            <a:ext cx="1790640" cy="520560"/>
          </a:xfrm>
          <a:prstGeom prst="rect">
            <a:avLst/>
          </a:prstGeom>
          <a:ln>
            <a:noFill/>
          </a:ln>
        </p:spPr>
      </p:pic>
      <p:pic>
        <p:nvPicPr>
          <p:cNvPr id="276" name="" descr=""/>
          <p:cNvPicPr/>
          <p:nvPr/>
        </p:nvPicPr>
        <p:blipFill>
          <a:blip r:embed="rId3"/>
          <a:stretch>
            <a:fillRect/>
          </a:stretch>
        </p:blipFill>
        <p:spPr>
          <a:xfrm>
            <a:off x="6273720" y="2921040"/>
            <a:ext cx="2489040" cy="57168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