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4" r:id="rId3"/>
    <p:sldId id="275" r:id="rId4"/>
    <p:sldId id="273" r:id="rId5"/>
    <p:sldId id="267" r:id="rId6"/>
    <p:sldId id="272" r:id="rId7"/>
    <p:sldId id="269" r:id="rId8"/>
    <p:sldId id="270" r:id="rId9"/>
    <p:sldId id="264" r:id="rId10"/>
    <p:sldId id="276" r:id="rId11"/>
    <p:sldId id="265" r:id="rId12"/>
    <p:sldId id="266" r:id="rId13"/>
    <p:sldId id="257" r:id="rId14"/>
    <p:sldId id="259" r:id="rId15"/>
    <p:sldId id="262" r:id="rId16"/>
    <p:sldId id="258" r:id="rId17"/>
    <p:sldId id="261" r:id="rId18"/>
    <p:sldId id="263" r:id="rId19"/>
    <p:sldId id="260"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58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4745E7-0EF5-4A01-AF30-7564CD36832B}" type="datetimeFigureOut">
              <a:rPr lang="en-US" smtClean="0"/>
              <a:pPr/>
              <a:t>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D0C72A-4BF5-4EA6-A732-26B6BBA18C1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ature.com/nature/journal/v437/n7059/full/nature03969.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114264-F4BE-47FE-A923-079A5ADF538C}" type="slidenum">
              <a:rPr lang="en-US"/>
              <a:pPr/>
              <a:t>10</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114264-F4BE-47FE-A923-079A5ADF538C}" type="slidenum">
              <a:rPr lang="en-US"/>
              <a:pPr/>
              <a:t>11</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t>The data are mainly ICES with additions from Iceland, Faroes, Norway and Russia in a collaboration called Norwegian Iceland Seas Experiment.</a:t>
            </a:r>
          </a:p>
          <a:p>
            <a:r>
              <a:rPr lang="en-US"/>
              <a:t>Strong topographic steering: Both barotropic and baroclinic flows</a:t>
            </a:r>
          </a:p>
          <a:p>
            <a:r>
              <a:rPr lang="en-US"/>
              <a:t>Cyclonic circulation </a:t>
            </a:r>
          </a:p>
          <a:p>
            <a:r>
              <a:rPr lang="en-US"/>
              <a:t># Fram Strait</a:t>
            </a:r>
          </a:p>
          <a:p>
            <a:r>
              <a:rPr lang="en-US"/>
              <a:t>(next I’ll show cros sections through this climatology)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050E36-0F9B-4B35-850B-ADBE1BD48BE7}" type="slidenum">
              <a:rPr lang="en-US"/>
              <a:pPr/>
              <a:t>12</a:t>
            </a:fld>
            <a:endParaRPr lang="en-US"/>
          </a:p>
        </p:txBody>
      </p:sp>
      <p:sp>
        <p:nvSpPr>
          <p:cNvPr id="10242" name="Rectangle 2"/>
          <p:cNvSpPr>
            <a:spLocks noGrp="1" noRot="1" noChangeAspect="1" noChangeArrowheads="1" noTextEdit="1"/>
          </p:cNvSpPr>
          <p:nvPr>
            <p:ph type="sldImg"/>
          </p:nvPr>
        </p:nvSpPr>
        <p:spPr bwMode="auto">
          <a:xfrm>
            <a:off x="1147763" y="696913"/>
            <a:ext cx="4549775" cy="3411537"/>
          </a:xfrm>
          <a:prstGeom prst="rect">
            <a:avLst/>
          </a:prstGeom>
          <a:noFill/>
          <a:ln>
            <a:solidFill>
              <a:srgbClr val="000000"/>
            </a:solidFill>
            <a:miter lim="800000"/>
            <a:headEnd/>
            <a:tailEnd/>
          </a:ln>
        </p:spPr>
      </p:sp>
      <p:sp>
        <p:nvSpPr>
          <p:cNvPr id="10243" name="Text Box 3"/>
          <p:cNvSpPr txBox="1">
            <a:spLocks noGrp="1" noChangeArrowheads="1"/>
          </p:cNvSpPr>
          <p:nvPr>
            <p:ph type="body" idx="1"/>
          </p:nvPr>
        </p:nvSpPr>
        <p:spPr bwMode="auto">
          <a:xfrm>
            <a:off x="914400" y="4344988"/>
            <a:ext cx="5029200" cy="4113212"/>
          </a:xfrm>
          <a:prstGeom prst="rect">
            <a:avLst/>
          </a:prstGeom>
          <a:solidFill>
            <a:srgbClr val="FFFFFF"/>
          </a:solidFill>
          <a:ln>
            <a:solidFill>
              <a:srgbClr val="000000"/>
            </a:solidFill>
            <a:miter lim="800000"/>
            <a:headEnd/>
            <a:tailEnd/>
          </a:ln>
        </p:spPr>
        <p:txBody>
          <a:bodyPr lIns="86301" tIns="43151" rIns="86301" bIns="43151"/>
          <a:lstStyle/>
          <a:p>
            <a:pPr marL="228600" indent="-228600"/>
            <a:r>
              <a:rPr lang="nb-NO" sz="900" b="1"/>
              <a:t>Eastern view.</a:t>
            </a:r>
          </a:p>
          <a:p>
            <a:pPr marL="228600" indent="-228600"/>
            <a:r>
              <a:rPr lang="nb-NO" sz="900" b="1"/>
              <a:t>Now also including the Coastal Currents.</a:t>
            </a:r>
          </a:p>
          <a:p>
            <a:pPr marL="228600" indent="-228600">
              <a:buFontTx/>
              <a:buAutoNum type="arabicParenR"/>
            </a:pPr>
            <a:r>
              <a:rPr lang="nb-NO" sz="900" b="1"/>
              <a:t>Eddy mixing along the Arctic Front</a:t>
            </a:r>
          </a:p>
          <a:p>
            <a:pPr marL="228600" indent="-228600">
              <a:buFontTx/>
              <a:buAutoNum type="arabicParenR"/>
            </a:pPr>
            <a:r>
              <a:rPr lang="nb-NO" sz="900" b="1"/>
              <a:t>Freshwater makes lighter, but still has to be mixed into the AW and central areas. However will not talk about FW here (reer to ASOF reports).</a:t>
            </a:r>
          </a:p>
          <a:p>
            <a:pPr marL="228600" indent="-228600">
              <a:buFontTx/>
              <a:buAutoNum type="arabicParenR"/>
            </a:pPr>
            <a:r>
              <a:rPr lang="nb-NO" sz="900" b="1"/>
              <a:t>AW is cooled from above, as well as by lateral mixing.</a:t>
            </a:r>
          </a:p>
          <a:p>
            <a:pPr marL="228600" indent="-228600">
              <a:buFontTx/>
              <a:buAutoNum type="arabicParenR"/>
            </a:pPr>
            <a:r>
              <a:rPr lang="nb-NO" sz="900" b="1"/>
              <a:t>Cooling and brine release</a:t>
            </a:r>
          </a:p>
          <a:p>
            <a:pPr marL="228600" indent="-228600">
              <a:buFontTx/>
              <a:buAutoNum type="arabicParenR"/>
            </a:pPr>
            <a:r>
              <a:rPr lang="nb-NO" sz="900" b="1"/>
              <a:t>Deep open ocean convection.</a:t>
            </a:r>
          </a:p>
          <a:p>
            <a:pPr marL="228600" indent="-228600"/>
            <a:r>
              <a:rPr lang="nb-NO" sz="900"/>
              <a:t>Review current knowledge about water modification and dense water formation (</a:t>
            </a:r>
            <a:r>
              <a:rPr lang="nb-NO" sz="900" b="1"/>
              <a:t>ventilation</a:t>
            </a:r>
            <a:r>
              <a:rPr lang="nb-NO" sz="900"/>
              <a:t>) in the Nordic Seas</a:t>
            </a:r>
          </a:p>
          <a:p>
            <a:pPr marL="228600" indent="-228600"/>
            <a:r>
              <a:rPr lang="nb-NO" sz="900"/>
              <a:t>Use some simple approaches to </a:t>
            </a:r>
            <a:r>
              <a:rPr lang="nb-NO" sz="900" b="1"/>
              <a:t>quantify further</a:t>
            </a:r>
            <a:r>
              <a:rPr lang="nb-NO" sz="900"/>
              <a:t> using </a:t>
            </a:r>
            <a:r>
              <a:rPr lang="nb-NO" sz="900" b="1"/>
              <a:t>observations </a:t>
            </a:r>
            <a:r>
              <a:rPr lang="nb-NO" sz="900"/>
              <a:t>and </a:t>
            </a:r>
            <a:r>
              <a:rPr lang="nb-NO" sz="900" b="1"/>
              <a:t>models</a:t>
            </a:r>
            <a:r>
              <a:rPr lang="nb-NO" sz="900"/>
              <a:t> </a:t>
            </a:r>
          </a:p>
          <a:p>
            <a:pPr marL="228600" indent="-228600"/>
            <a:r>
              <a:rPr lang="nb-NO" sz="900"/>
              <a:t>Synthesize with emphasis on the processes’ </a:t>
            </a:r>
            <a:r>
              <a:rPr lang="nb-NO" sz="900" b="1" i="1"/>
              <a:t>relative </a:t>
            </a:r>
            <a:r>
              <a:rPr lang="nb-NO" sz="900" b="1"/>
              <a:t>contributions to OW</a:t>
            </a:r>
            <a:endParaRPr lang="nb-NO" sz="800"/>
          </a:p>
          <a:p>
            <a:pPr marL="228600" indent="-228600"/>
            <a:r>
              <a:rPr lang="nb-NO" sz="800"/>
              <a:t>Brief preview of that in this talk.</a:t>
            </a:r>
          </a:p>
          <a:p>
            <a:pPr marL="228600" indent="-228600"/>
            <a:endParaRPr lang="nb-NO" sz="800"/>
          </a:p>
          <a:p>
            <a:pPr marL="228600" indent="-228600"/>
            <a:r>
              <a:rPr lang="nb-NO" sz="800"/>
              <a:t>Pinpoint key geographical areas</a:t>
            </a:r>
          </a:p>
          <a:p>
            <a:pPr marL="228600" indent="-228600"/>
            <a:r>
              <a:rPr lang="nb-NO" sz="800"/>
              <a:t>Give short overview of forcing</a:t>
            </a:r>
          </a:p>
          <a:p>
            <a:pPr marL="228600" indent="-228600"/>
            <a:r>
              <a:rPr lang="nb-NO" sz="800" i="1"/>
              <a:t>Quantify </a:t>
            </a:r>
            <a:r>
              <a:rPr lang="nb-NO" sz="800"/>
              <a:t>fluxes/contribution from process</a:t>
            </a:r>
            <a:endParaRPr lang="en-US" sz="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E554FE-573E-4424-8928-75C66DF61358}" type="slidenum">
              <a:rPr lang="en-CA"/>
              <a:pPr/>
              <a:t>14</a:t>
            </a:fld>
            <a:endParaRPr lang="en-CA"/>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CA">
                <a:latin typeface="Verdana" pitchFamily="34" charset="0"/>
              </a:rPr>
              <a:t>Schematic showing the interaction of a mixed layer (low PV) and the stratified interior (high PV) in a strong frontal region with outcropping isopycnals, σ, undergoing buoyancy loss, </a:t>
            </a:r>
            <a:r>
              <a:rPr lang="en-CA" i="1">
                <a:latin typeface="Verdana" pitchFamily="34" charset="0"/>
              </a:rPr>
              <a:t>B</a:t>
            </a:r>
            <a:r>
              <a:rPr lang="en-CA">
                <a:latin typeface="Verdana" pitchFamily="34" charset="0"/>
              </a:rPr>
              <a:t>. Eddies forming along the front play a central role in controlling horizontal fluxes through the mixed layer and a 2-way exchange between the mixed layer and the interior.</a:t>
            </a:r>
            <a:r>
              <a:rPr lang="en-CA"/>
              <a:t> </a:t>
            </a:r>
          </a:p>
          <a:p>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DBB371-4B6A-4704-B9C2-1FC8E7C76CE3}" type="slidenum">
              <a:rPr lang="en-CA"/>
              <a:pPr/>
              <a:t>15</a:t>
            </a:fld>
            <a:endParaRPr lang="en-CA"/>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CA" dirty="0"/>
              <a:t>The effect of the STMW on the subsurface nutrient gradient is more thoroughly demonstrated by examining a WOCE meridional section across the subtropical North Atlantic (</a:t>
            </a:r>
            <a:r>
              <a:rPr lang="en-CA" dirty="0">
                <a:hlinkClick r:id="rId3"/>
              </a:rPr>
              <a:t>Fig. 3</a:t>
            </a:r>
            <a:r>
              <a:rPr lang="en-CA" dirty="0"/>
              <a:t>). The STMW is apparent as a wedge of nearly uniform density water between the depths of 150 and 400 m, to the north of 20° N (</a:t>
            </a:r>
            <a:r>
              <a:rPr lang="en-CA" dirty="0">
                <a:hlinkClick r:id="rId3"/>
              </a:rPr>
              <a:t>Fig. 3a</a:t>
            </a:r>
            <a:r>
              <a:rPr lang="en-CA" dirty="0"/>
              <a:t>). As evidenced from an inspection of the nitrate cross-section, the presence of the STMW coincides with the deepening of the </a:t>
            </a:r>
            <a:r>
              <a:rPr lang="en-CA" dirty="0" err="1"/>
              <a:t>nutricline</a:t>
            </a:r>
            <a:r>
              <a:rPr lang="en-CA" dirty="0"/>
              <a:t> (</a:t>
            </a:r>
            <a:r>
              <a:rPr lang="en-CA" dirty="0">
                <a:hlinkClick r:id="rId3"/>
              </a:rPr>
              <a:t>Fig. 3b</a:t>
            </a:r>
            <a:r>
              <a:rPr lang="en-CA" dirty="0"/>
              <a:t>). Because mode water is convectively formed, it is characterized by a low vertical density gradient and, thus, a local minimum in the absolute value of potential vorticity (PV) (</a:t>
            </a:r>
            <a:r>
              <a:rPr lang="en-CA" dirty="0">
                <a:hlinkClick r:id="rId3"/>
              </a:rPr>
              <a:t>Fig. 3c</a:t>
            </a:r>
            <a:r>
              <a:rPr lang="en-CA" dirty="0"/>
              <a:t>)</a:t>
            </a:r>
            <a:r>
              <a:rPr lang="en-CA" baseline="30000" dirty="0">
                <a:hlinkClick r:id="rId3"/>
              </a:rPr>
              <a:t>10</a:t>
            </a:r>
            <a:r>
              <a:rPr lang="en-CA" dirty="0"/>
              <a:t>. PV is a convenient tracer of the water mass, as it reflects the local density gradient and tends to be preserved away from the formation region as it has no internal sources or sinks. In the WOCE nutrient sections, a noticeable front in nitrate at the edge of the PV minimum (at roughly 20° N) provides evidence that STMW has a much lower nutrient concentration than surrounding water at the same density (</a:t>
            </a:r>
            <a:r>
              <a:rPr lang="en-CA" dirty="0">
                <a:hlinkClick r:id="rId3"/>
              </a:rPr>
              <a:t>Fig. 3d</a:t>
            </a:r>
            <a:r>
              <a:rPr lang="en-CA" dirty="0"/>
              <a:t>). Along a single density surface, nitrate concentrations within the STMW are roughly half that outside the zone of STMW recirculation</a:t>
            </a:r>
            <a:r>
              <a:rPr lang="en-CA" baseline="30000" dirty="0">
                <a:hlinkClick r:id="rId3"/>
              </a:rPr>
              <a:t>11</a:t>
            </a:r>
            <a:r>
              <a:rPr lang="en-CA" dirty="0"/>
              <a:t>. These richer waters are further from their ventilation sources, and thus older.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355F2B-3CEA-4D90-B965-94CF54A6B243}"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E74FD-B1AA-401B-8AFB-5C3D60D581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55F2B-3CEA-4D90-B965-94CF54A6B243}"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E74FD-B1AA-401B-8AFB-5C3D60D581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55F2B-3CEA-4D90-B965-94CF54A6B243}"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E74FD-B1AA-401B-8AFB-5C3D60D581C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CA"/>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CA"/>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659BA34-BD69-4452-826A-BAFCAE3016A1}" type="slidenum">
              <a:rPr lang="en-CA"/>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295400"/>
            <a:ext cx="3810000" cy="4114800"/>
          </a:xfrm>
        </p:spPr>
        <p:txBody>
          <a:bodyPr/>
          <a:lstStyle/>
          <a:p>
            <a:endParaRPr lang="en-US"/>
          </a:p>
        </p:txBody>
      </p:sp>
      <p:sp>
        <p:nvSpPr>
          <p:cNvPr id="4" name="Text Placeholder 3"/>
          <p:cNvSpPr>
            <a:spLocks noGrp="1"/>
          </p:cNvSpPr>
          <p:nvPr>
            <p:ph type="body" sz="half" idx="2"/>
          </p:nvPr>
        </p:nvSpPr>
        <p:spPr>
          <a:xfrm>
            <a:off x="4648200" y="1295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55F2B-3CEA-4D90-B965-94CF54A6B243}"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E74FD-B1AA-401B-8AFB-5C3D60D581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355F2B-3CEA-4D90-B965-94CF54A6B243}"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E74FD-B1AA-401B-8AFB-5C3D60D581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355F2B-3CEA-4D90-B965-94CF54A6B243}" type="datetimeFigureOut">
              <a:rPr lang="en-US" smtClean="0"/>
              <a:pPr/>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E74FD-B1AA-401B-8AFB-5C3D60D581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355F2B-3CEA-4D90-B965-94CF54A6B243}" type="datetimeFigureOut">
              <a:rPr lang="en-US" smtClean="0"/>
              <a:pPr/>
              <a:t>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DE74FD-B1AA-401B-8AFB-5C3D60D581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355F2B-3CEA-4D90-B965-94CF54A6B243}" type="datetimeFigureOut">
              <a:rPr lang="en-US" smtClean="0"/>
              <a:pPr/>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DE74FD-B1AA-401B-8AFB-5C3D60D581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55F2B-3CEA-4D90-B965-94CF54A6B243}" type="datetimeFigureOut">
              <a:rPr lang="en-US" smtClean="0"/>
              <a:pPr/>
              <a:t>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DE74FD-B1AA-401B-8AFB-5C3D60D581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55F2B-3CEA-4D90-B965-94CF54A6B243}" type="datetimeFigureOut">
              <a:rPr lang="en-US" smtClean="0"/>
              <a:pPr/>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E74FD-B1AA-401B-8AFB-5C3D60D581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55F2B-3CEA-4D90-B965-94CF54A6B243}" type="datetimeFigureOut">
              <a:rPr lang="en-US" smtClean="0"/>
              <a:pPr/>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E74FD-B1AA-401B-8AFB-5C3D60D581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55F2B-3CEA-4D90-B965-94CF54A6B243}" type="datetimeFigureOut">
              <a:rPr lang="en-US" smtClean="0"/>
              <a:pPr/>
              <a:t>1/26/2015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E74FD-B1AA-401B-8AFB-5C3D60D581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for1740.zmaw.d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228600"/>
            <a:ext cx="9144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TIE-OHF WP4 Progress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20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457056" tIns="457056" rIns="457056" bIns="45705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4" name="Rectangle 12"/>
          <p:cNvSpPr>
            <a:spLocks noChangeArrowheads="1"/>
          </p:cNvSpPr>
          <p:nvPr/>
        </p:nvSpPr>
        <p:spPr bwMode="auto">
          <a:xfrm>
            <a:off x="4191000" y="26670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5" name="Rectangle 13"/>
          <p:cNvSpPr>
            <a:spLocks noChangeArrowheads="1"/>
          </p:cNvSpPr>
          <p:nvPr/>
        </p:nvSpPr>
        <p:spPr bwMode="auto">
          <a:xfrm>
            <a:off x="4191000" y="2971800"/>
            <a:ext cx="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8206" name="Rectangle 14"/>
          <p:cNvSpPr>
            <a:spLocks noChangeArrowheads="1"/>
          </p:cNvSpPr>
          <p:nvPr/>
        </p:nvSpPr>
        <p:spPr bwMode="auto">
          <a:xfrm>
            <a:off x="4191000" y="3228975"/>
            <a:ext cx="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8207" name="Rectangle 15"/>
          <p:cNvSpPr>
            <a:spLocks noChangeArrowheads="1"/>
          </p:cNvSpPr>
          <p:nvPr/>
        </p:nvSpPr>
        <p:spPr bwMode="auto">
          <a:xfrm>
            <a:off x="4191000" y="3638550"/>
            <a:ext cx="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8208" name="Rectangle 16"/>
          <p:cNvSpPr>
            <a:spLocks noChangeArrowheads="1"/>
          </p:cNvSpPr>
          <p:nvPr/>
        </p:nvSpPr>
        <p:spPr bwMode="auto">
          <a:xfrm>
            <a:off x="4191000" y="4105275"/>
            <a:ext cx="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IE" altLang="zh-CN"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8209" name="Rectangle 17"/>
          <p:cNvSpPr>
            <a:spLocks noChangeArrowheads="1"/>
          </p:cNvSpPr>
          <p:nvPr/>
        </p:nvSpPr>
        <p:spPr bwMode="auto">
          <a:xfrm>
            <a:off x="4191000" y="4191000"/>
            <a:ext cx="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Arial" pitchFamily="34" charset="0"/>
                <a:ea typeface="Calibri" pitchFamily="34" charset="0"/>
                <a:cs typeface="Calibri"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210" name="Rectangle 18"/>
          <p:cNvSpPr>
            <a:spLocks noChangeArrowheads="1"/>
          </p:cNvSpPr>
          <p:nvPr/>
        </p:nvSpPr>
        <p:spPr bwMode="auto">
          <a:xfrm>
            <a:off x="4191000" y="4448175"/>
            <a:ext cx="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9" name="Group 28"/>
          <p:cNvGrpSpPr/>
          <p:nvPr/>
        </p:nvGrpSpPr>
        <p:grpSpPr>
          <a:xfrm>
            <a:off x="981075" y="5105400"/>
            <a:ext cx="7172325" cy="1600200"/>
            <a:chOff x="914400" y="4876800"/>
            <a:chExt cx="7172325" cy="1600200"/>
          </a:xfrm>
        </p:grpSpPr>
        <p:pic>
          <p:nvPicPr>
            <p:cNvPr id="8202" name="Picture 10"/>
            <p:cNvPicPr>
              <a:picLocks noChangeAspect="1" noChangeArrowheads="1"/>
            </p:cNvPicPr>
            <p:nvPr/>
          </p:nvPicPr>
          <p:blipFill>
            <a:blip r:embed="rId2" cstate="print"/>
            <a:srcRect/>
            <a:stretch>
              <a:fillRect/>
            </a:stretch>
          </p:blipFill>
          <p:spPr bwMode="auto">
            <a:xfrm>
              <a:off x="914400" y="6019800"/>
              <a:ext cx="1609725" cy="304800"/>
            </a:xfrm>
            <a:prstGeom prst="rect">
              <a:avLst/>
            </a:prstGeom>
            <a:solidFill>
              <a:srgbClr val="FFFFFF"/>
            </a:solidFill>
          </p:spPr>
        </p:pic>
        <p:pic>
          <p:nvPicPr>
            <p:cNvPr id="8201" name="Picture 9"/>
            <p:cNvPicPr>
              <a:picLocks noChangeAspect="1" noChangeArrowheads="1"/>
            </p:cNvPicPr>
            <p:nvPr/>
          </p:nvPicPr>
          <p:blipFill>
            <a:blip r:embed="rId3" cstate="print"/>
            <a:srcRect/>
            <a:stretch>
              <a:fillRect/>
            </a:stretch>
          </p:blipFill>
          <p:spPr bwMode="auto">
            <a:xfrm>
              <a:off x="1981200" y="5334000"/>
              <a:ext cx="1352550" cy="257175"/>
            </a:xfrm>
            <a:prstGeom prst="rect">
              <a:avLst/>
            </a:prstGeom>
            <a:solidFill>
              <a:srgbClr val="FFFFFF"/>
            </a:solidFill>
          </p:spPr>
        </p:pic>
        <p:pic>
          <p:nvPicPr>
            <p:cNvPr id="8200" name="Picture 8"/>
            <p:cNvPicPr>
              <a:picLocks noChangeAspect="1" noChangeArrowheads="1"/>
            </p:cNvPicPr>
            <p:nvPr/>
          </p:nvPicPr>
          <p:blipFill>
            <a:blip r:embed="rId4" cstate="print"/>
            <a:srcRect/>
            <a:stretch>
              <a:fillRect/>
            </a:stretch>
          </p:blipFill>
          <p:spPr bwMode="auto">
            <a:xfrm>
              <a:off x="3581400" y="5181600"/>
              <a:ext cx="609600" cy="409575"/>
            </a:xfrm>
            <a:prstGeom prst="rect">
              <a:avLst/>
            </a:prstGeom>
            <a:solidFill>
              <a:srgbClr val="FFFFFF"/>
            </a:solidFill>
          </p:spPr>
        </p:pic>
        <p:pic>
          <p:nvPicPr>
            <p:cNvPr id="8199" name="Picture 7"/>
            <p:cNvPicPr>
              <a:picLocks noChangeAspect="1" noChangeArrowheads="1"/>
            </p:cNvPicPr>
            <p:nvPr/>
          </p:nvPicPr>
          <p:blipFill>
            <a:blip r:embed="rId5" cstate="print"/>
            <a:srcRect/>
            <a:stretch>
              <a:fillRect/>
            </a:stretch>
          </p:blipFill>
          <p:spPr bwMode="auto">
            <a:xfrm>
              <a:off x="2743200" y="5943600"/>
              <a:ext cx="923925" cy="466725"/>
            </a:xfrm>
            <a:prstGeom prst="rect">
              <a:avLst/>
            </a:prstGeom>
            <a:solidFill>
              <a:srgbClr val="FFFFFF"/>
            </a:solidFill>
          </p:spPr>
        </p:pic>
        <p:pic>
          <p:nvPicPr>
            <p:cNvPr id="8198" name="Picture 6"/>
            <p:cNvPicPr>
              <a:picLocks noChangeAspect="1" noChangeArrowheads="1"/>
            </p:cNvPicPr>
            <p:nvPr/>
          </p:nvPicPr>
          <p:blipFill>
            <a:blip r:embed="rId6" cstate="print"/>
            <a:srcRect t="25592" b="31963"/>
            <a:stretch>
              <a:fillRect/>
            </a:stretch>
          </p:blipFill>
          <p:spPr bwMode="auto">
            <a:xfrm>
              <a:off x="3810000" y="6019800"/>
              <a:ext cx="1238250" cy="314325"/>
            </a:xfrm>
            <a:prstGeom prst="rect">
              <a:avLst/>
            </a:prstGeom>
            <a:solidFill>
              <a:srgbClr val="FFFFFF"/>
            </a:solidFill>
          </p:spPr>
        </p:pic>
        <p:pic>
          <p:nvPicPr>
            <p:cNvPr id="8197" name="Picture 5"/>
            <p:cNvPicPr>
              <a:picLocks noChangeAspect="1" noChangeArrowheads="1"/>
            </p:cNvPicPr>
            <p:nvPr/>
          </p:nvPicPr>
          <p:blipFill>
            <a:blip r:embed="rId7" cstate="print"/>
            <a:srcRect/>
            <a:stretch>
              <a:fillRect/>
            </a:stretch>
          </p:blipFill>
          <p:spPr bwMode="auto">
            <a:xfrm>
              <a:off x="6477000" y="5334000"/>
              <a:ext cx="857250" cy="257175"/>
            </a:xfrm>
            <a:prstGeom prst="rect">
              <a:avLst/>
            </a:prstGeom>
            <a:solidFill>
              <a:srgbClr val="FFFFFF"/>
            </a:solidFill>
          </p:spPr>
        </p:pic>
        <p:pic>
          <p:nvPicPr>
            <p:cNvPr id="8196" name="Picture 4"/>
            <p:cNvPicPr>
              <a:picLocks noChangeAspect="1" noChangeArrowheads="1"/>
            </p:cNvPicPr>
            <p:nvPr/>
          </p:nvPicPr>
          <p:blipFill>
            <a:blip r:embed="rId8" cstate="print"/>
            <a:srcRect/>
            <a:stretch>
              <a:fillRect/>
            </a:stretch>
          </p:blipFill>
          <p:spPr bwMode="auto">
            <a:xfrm>
              <a:off x="4495800" y="5181600"/>
              <a:ext cx="1609725" cy="428625"/>
            </a:xfrm>
            <a:prstGeom prst="rect">
              <a:avLst/>
            </a:prstGeom>
            <a:solidFill>
              <a:srgbClr val="FFFFFF"/>
            </a:solidFill>
          </p:spPr>
        </p:pic>
        <p:pic>
          <p:nvPicPr>
            <p:cNvPr id="8195" name="Picture 3"/>
            <p:cNvPicPr>
              <a:picLocks noChangeAspect="1" noChangeArrowheads="1"/>
            </p:cNvPicPr>
            <p:nvPr/>
          </p:nvPicPr>
          <p:blipFill>
            <a:blip r:embed="rId9" cstate="print"/>
            <a:srcRect/>
            <a:stretch>
              <a:fillRect/>
            </a:stretch>
          </p:blipFill>
          <p:spPr bwMode="auto">
            <a:xfrm>
              <a:off x="5334000" y="5867400"/>
              <a:ext cx="609600" cy="609600"/>
            </a:xfrm>
            <a:prstGeom prst="rect">
              <a:avLst/>
            </a:prstGeom>
            <a:solidFill>
              <a:srgbClr val="FFFFFF"/>
            </a:solidFill>
          </p:spPr>
        </p:pic>
        <p:pic>
          <p:nvPicPr>
            <p:cNvPr id="8194" name="Picture 2"/>
            <p:cNvPicPr>
              <a:picLocks noChangeAspect="1" noChangeArrowheads="1"/>
            </p:cNvPicPr>
            <p:nvPr/>
          </p:nvPicPr>
          <p:blipFill>
            <a:blip r:embed="rId10" cstate="print"/>
            <a:srcRect/>
            <a:stretch>
              <a:fillRect/>
            </a:stretch>
          </p:blipFill>
          <p:spPr bwMode="auto">
            <a:xfrm>
              <a:off x="6324600" y="6096000"/>
              <a:ext cx="1762125" cy="257175"/>
            </a:xfrm>
            <a:prstGeom prst="rect">
              <a:avLst/>
            </a:prstGeom>
            <a:solidFill>
              <a:srgbClr val="FFFFFF"/>
            </a:solidFill>
          </p:spPr>
        </p:pic>
        <p:sp>
          <p:nvSpPr>
            <p:cNvPr id="8211" name="Rectangle 19"/>
            <p:cNvSpPr>
              <a:spLocks noChangeArrowheads="1"/>
            </p:cNvSpPr>
            <p:nvPr/>
          </p:nvSpPr>
          <p:spPr bwMode="auto">
            <a:xfrm>
              <a:off x="4191000" y="4876800"/>
              <a:ext cx="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sp>
        <p:nvSpPr>
          <p:cNvPr id="30" name="Rectangle 29"/>
          <p:cNvSpPr/>
          <p:nvPr/>
        </p:nvSpPr>
        <p:spPr>
          <a:xfrm>
            <a:off x="838200" y="1371600"/>
            <a:ext cx="7620000" cy="3539430"/>
          </a:xfrm>
          <a:prstGeom prst="rect">
            <a:avLst/>
          </a:prstGeom>
        </p:spPr>
        <p:txBody>
          <a:bodyPr wrap="square">
            <a:spAutoFit/>
          </a:bodyPr>
          <a:lstStyle/>
          <a:p>
            <a:pPr lvl="0">
              <a:spcBef>
                <a:spcPct val="0"/>
              </a:spcBef>
              <a:buFont typeface="Arial" pitchFamily="34" charset="0"/>
              <a:buChar char="•"/>
              <a:defRPr/>
            </a:pPr>
            <a:r>
              <a:rPr lang="en-US" sz="2800" dirty="0" smtClean="0"/>
              <a:t> WP4 tasks</a:t>
            </a:r>
          </a:p>
          <a:p>
            <a:pPr lvl="0">
              <a:spcBef>
                <a:spcPct val="0"/>
              </a:spcBef>
              <a:buFont typeface="Arial" pitchFamily="34" charset="0"/>
              <a:buChar char="•"/>
              <a:defRPr/>
            </a:pPr>
            <a:r>
              <a:rPr lang="en-US" sz="2800" dirty="0" smtClean="0"/>
              <a:t> </a:t>
            </a:r>
            <a:r>
              <a:rPr lang="en-US" sz="2800" dirty="0" smtClean="0"/>
              <a:t>Estimates of errors and sources</a:t>
            </a:r>
          </a:p>
          <a:p>
            <a:pPr lvl="0">
              <a:spcBef>
                <a:spcPct val="0"/>
              </a:spcBef>
              <a:buFont typeface="Arial" pitchFamily="34" charset="0"/>
              <a:buChar char="•"/>
              <a:defRPr/>
            </a:pPr>
            <a:r>
              <a:rPr lang="en-US" sz="2800" dirty="0" smtClean="0"/>
              <a:t> </a:t>
            </a:r>
            <a:r>
              <a:rPr lang="en-US" sz="2800" dirty="0" smtClean="0"/>
              <a:t>Experiments </a:t>
            </a:r>
            <a:r>
              <a:rPr lang="en-US" sz="2800" dirty="0" smtClean="0"/>
              <a:t>with retrieving errors in </a:t>
            </a:r>
            <a:r>
              <a:rPr lang="en-US" sz="2800" dirty="0" smtClean="0"/>
              <a:t>hypothetical</a:t>
            </a:r>
          </a:p>
          <a:p>
            <a:pPr lvl="0">
              <a:spcBef>
                <a:spcPct val="0"/>
              </a:spcBef>
              <a:defRPr/>
            </a:pPr>
            <a:r>
              <a:rPr lang="en-US" sz="2800" dirty="0" smtClean="0"/>
              <a:t> </a:t>
            </a:r>
            <a:r>
              <a:rPr lang="en-US" sz="2800" dirty="0" smtClean="0"/>
              <a:t> independent flux </a:t>
            </a:r>
            <a:r>
              <a:rPr lang="en-US" sz="2800" dirty="0" smtClean="0"/>
              <a:t>data by triple </a:t>
            </a:r>
            <a:r>
              <a:rPr lang="en-US" sz="2800" dirty="0" smtClean="0"/>
              <a:t>collocation</a:t>
            </a:r>
          </a:p>
          <a:p>
            <a:pPr lvl="0">
              <a:spcBef>
                <a:spcPct val="0"/>
              </a:spcBef>
              <a:buFont typeface="Arial" pitchFamily="34" charset="0"/>
              <a:buChar char="•"/>
              <a:defRPr/>
            </a:pPr>
            <a:r>
              <a:rPr lang="en-US" sz="2800" dirty="0" smtClean="0"/>
              <a:t> </a:t>
            </a:r>
            <a:r>
              <a:rPr lang="en-US" sz="2800" dirty="0" smtClean="0"/>
              <a:t>Feasibility of performing triple collocation using</a:t>
            </a:r>
          </a:p>
          <a:p>
            <a:pPr lvl="0">
              <a:spcBef>
                <a:spcPct val="0"/>
              </a:spcBef>
              <a:defRPr/>
            </a:pPr>
            <a:r>
              <a:rPr lang="en-US" sz="2800" dirty="0" smtClean="0"/>
              <a:t> </a:t>
            </a:r>
            <a:r>
              <a:rPr lang="en-US" sz="2800" dirty="0" smtClean="0"/>
              <a:t> in situ, satellite, and analyses/forecasts</a:t>
            </a:r>
          </a:p>
          <a:p>
            <a:pPr lvl="0">
              <a:spcBef>
                <a:spcPct val="0"/>
              </a:spcBef>
              <a:buFont typeface="Arial" pitchFamily="34" charset="0"/>
              <a:buChar char="•"/>
              <a:defRPr/>
            </a:pPr>
            <a:r>
              <a:rPr lang="en-US" sz="2800" dirty="0" smtClean="0"/>
              <a:t> </a:t>
            </a:r>
            <a:r>
              <a:rPr lang="en-US" sz="2800" dirty="0" smtClean="0"/>
              <a:t>Other: consideration of </a:t>
            </a:r>
            <a:r>
              <a:rPr lang="en-US" sz="2800" dirty="0" err="1" smtClean="0"/>
              <a:t>subdomains</a:t>
            </a:r>
            <a:r>
              <a:rPr lang="en-US" sz="2800" dirty="0" smtClean="0"/>
              <a:t> (for</a:t>
            </a:r>
          </a:p>
          <a:p>
            <a:pPr lvl="0">
              <a:spcBef>
                <a:spcPct val="0"/>
              </a:spcBef>
              <a:defRPr/>
            </a:pPr>
            <a:r>
              <a:rPr lang="en-US" sz="2800" dirty="0" smtClean="0"/>
              <a:t> </a:t>
            </a:r>
            <a:r>
              <a:rPr lang="en-US" sz="2800" dirty="0" smtClean="0"/>
              <a:t> tomorrow)</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609600"/>
          </a:xfrm>
        </p:spPr>
        <p:txBody>
          <a:bodyPr>
            <a:normAutofit fontScale="90000"/>
          </a:bodyPr>
          <a:lstStyle/>
          <a:p>
            <a:r>
              <a:rPr lang="en-US" dirty="0" smtClean="0"/>
              <a:t>Feasibility of performing triple collocation</a:t>
            </a:r>
            <a:endParaRPr lang="en-US" dirty="0"/>
          </a:p>
        </p:txBody>
      </p:sp>
      <p:sp>
        <p:nvSpPr>
          <p:cNvPr id="20" name="Rectangle 19"/>
          <p:cNvSpPr/>
          <p:nvPr/>
        </p:nvSpPr>
        <p:spPr>
          <a:xfrm>
            <a:off x="685800" y="1447800"/>
            <a:ext cx="7620000" cy="523220"/>
          </a:xfrm>
          <a:prstGeom prst="rect">
            <a:avLst/>
          </a:prstGeom>
        </p:spPr>
        <p:txBody>
          <a:bodyPr wrap="square">
            <a:spAutoFit/>
          </a:bodyPr>
          <a:lstStyle/>
          <a:p>
            <a:pPr lvl="0">
              <a:spcBef>
                <a:spcPct val="0"/>
              </a:spcBef>
              <a:buFont typeface="Arial" pitchFamily="34" charset="0"/>
              <a:buChar char="•"/>
              <a:defRPr/>
            </a:pPr>
            <a:r>
              <a:rPr lang="en-US" sz="2800" dirty="0" smtClean="0"/>
              <a:t> </a:t>
            </a:r>
            <a:r>
              <a:rPr lang="en-US" sz="2800" dirty="0" smtClean="0"/>
              <a:t>Independence of data…specifically of analyses</a:t>
            </a:r>
            <a:endParaRPr lang="en-US" sz="2800" dirty="0" smtClean="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7" name="Picture 7" descr="temp_10"/>
          <p:cNvPicPr>
            <a:picLocks noChangeAspect="1" noChangeArrowheads="1"/>
          </p:cNvPicPr>
          <p:nvPr/>
        </p:nvPicPr>
        <p:blipFill>
          <a:blip r:embed="rId3" cstate="print"/>
          <a:srcRect/>
          <a:stretch>
            <a:fillRect/>
          </a:stretch>
        </p:blipFill>
        <p:spPr bwMode="auto">
          <a:xfrm>
            <a:off x="4648200" y="533400"/>
            <a:ext cx="4495800" cy="4451350"/>
          </a:xfrm>
          <a:prstGeom prst="rect">
            <a:avLst/>
          </a:prstGeom>
          <a:noFill/>
        </p:spPr>
      </p:pic>
      <p:sp>
        <p:nvSpPr>
          <p:cNvPr id="30722" name="Rectangle 2"/>
          <p:cNvSpPr>
            <a:spLocks noGrp="1" noChangeArrowheads="1"/>
          </p:cNvSpPr>
          <p:nvPr>
            <p:ph type="title"/>
          </p:nvPr>
        </p:nvSpPr>
        <p:spPr>
          <a:xfrm>
            <a:off x="0" y="0"/>
            <a:ext cx="9144000" cy="609600"/>
          </a:xfrm>
        </p:spPr>
        <p:txBody>
          <a:bodyPr>
            <a:normAutofit fontScale="90000"/>
          </a:bodyPr>
          <a:lstStyle/>
          <a:p>
            <a:r>
              <a:rPr lang="en-US" dirty="0"/>
              <a:t>Atlantic Water and general circulation</a:t>
            </a:r>
          </a:p>
        </p:txBody>
      </p:sp>
      <p:pic>
        <p:nvPicPr>
          <p:cNvPr id="30725" name="Picture 5" descr="isohalines35"/>
          <p:cNvPicPr>
            <a:picLocks noChangeAspect="1" noChangeArrowheads="1"/>
          </p:cNvPicPr>
          <p:nvPr/>
        </p:nvPicPr>
        <p:blipFill>
          <a:blip r:embed="rId4" cstate="print"/>
          <a:srcRect/>
          <a:stretch>
            <a:fillRect/>
          </a:stretch>
        </p:blipFill>
        <p:spPr bwMode="auto">
          <a:xfrm>
            <a:off x="152400" y="936625"/>
            <a:ext cx="4495800" cy="4051300"/>
          </a:xfrm>
          <a:prstGeom prst="rect">
            <a:avLst/>
          </a:prstGeom>
          <a:noFill/>
        </p:spPr>
      </p:pic>
      <p:sp>
        <p:nvSpPr>
          <p:cNvPr id="30728" name="Text Box 8"/>
          <p:cNvSpPr txBox="1">
            <a:spLocks noChangeArrowheads="1"/>
          </p:cNvSpPr>
          <p:nvPr/>
        </p:nvSpPr>
        <p:spPr bwMode="auto">
          <a:xfrm>
            <a:off x="533400" y="5257800"/>
            <a:ext cx="4770438" cy="336550"/>
          </a:xfrm>
          <a:prstGeom prst="rect">
            <a:avLst/>
          </a:prstGeom>
          <a:noFill/>
          <a:ln w="9525">
            <a:noFill/>
            <a:miter lim="800000"/>
            <a:headEnd/>
            <a:tailEnd/>
          </a:ln>
          <a:effectLst/>
        </p:spPr>
        <p:txBody>
          <a:bodyPr wrap="none">
            <a:spAutoFit/>
          </a:bodyPr>
          <a:lstStyle/>
          <a:p>
            <a:r>
              <a:rPr lang="en-US"/>
              <a:t>Full year climatology from 1948-2006 hydrography </a:t>
            </a:r>
          </a:p>
        </p:txBody>
      </p:sp>
      <p:grpSp>
        <p:nvGrpSpPr>
          <p:cNvPr id="2" name="Group 29"/>
          <p:cNvGrpSpPr>
            <a:grpSpLocks/>
          </p:cNvGrpSpPr>
          <p:nvPr/>
        </p:nvGrpSpPr>
        <p:grpSpPr bwMode="auto">
          <a:xfrm>
            <a:off x="6400800" y="1219200"/>
            <a:ext cx="1981200" cy="3530600"/>
            <a:chOff x="4032" y="768"/>
            <a:chExt cx="1248" cy="2224"/>
          </a:xfrm>
        </p:grpSpPr>
        <p:grpSp>
          <p:nvGrpSpPr>
            <p:cNvPr id="3" name="Group 27"/>
            <p:cNvGrpSpPr>
              <a:grpSpLocks/>
            </p:cNvGrpSpPr>
            <p:nvPr/>
          </p:nvGrpSpPr>
          <p:grpSpPr bwMode="auto">
            <a:xfrm>
              <a:off x="4080" y="768"/>
              <a:ext cx="576" cy="336"/>
              <a:chOff x="4080" y="576"/>
              <a:chExt cx="576" cy="336"/>
            </a:xfrm>
          </p:grpSpPr>
          <p:sp>
            <p:nvSpPr>
              <p:cNvPr id="30736" name="Freeform 16"/>
              <p:cNvSpPr>
                <a:spLocks/>
              </p:cNvSpPr>
              <p:nvPr/>
            </p:nvSpPr>
            <p:spPr bwMode="auto">
              <a:xfrm>
                <a:off x="4128" y="808"/>
                <a:ext cx="288" cy="104"/>
              </a:xfrm>
              <a:custGeom>
                <a:avLst/>
                <a:gdLst/>
                <a:ahLst/>
                <a:cxnLst>
                  <a:cxn ang="0">
                    <a:pos x="288" y="56"/>
                  </a:cxn>
                  <a:cxn ang="0">
                    <a:pos x="144" y="8"/>
                  </a:cxn>
                  <a:cxn ang="0">
                    <a:pos x="0" y="104"/>
                  </a:cxn>
                </a:cxnLst>
                <a:rect l="0" t="0" r="r" b="b"/>
                <a:pathLst>
                  <a:path w="288" h="104">
                    <a:moveTo>
                      <a:pt x="288" y="56"/>
                    </a:moveTo>
                    <a:cubicBezTo>
                      <a:pt x="240" y="28"/>
                      <a:pt x="192" y="0"/>
                      <a:pt x="144" y="8"/>
                    </a:cubicBezTo>
                    <a:cubicBezTo>
                      <a:pt x="96" y="16"/>
                      <a:pt x="24" y="88"/>
                      <a:pt x="0" y="104"/>
                    </a:cubicBezTo>
                  </a:path>
                </a:pathLst>
              </a:custGeom>
              <a:noFill/>
              <a:ln w="19050" cap="flat" cmpd="sng">
                <a:solidFill>
                  <a:schemeClr val="tx1"/>
                </a:solidFill>
                <a:prstDash val="solid"/>
                <a:round/>
                <a:headEnd/>
                <a:tailEnd type="triangle" w="med" len="med"/>
              </a:ln>
              <a:effectLst/>
            </p:spPr>
            <p:txBody>
              <a:bodyPr wrap="none" anchor="ctr"/>
              <a:lstStyle/>
              <a:p>
                <a:endParaRPr lang="en-US"/>
              </a:p>
            </p:txBody>
          </p:sp>
          <p:sp>
            <p:nvSpPr>
              <p:cNvPr id="30737" name="Freeform 17"/>
              <p:cNvSpPr>
                <a:spLocks/>
              </p:cNvSpPr>
              <p:nvPr/>
            </p:nvSpPr>
            <p:spPr bwMode="auto">
              <a:xfrm>
                <a:off x="4384" y="672"/>
                <a:ext cx="272" cy="144"/>
              </a:xfrm>
              <a:custGeom>
                <a:avLst/>
                <a:gdLst/>
                <a:ahLst/>
                <a:cxnLst>
                  <a:cxn ang="0">
                    <a:pos x="80" y="144"/>
                  </a:cxn>
                  <a:cxn ang="0">
                    <a:pos x="32" y="48"/>
                  </a:cxn>
                  <a:cxn ang="0">
                    <a:pos x="272" y="0"/>
                  </a:cxn>
                </a:cxnLst>
                <a:rect l="0" t="0" r="r" b="b"/>
                <a:pathLst>
                  <a:path w="272" h="144">
                    <a:moveTo>
                      <a:pt x="80" y="144"/>
                    </a:moveTo>
                    <a:cubicBezTo>
                      <a:pt x="40" y="108"/>
                      <a:pt x="0" y="72"/>
                      <a:pt x="32" y="48"/>
                    </a:cubicBezTo>
                    <a:cubicBezTo>
                      <a:pt x="64" y="24"/>
                      <a:pt x="232" y="8"/>
                      <a:pt x="272" y="0"/>
                    </a:cubicBezTo>
                  </a:path>
                </a:pathLst>
              </a:custGeom>
              <a:noFill/>
              <a:ln w="19050" cmpd="sng">
                <a:solidFill>
                  <a:schemeClr val="tx1"/>
                </a:solidFill>
                <a:round/>
                <a:headEnd/>
                <a:tailEnd type="triangle" w="med" len="med"/>
              </a:ln>
              <a:effectLst/>
            </p:spPr>
            <p:txBody>
              <a:bodyPr wrap="none" anchor="ctr"/>
              <a:lstStyle/>
              <a:p>
                <a:endParaRPr lang="en-US"/>
              </a:p>
            </p:txBody>
          </p:sp>
          <p:sp>
            <p:nvSpPr>
              <p:cNvPr id="30738" name="Freeform 18"/>
              <p:cNvSpPr>
                <a:spLocks/>
              </p:cNvSpPr>
              <p:nvPr/>
            </p:nvSpPr>
            <p:spPr bwMode="auto">
              <a:xfrm>
                <a:off x="4080" y="576"/>
                <a:ext cx="56" cy="288"/>
              </a:xfrm>
              <a:custGeom>
                <a:avLst/>
                <a:gdLst/>
                <a:ahLst/>
                <a:cxnLst>
                  <a:cxn ang="0">
                    <a:pos x="48" y="0"/>
                  </a:cxn>
                  <a:cxn ang="0">
                    <a:pos x="48" y="144"/>
                  </a:cxn>
                  <a:cxn ang="0">
                    <a:pos x="0" y="288"/>
                  </a:cxn>
                </a:cxnLst>
                <a:rect l="0" t="0" r="r" b="b"/>
                <a:pathLst>
                  <a:path w="56" h="288">
                    <a:moveTo>
                      <a:pt x="48" y="0"/>
                    </a:moveTo>
                    <a:cubicBezTo>
                      <a:pt x="52" y="48"/>
                      <a:pt x="56" y="96"/>
                      <a:pt x="48" y="144"/>
                    </a:cubicBezTo>
                    <a:cubicBezTo>
                      <a:pt x="40" y="192"/>
                      <a:pt x="20" y="240"/>
                      <a:pt x="0" y="288"/>
                    </a:cubicBezTo>
                  </a:path>
                </a:pathLst>
              </a:custGeom>
              <a:noFill/>
              <a:ln w="19050" cmpd="sng">
                <a:solidFill>
                  <a:schemeClr val="tx1"/>
                </a:solidFill>
                <a:round/>
                <a:headEnd/>
                <a:tailEnd type="triangle" w="med" len="med"/>
              </a:ln>
              <a:effectLst/>
            </p:spPr>
            <p:txBody>
              <a:bodyPr wrap="none" anchor="ctr"/>
              <a:lstStyle/>
              <a:p>
                <a:endParaRPr lang="en-US"/>
              </a:p>
            </p:txBody>
          </p:sp>
        </p:grpSp>
        <p:grpSp>
          <p:nvGrpSpPr>
            <p:cNvPr id="4" name="Group 28"/>
            <p:cNvGrpSpPr>
              <a:grpSpLocks/>
            </p:cNvGrpSpPr>
            <p:nvPr/>
          </p:nvGrpSpPr>
          <p:grpSpPr bwMode="auto">
            <a:xfrm>
              <a:off x="4032" y="1104"/>
              <a:ext cx="1248" cy="1888"/>
              <a:chOff x="4032" y="1178"/>
              <a:chExt cx="1248" cy="1888"/>
            </a:xfrm>
          </p:grpSpPr>
          <p:sp>
            <p:nvSpPr>
              <p:cNvPr id="30739" name="Freeform 19"/>
              <p:cNvSpPr>
                <a:spLocks/>
              </p:cNvSpPr>
              <p:nvPr/>
            </p:nvSpPr>
            <p:spPr bwMode="auto">
              <a:xfrm>
                <a:off x="4848" y="1890"/>
                <a:ext cx="432" cy="56"/>
              </a:xfrm>
              <a:custGeom>
                <a:avLst/>
                <a:gdLst/>
                <a:ahLst/>
                <a:cxnLst>
                  <a:cxn ang="0">
                    <a:pos x="0" y="56"/>
                  </a:cxn>
                  <a:cxn ang="0">
                    <a:pos x="192" y="8"/>
                  </a:cxn>
                  <a:cxn ang="0">
                    <a:pos x="432" y="8"/>
                  </a:cxn>
                </a:cxnLst>
                <a:rect l="0" t="0" r="r" b="b"/>
                <a:pathLst>
                  <a:path w="432" h="56">
                    <a:moveTo>
                      <a:pt x="0" y="56"/>
                    </a:moveTo>
                    <a:cubicBezTo>
                      <a:pt x="60" y="36"/>
                      <a:pt x="120" y="16"/>
                      <a:pt x="192" y="8"/>
                    </a:cubicBezTo>
                    <a:cubicBezTo>
                      <a:pt x="264" y="0"/>
                      <a:pt x="348" y="4"/>
                      <a:pt x="432" y="8"/>
                    </a:cubicBezTo>
                  </a:path>
                </a:pathLst>
              </a:custGeom>
              <a:noFill/>
              <a:ln w="19050" cmpd="sng">
                <a:solidFill>
                  <a:schemeClr val="tx1"/>
                </a:solidFill>
                <a:round/>
                <a:headEnd/>
                <a:tailEnd type="triangle" w="med" len="med"/>
              </a:ln>
              <a:effectLst/>
            </p:spPr>
            <p:txBody>
              <a:bodyPr wrap="none" anchor="ctr"/>
              <a:lstStyle/>
              <a:p>
                <a:endParaRPr lang="en-US"/>
              </a:p>
            </p:txBody>
          </p:sp>
          <p:grpSp>
            <p:nvGrpSpPr>
              <p:cNvPr id="5" name="Group 25"/>
              <p:cNvGrpSpPr>
                <a:grpSpLocks/>
              </p:cNvGrpSpPr>
              <p:nvPr/>
            </p:nvGrpSpPr>
            <p:grpSpPr bwMode="auto">
              <a:xfrm>
                <a:off x="4032" y="1178"/>
                <a:ext cx="792" cy="1888"/>
                <a:chOff x="4032" y="912"/>
                <a:chExt cx="792" cy="1888"/>
              </a:xfrm>
            </p:grpSpPr>
            <p:sp>
              <p:nvSpPr>
                <p:cNvPr id="30741" name="Freeform 21"/>
                <p:cNvSpPr>
                  <a:spLocks/>
                </p:cNvSpPr>
                <p:nvPr/>
              </p:nvSpPr>
              <p:spPr bwMode="auto">
                <a:xfrm>
                  <a:off x="4224" y="912"/>
                  <a:ext cx="600" cy="1872"/>
                </a:xfrm>
                <a:custGeom>
                  <a:avLst/>
                  <a:gdLst/>
                  <a:ahLst/>
                  <a:cxnLst>
                    <a:cxn ang="0">
                      <a:pos x="0" y="1872"/>
                    </a:cxn>
                    <a:cxn ang="0">
                      <a:pos x="144" y="1728"/>
                    </a:cxn>
                    <a:cxn ang="0">
                      <a:pos x="144" y="1440"/>
                    </a:cxn>
                    <a:cxn ang="0">
                      <a:pos x="384" y="1152"/>
                    </a:cxn>
                    <a:cxn ang="0">
                      <a:pos x="576" y="960"/>
                    </a:cxn>
                    <a:cxn ang="0">
                      <a:pos x="528" y="672"/>
                    </a:cxn>
                    <a:cxn ang="0">
                      <a:pos x="480" y="432"/>
                    </a:cxn>
                    <a:cxn ang="0">
                      <a:pos x="432" y="288"/>
                    </a:cxn>
                    <a:cxn ang="0">
                      <a:pos x="288" y="96"/>
                    </a:cxn>
                    <a:cxn ang="0">
                      <a:pos x="240" y="0"/>
                    </a:cxn>
                  </a:cxnLst>
                  <a:rect l="0" t="0" r="r" b="b"/>
                  <a:pathLst>
                    <a:path w="600" h="1872">
                      <a:moveTo>
                        <a:pt x="0" y="1872"/>
                      </a:moveTo>
                      <a:cubicBezTo>
                        <a:pt x="60" y="1836"/>
                        <a:pt x="120" y="1800"/>
                        <a:pt x="144" y="1728"/>
                      </a:cubicBezTo>
                      <a:cubicBezTo>
                        <a:pt x="168" y="1656"/>
                        <a:pt x="104" y="1536"/>
                        <a:pt x="144" y="1440"/>
                      </a:cubicBezTo>
                      <a:cubicBezTo>
                        <a:pt x="184" y="1344"/>
                        <a:pt x="312" y="1232"/>
                        <a:pt x="384" y="1152"/>
                      </a:cubicBezTo>
                      <a:cubicBezTo>
                        <a:pt x="456" y="1072"/>
                        <a:pt x="552" y="1040"/>
                        <a:pt x="576" y="960"/>
                      </a:cubicBezTo>
                      <a:cubicBezTo>
                        <a:pt x="600" y="880"/>
                        <a:pt x="544" y="760"/>
                        <a:pt x="528" y="672"/>
                      </a:cubicBezTo>
                      <a:cubicBezTo>
                        <a:pt x="512" y="584"/>
                        <a:pt x="496" y="496"/>
                        <a:pt x="480" y="432"/>
                      </a:cubicBezTo>
                      <a:cubicBezTo>
                        <a:pt x="464" y="368"/>
                        <a:pt x="464" y="344"/>
                        <a:pt x="432" y="288"/>
                      </a:cubicBezTo>
                      <a:cubicBezTo>
                        <a:pt x="400" y="232"/>
                        <a:pt x="320" y="144"/>
                        <a:pt x="288" y="96"/>
                      </a:cubicBezTo>
                      <a:cubicBezTo>
                        <a:pt x="256" y="48"/>
                        <a:pt x="248" y="24"/>
                        <a:pt x="240" y="0"/>
                      </a:cubicBezTo>
                    </a:path>
                  </a:pathLst>
                </a:custGeom>
                <a:noFill/>
                <a:ln w="57150" cmpd="sng">
                  <a:solidFill>
                    <a:schemeClr val="tx1"/>
                  </a:solidFill>
                  <a:round/>
                  <a:headEnd/>
                  <a:tailEnd type="triangle" w="med" len="med"/>
                </a:ln>
                <a:effectLst/>
              </p:spPr>
              <p:txBody>
                <a:bodyPr wrap="none" anchor="ctr"/>
                <a:lstStyle/>
                <a:p>
                  <a:endParaRPr lang="en-US"/>
                </a:p>
              </p:txBody>
            </p:sp>
            <p:sp>
              <p:nvSpPr>
                <p:cNvPr id="30742" name="Freeform 22"/>
                <p:cNvSpPr>
                  <a:spLocks/>
                </p:cNvSpPr>
                <p:nvPr/>
              </p:nvSpPr>
              <p:spPr bwMode="auto">
                <a:xfrm>
                  <a:off x="4032" y="960"/>
                  <a:ext cx="544" cy="1840"/>
                </a:xfrm>
                <a:custGeom>
                  <a:avLst/>
                  <a:gdLst/>
                  <a:ahLst/>
                  <a:cxnLst>
                    <a:cxn ang="0">
                      <a:pos x="0" y="1776"/>
                    </a:cxn>
                    <a:cxn ang="0">
                      <a:pos x="96" y="1824"/>
                    </a:cxn>
                    <a:cxn ang="0">
                      <a:pos x="192" y="1680"/>
                    </a:cxn>
                    <a:cxn ang="0">
                      <a:pos x="240" y="1536"/>
                    </a:cxn>
                    <a:cxn ang="0">
                      <a:pos x="240" y="1440"/>
                    </a:cxn>
                    <a:cxn ang="0">
                      <a:pos x="240" y="1248"/>
                    </a:cxn>
                    <a:cxn ang="0">
                      <a:pos x="144" y="1104"/>
                    </a:cxn>
                    <a:cxn ang="0">
                      <a:pos x="48" y="960"/>
                    </a:cxn>
                    <a:cxn ang="0">
                      <a:pos x="144" y="864"/>
                    </a:cxn>
                    <a:cxn ang="0">
                      <a:pos x="288" y="720"/>
                    </a:cxn>
                    <a:cxn ang="0">
                      <a:pos x="432" y="672"/>
                    </a:cxn>
                    <a:cxn ang="0">
                      <a:pos x="480" y="480"/>
                    </a:cxn>
                    <a:cxn ang="0">
                      <a:pos x="528" y="288"/>
                    </a:cxn>
                    <a:cxn ang="0">
                      <a:pos x="384" y="0"/>
                    </a:cxn>
                  </a:cxnLst>
                  <a:rect l="0" t="0" r="r" b="b"/>
                  <a:pathLst>
                    <a:path w="544" h="1840">
                      <a:moveTo>
                        <a:pt x="0" y="1776"/>
                      </a:moveTo>
                      <a:cubicBezTo>
                        <a:pt x="32" y="1808"/>
                        <a:pt x="64" y="1840"/>
                        <a:pt x="96" y="1824"/>
                      </a:cubicBezTo>
                      <a:cubicBezTo>
                        <a:pt x="128" y="1808"/>
                        <a:pt x="168" y="1728"/>
                        <a:pt x="192" y="1680"/>
                      </a:cubicBezTo>
                      <a:cubicBezTo>
                        <a:pt x="216" y="1632"/>
                        <a:pt x="232" y="1576"/>
                        <a:pt x="240" y="1536"/>
                      </a:cubicBezTo>
                      <a:cubicBezTo>
                        <a:pt x="248" y="1496"/>
                        <a:pt x="240" y="1488"/>
                        <a:pt x="240" y="1440"/>
                      </a:cubicBezTo>
                      <a:cubicBezTo>
                        <a:pt x="240" y="1392"/>
                        <a:pt x="256" y="1304"/>
                        <a:pt x="240" y="1248"/>
                      </a:cubicBezTo>
                      <a:cubicBezTo>
                        <a:pt x="224" y="1192"/>
                        <a:pt x="176" y="1152"/>
                        <a:pt x="144" y="1104"/>
                      </a:cubicBezTo>
                      <a:cubicBezTo>
                        <a:pt x="112" y="1056"/>
                        <a:pt x="48" y="1000"/>
                        <a:pt x="48" y="960"/>
                      </a:cubicBezTo>
                      <a:cubicBezTo>
                        <a:pt x="48" y="920"/>
                        <a:pt x="104" y="904"/>
                        <a:pt x="144" y="864"/>
                      </a:cubicBezTo>
                      <a:cubicBezTo>
                        <a:pt x="184" y="824"/>
                        <a:pt x="240" y="752"/>
                        <a:pt x="288" y="720"/>
                      </a:cubicBezTo>
                      <a:cubicBezTo>
                        <a:pt x="336" y="688"/>
                        <a:pt x="400" y="712"/>
                        <a:pt x="432" y="672"/>
                      </a:cubicBezTo>
                      <a:cubicBezTo>
                        <a:pt x="464" y="632"/>
                        <a:pt x="464" y="544"/>
                        <a:pt x="480" y="480"/>
                      </a:cubicBezTo>
                      <a:cubicBezTo>
                        <a:pt x="496" y="416"/>
                        <a:pt x="544" y="368"/>
                        <a:pt x="528" y="288"/>
                      </a:cubicBezTo>
                      <a:cubicBezTo>
                        <a:pt x="512" y="208"/>
                        <a:pt x="448" y="104"/>
                        <a:pt x="384" y="0"/>
                      </a:cubicBezTo>
                    </a:path>
                  </a:pathLst>
                </a:custGeom>
                <a:noFill/>
                <a:ln w="57150" cmpd="sng">
                  <a:solidFill>
                    <a:schemeClr val="tx1"/>
                  </a:solidFill>
                  <a:round/>
                  <a:headEnd/>
                  <a:tailEnd type="triangle" w="med" len="med"/>
                </a:ln>
                <a:effectLst/>
              </p:spPr>
              <p:txBody>
                <a:bodyPr wrap="none" anchor="ctr"/>
                <a:lstStyle/>
                <a:p>
                  <a:endParaRPr lang="en-US"/>
                </a:p>
              </p:txBody>
            </p:sp>
          </p:grpSp>
        </p:grpSp>
      </p:grpSp>
      <p:grpSp>
        <p:nvGrpSpPr>
          <p:cNvPr id="6" name="Group 26"/>
          <p:cNvGrpSpPr>
            <a:grpSpLocks/>
          </p:cNvGrpSpPr>
          <p:nvPr/>
        </p:nvGrpSpPr>
        <p:grpSpPr bwMode="auto">
          <a:xfrm>
            <a:off x="5181600" y="1828800"/>
            <a:ext cx="1346200" cy="2590800"/>
            <a:chOff x="3264" y="960"/>
            <a:chExt cx="848" cy="1632"/>
          </a:xfrm>
        </p:grpSpPr>
        <p:sp>
          <p:nvSpPr>
            <p:cNvPr id="30734" name="Freeform 14"/>
            <p:cNvSpPr>
              <a:spLocks/>
            </p:cNvSpPr>
            <p:nvPr/>
          </p:nvSpPr>
          <p:spPr bwMode="auto">
            <a:xfrm>
              <a:off x="3264" y="960"/>
              <a:ext cx="816" cy="1296"/>
            </a:xfrm>
            <a:custGeom>
              <a:avLst/>
              <a:gdLst/>
              <a:ahLst/>
              <a:cxnLst>
                <a:cxn ang="0">
                  <a:pos x="816" y="0"/>
                </a:cxn>
                <a:cxn ang="0">
                  <a:pos x="528" y="384"/>
                </a:cxn>
                <a:cxn ang="0">
                  <a:pos x="384" y="576"/>
                </a:cxn>
                <a:cxn ang="0">
                  <a:pos x="288" y="1008"/>
                </a:cxn>
                <a:cxn ang="0">
                  <a:pos x="0" y="1296"/>
                </a:cxn>
              </a:cxnLst>
              <a:rect l="0" t="0" r="r" b="b"/>
              <a:pathLst>
                <a:path w="816" h="1296">
                  <a:moveTo>
                    <a:pt x="816" y="0"/>
                  </a:moveTo>
                  <a:cubicBezTo>
                    <a:pt x="708" y="144"/>
                    <a:pt x="600" y="288"/>
                    <a:pt x="528" y="384"/>
                  </a:cubicBezTo>
                  <a:cubicBezTo>
                    <a:pt x="456" y="480"/>
                    <a:pt x="424" y="472"/>
                    <a:pt x="384" y="576"/>
                  </a:cubicBezTo>
                  <a:cubicBezTo>
                    <a:pt x="344" y="680"/>
                    <a:pt x="352" y="888"/>
                    <a:pt x="288" y="1008"/>
                  </a:cubicBezTo>
                  <a:cubicBezTo>
                    <a:pt x="224" y="1128"/>
                    <a:pt x="112" y="1212"/>
                    <a:pt x="0" y="1296"/>
                  </a:cubicBezTo>
                </a:path>
              </a:pathLst>
            </a:custGeom>
            <a:noFill/>
            <a:ln w="57150" cap="flat" cmpd="sng">
              <a:solidFill>
                <a:schemeClr val="tx1"/>
              </a:solidFill>
              <a:prstDash val="dash"/>
              <a:round/>
              <a:headEnd/>
              <a:tailEnd type="triangle" w="med" len="med"/>
            </a:ln>
            <a:effectLst/>
          </p:spPr>
          <p:txBody>
            <a:bodyPr wrap="none" anchor="ctr"/>
            <a:lstStyle/>
            <a:p>
              <a:endParaRPr lang="en-US"/>
            </a:p>
          </p:txBody>
        </p:sp>
        <p:sp>
          <p:nvSpPr>
            <p:cNvPr id="30743" name="Freeform 23"/>
            <p:cNvSpPr>
              <a:spLocks/>
            </p:cNvSpPr>
            <p:nvPr/>
          </p:nvSpPr>
          <p:spPr bwMode="auto">
            <a:xfrm>
              <a:off x="3696" y="1584"/>
              <a:ext cx="416" cy="912"/>
            </a:xfrm>
            <a:custGeom>
              <a:avLst/>
              <a:gdLst/>
              <a:ahLst/>
              <a:cxnLst>
                <a:cxn ang="0">
                  <a:pos x="0" y="0"/>
                </a:cxn>
                <a:cxn ang="0">
                  <a:pos x="144" y="96"/>
                </a:cxn>
                <a:cxn ang="0">
                  <a:pos x="384" y="144"/>
                </a:cxn>
                <a:cxn ang="0">
                  <a:pos x="336" y="336"/>
                </a:cxn>
                <a:cxn ang="0">
                  <a:pos x="336" y="384"/>
                </a:cxn>
                <a:cxn ang="0">
                  <a:pos x="336" y="624"/>
                </a:cxn>
                <a:cxn ang="0">
                  <a:pos x="384" y="912"/>
                </a:cxn>
              </a:cxnLst>
              <a:rect l="0" t="0" r="r" b="b"/>
              <a:pathLst>
                <a:path w="416" h="912">
                  <a:moveTo>
                    <a:pt x="0" y="0"/>
                  </a:moveTo>
                  <a:cubicBezTo>
                    <a:pt x="40" y="36"/>
                    <a:pt x="80" y="72"/>
                    <a:pt x="144" y="96"/>
                  </a:cubicBezTo>
                  <a:cubicBezTo>
                    <a:pt x="208" y="120"/>
                    <a:pt x="352" y="104"/>
                    <a:pt x="384" y="144"/>
                  </a:cubicBezTo>
                  <a:cubicBezTo>
                    <a:pt x="416" y="184"/>
                    <a:pt x="344" y="296"/>
                    <a:pt x="336" y="336"/>
                  </a:cubicBezTo>
                  <a:cubicBezTo>
                    <a:pt x="328" y="376"/>
                    <a:pt x="336" y="336"/>
                    <a:pt x="336" y="384"/>
                  </a:cubicBezTo>
                  <a:cubicBezTo>
                    <a:pt x="336" y="432"/>
                    <a:pt x="328" y="536"/>
                    <a:pt x="336" y="624"/>
                  </a:cubicBezTo>
                  <a:cubicBezTo>
                    <a:pt x="344" y="712"/>
                    <a:pt x="376" y="864"/>
                    <a:pt x="384" y="912"/>
                  </a:cubicBezTo>
                </a:path>
              </a:pathLst>
            </a:custGeom>
            <a:noFill/>
            <a:ln w="57150" cap="flat" cmpd="sng">
              <a:solidFill>
                <a:schemeClr val="tx1"/>
              </a:solidFill>
              <a:prstDash val="dash"/>
              <a:round/>
              <a:headEnd/>
              <a:tailEnd type="triangle" w="med" len="med"/>
            </a:ln>
            <a:effectLst/>
          </p:spPr>
          <p:txBody>
            <a:bodyPr wrap="none" anchor="ctr"/>
            <a:lstStyle/>
            <a:p>
              <a:endParaRPr lang="en-US"/>
            </a:p>
          </p:txBody>
        </p:sp>
        <p:sp>
          <p:nvSpPr>
            <p:cNvPr id="30744" name="Freeform 24"/>
            <p:cNvSpPr>
              <a:spLocks/>
            </p:cNvSpPr>
            <p:nvPr/>
          </p:nvSpPr>
          <p:spPr bwMode="auto">
            <a:xfrm>
              <a:off x="3600" y="1968"/>
              <a:ext cx="432" cy="624"/>
            </a:xfrm>
            <a:custGeom>
              <a:avLst/>
              <a:gdLst/>
              <a:ahLst/>
              <a:cxnLst>
                <a:cxn ang="0">
                  <a:pos x="0" y="0"/>
                </a:cxn>
                <a:cxn ang="0">
                  <a:pos x="96" y="144"/>
                </a:cxn>
                <a:cxn ang="0">
                  <a:pos x="240" y="384"/>
                </a:cxn>
                <a:cxn ang="0">
                  <a:pos x="288" y="480"/>
                </a:cxn>
                <a:cxn ang="0">
                  <a:pos x="384" y="576"/>
                </a:cxn>
                <a:cxn ang="0">
                  <a:pos x="432" y="624"/>
                </a:cxn>
              </a:cxnLst>
              <a:rect l="0" t="0" r="r" b="b"/>
              <a:pathLst>
                <a:path w="432" h="624">
                  <a:moveTo>
                    <a:pt x="0" y="0"/>
                  </a:moveTo>
                  <a:cubicBezTo>
                    <a:pt x="28" y="40"/>
                    <a:pt x="56" y="80"/>
                    <a:pt x="96" y="144"/>
                  </a:cubicBezTo>
                  <a:cubicBezTo>
                    <a:pt x="136" y="208"/>
                    <a:pt x="208" y="328"/>
                    <a:pt x="240" y="384"/>
                  </a:cubicBezTo>
                  <a:cubicBezTo>
                    <a:pt x="272" y="440"/>
                    <a:pt x="264" y="448"/>
                    <a:pt x="288" y="480"/>
                  </a:cubicBezTo>
                  <a:cubicBezTo>
                    <a:pt x="312" y="512"/>
                    <a:pt x="360" y="552"/>
                    <a:pt x="384" y="576"/>
                  </a:cubicBezTo>
                  <a:cubicBezTo>
                    <a:pt x="408" y="600"/>
                    <a:pt x="420" y="612"/>
                    <a:pt x="432" y="624"/>
                  </a:cubicBezTo>
                </a:path>
              </a:pathLst>
            </a:custGeom>
            <a:noFill/>
            <a:ln w="57150" cap="flat" cmpd="sng">
              <a:solidFill>
                <a:schemeClr val="tx1"/>
              </a:solidFill>
              <a:prstDash val="dash"/>
              <a:round/>
              <a:headEnd/>
              <a:tailEnd type="triangle" w="med" len="me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2" presetClass="entr" presetSubtype="1"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ventws_cartoon"/>
          <p:cNvPicPr>
            <a:picLocks noChangeAspect="1" noChangeArrowheads="1"/>
          </p:cNvPicPr>
          <p:nvPr/>
        </p:nvPicPr>
        <p:blipFill>
          <a:blip r:embed="rId3" cstate="print"/>
          <a:srcRect/>
          <a:stretch>
            <a:fillRect/>
          </a:stretch>
        </p:blipFill>
        <p:spPr bwMode="auto">
          <a:xfrm>
            <a:off x="914400" y="1501775"/>
            <a:ext cx="7696200" cy="4908550"/>
          </a:xfrm>
          <a:prstGeom prst="rect">
            <a:avLst/>
          </a:prstGeom>
          <a:noFill/>
          <a:ln w="9525">
            <a:noFill/>
            <a:miter lim="800000"/>
            <a:headEnd/>
            <a:tailEnd/>
          </a:ln>
        </p:spPr>
      </p:pic>
      <p:sp>
        <p:nvSpPr>
          <p:cNvPr id="9219" name="Rectangle 3"/>
          <p:cNvSpPr>
            <a:spLocks noGrp="1" noChangeArrowheads="1"/>
          </p:cNvSpPr>
          <p:nvPr>
            <p:ph type="title"/>
          </p:nvPr>
        </p:nvSpPr>
        <p:spPr>
          <a:xfrm>
            <a:off x="0" y="0"/>
            <a:ext cx="9144000" cy="533400"/>
          </a:xfrm>
          <a:noFill/>
          <a:ln/>
        </p:spPr>
        <p:txBody>
          <a:bodyPr/>
          <a:lstStyle/>
          <a:p>
            <a:pPr algn="ctr"/>
            <a:r>
              <a:rPr lang="en-US" sz="2800" dirty="0" smtClean="0"/>
              <a:t>Transformation </a:t>
            </a:r>
            <a:r>
              <a:rPr lang="en-US" sz="2800" dirty="0"/>
              <a:t>and </a:t>
            </a:r>
            <a:r>
              <a:rPr lang="en-US" sz="2800" dirty="0" smtClean="0"/>
              <a:t>ventilation hypotheses</a:t>
            </a:r>
            <a:endParaRPr lang="en-GB" dirty="0"/>
          </a:p>
        </p:txBody>
      </p:sp>
      <p:grpSp>
        <p:nvGrpSpPr>
          <p:cNvPr id="2" name="Group 28"/>
          <p:cNvGrpSpPr>
            <a:grpSpLocks/>
          </p:cNvGrpSpPr>
          <p:nvPr/>
        </p:nvGrpSpPr>
        <p:grpSpPr bwMode="auto">
          <a:xfrm>
            <a:off x="304800" y="1752600"/>
            <a:ext cx="8763000" cy="5019675"/>
            <a:chOff x="96" y="426"/>
            <a:chExt cx="5568" cy="3326"/>
          </a:xfrm>
        </p:grpSpPr>
        <p:grpSp>
          <p:nvGrpSpPr>
            <p:cNvPr id="3" name="Group 4"/>
            <p:cNvGrpSpPr>
              <a:grpSpLocks/>
            </p:cNvGrpSpPr>
            <p:nvPr/>
          </p:nvGrpSpPr>
          <p:grpSpPr bwMode="auto">
            <a:xfrm>
              <a:off x="96" y="2256"/>
              <a:ext cx="1898" cy="686"/>
              <a:chOff x="96" y="2448"/>
              <a:chExt cx="1898" cy="686"/>
            </a:xfrm>
          </p:grpSpPr>
          <p:sp>
            <p:nvSpPr>
              <p:cNvPr id="9221" name="Rectangle 5"/>
              <p:cNvSpPr>
                <a:spLocks noChangeArrowheads="1"/>
              </p:cNvSpPr>
              <p:nvPr/>
            </p:nvSpPr>
            <p:spPr bwMode="auto">
              <a:xfrm>
                <a:off x="96" y="2448"/>
                <a:ext cx="862" cy="686"/>
              </a:xfrm>
              <a:prstGeom prst="rect">
                <a:avLst/>
              </a:prstGeom>
              <a:solidFill>
                <a:schemeClr val="bg1"/>
              </a:solidFill>
              <a:ln w="9525">
                <a:solidFill>
                  <a:schemeClr val="tx1"/>
                </a:solidFill>
                <a:miter lim="800000"/>
                <a:headEnd/>
                <a:tailEnd/>
              </a:ln>
              <a:effectLst/>
            </p:spPr>
            <p:txBody>
              <a:bodyPr wrap="square">
                <a:spAutoFit/>
              </a:bodyPr>
              <a:lstStyle/>
              <a:p>
                <a:pPr eaLnBrk="1" hangingPunct="1">
                  <a:lnSpc>
                    <a:spcPct val="90000"/>
                  </a:lnSpc>
                  <a:spcBef>
                    <a:spcPct val="20000"/>
                  </a:spcBef>
                </a:pPr>
                <a:r>
                  <a:rPr lang="en-GB" dirty="0">
                    <a:latin typeface="Arial Narrow" pitchFamily="34" charset="0"/>
                  </a:rPr>
                  <a:t>Mixing between Atlantic and Arctic Water</a:t>
                </a:r>
              </a:p>
            </p:txBody>
          </p:sp>
          <p:sp>
            <p:nvSpPr>
              <p:cNvPr id="9222" name="Line 6"/>
              <p:cNvSpPr>
                <a:spLocks noChangeShapeType="1"/>
              </p:cNvSpPr>
              <p:nvPr/>
            </p:nvSpPr>
            <p:spPr bwMode="auto">
              <a:xfrm>
                <a:off x="958" y="2811"/>
                <a:ext cx="1036" cy="0"/>
              </a:xfrm>
              <a:prstGeom prst="line">
                <a:avLst/>
              </a:prstGeom>
              <a:noFill/>
              <a:ln w="9525">
                <a:solidFill>
                  <a:schemeClr val="tx1"/>
                </a:solidFill>
                <a:round/>
                <a:headEnd/>
                <a:tailEnd/>
              </a:ln>
              <a:effectLst/>
            </p:spPr>
            <p:txBody>
              <a:bodyPr/>
              <a:lstStyle/>
              <a:p>
                <a:endParaRPr lang="en-US"/>
              </a:p>
            </p:txBody>
          </p:sp>
        </p:grpSp>
        <p:grpSp>
          <p:nvGrpSpPr>
            <p:cNvPr id="4" name="Group 7"/>
            <p:cNvGrpSpPr>
              <a:grpSpLocks/>
            </p:cNvGrpSpPr>
            <p:nvPr/>
          </p:nvGrpSpPr>
          <p:grpSpPr bwMode="auto">
            <a:xfrm>
              <a:off x="1428" y="1741"/>
              <a:ext cx="1134" cy="2005"/>
              <a:chOff x="1428" y="1933"/>
              <a:chExt cx="1134" cy="2005"/>
            </a:xfrm>
          </p:grpSpPr>
          <p:sp>
            <p:nvSpPr>
              <p:cNvPr id="9224" name="Rectangle 8"/>
              <p:cNvSpPr>
                <a:spLocks noChangeArrowheads="1"/>
              </p:cNvSpPr>
              <p:nvPr/>
            </p:nvSpPr>
            <p:spPr bwMode="auto">
              <a:xfrm>
                <a:off x="1428" y="3566"/>
                <a:ext cx="1134" cy="372"/>
              </a:xfrm>
              <a:prstGeom prst="rect">
                <a:avLst/>
              </a:prstGeom>
              <a:solidFill>
                <a:schemeClr val="bg1"/>
              </a:solidFill>
              <a:ln w="9525">
                <a:solidFill>
                  <a:schemeClr val="tx1"/>
                </a:solidFill>
                <a:miter lim="800000"/>
                <a:headEnd/>
                <a:tailEnd/>
              </a:ln>
              <a:effectLst/>
            </p:spPr>
            <p:txBody>
              <a:bodyPr>
                <a:spAutoFit/>
              </a:bodyPr>
              <a:lstStyle/>
              <a:p>
                <a:pPr eaLnBrk="1" hangingPunct="1"/>
                <a:r>
                  <a:rPr lang="en-GB">
                    <a:latin typeface="Arial Narrow" pitchFamily="34" charset="0"/>
                  </a:rPr>
                  <a:t>Freshwater from Coastal Currents</a:t>
                </a:r>
                <a:endParaRPr lang="en-US">
                  <a:latin typeface="Arial Narrow" pitchFamily="34" charset="0"/>
                </a:endParaRPr>
              </a:p>
            </p:txBody>
          </p:sp>
          <p:sp>
            <p:nvSpPr>
              <p:cNvPr id="9225" name="Line 9"/>
              <p:cNvSpPr>
                <a:spLocks noChangeShapeType="1"/>
              </p:cNvSpPr>
              <p:nvPr/>
            </p:nvSpPr>
            <p:spPr bwMode="auto">
              <a:xfrm flipV="1">
                <a:off x="1746" y="1979"/>
                <a:ext cx="0" cy="1587"/>
              </a:xfrm>
              <a:prstGeom prst="line">
                <a:avLst/>
              </a:prstGeom>
              <a:noFill/>
              <a:ln w="9525">
                <a:solidFill>
                  <a:schemeClr val="tx1"/>
                </a:solidFill>
                <a:round/>
                <a:headEnd/>
                <a:tailEnd/>
              </a:ln>
              <a:effectLst/>
            </p:spPr>
            <p:txBody>
              <a:bodyPr/>
              <a:lstStyle/>
              <a:p>
                <a:endParaRPr lang="en-US"/>
              </a:p>
            </p:txBody>
          </p:sp>
          <p:sp>
            <p:nvSpPr>
              <p:cNvPr id="9226" name="Line 10"/>
              <p:cNvSpPr>
                <a:spLocks noChangeShapeType="1"/>
              </p:cNvSpPr>
              <p:nvPr/>
            </p:nvSpPr>
            <p:spPr bwMode="auto">
              <a:xfrm flipV="1">
                <a:off x="2381" y="1933"/>
                <a:ext cx="0" cy="1633"/>
              </a:xfrm>
              <a:prstGeom prst="line">
                <a:avLst/>
              </a:prstGeom>
              <a:noFill/>
              <a:ln w="9525">
                <a:solidFill>
                  <a:schemeClr val="tx1"/>
                </a:solidFill>
                <a:round/>
                <a:headEnd/>
                <a:tailEnd/>
              </a:ln>
              <a:effectLst/>
            </p:spPr>
            <p:txBody>
              <a:bodyPr/>
              <a:lstStyle/>
              <a:p>
                <a:endParaRPr lang="en-US"/>
              </a:p>
            </p:txBody>
          </p:sp>
          <p:sp>
            <p:nvSpPr>
              <p:cNvPr id="9227" name="Line 11"/>
              <p:cNvSpPr>
                <a:spLocks noChangeShapeType="1"/>
              </p:cNvSpPr>
              <p:nvPr/>
            </p:nvSpPr>
            <p:spPr bwMode="auto">
              <a:xfrm flipV="1">
                <a:off x="1837" y="3249"/>
                <a:ext cx="0" cy="317"/>
              </a:xfrm>
              <a:prstGeom prst="line">
                <a:avLst/>
              </a:prstGeom>
              <a:noFill/>
              <a:ln w="9525">
                <a:solidFill>
                  <a:schemeClr val="tx1"/>
                </a:solidFill>
                <a:round/>
                <a:headEnd/>
                <a:tailEnd/>
              </a:ln>
              <a:effectLst/>
            </p:spPr>
            <p:txBody>
              <a:bodyPr/>
              <a:lstStyle/>
              <a:p>
                <a:endParaRPr lang="en-US"/>
              </a:p>
            </p:txBody>
          </p:sp>
        </p:grpSp>
        <p:grpSp>
          <p:nvGrpSpPr>
            <p:cNvPr id="5" name="Group 12"/>
            <p:cNvGrpSpPr>
              <a:grpSpLocks/>
            </p:cNvGrpSpPr>
            <p:nvPr/>
          </p:nvGrpSpPr>
          <p:grpSpPr bwMode="auto">
            <a:xfrm>
              <a:off x="2562" y="2467"/>
              <a:ext cx="1518" cy="1285"/>
              <a:chOff x="2562" y="2659"/>
              <a:chExt cx="1518" cy="1285"/>
            </a:xfrm>
          </p:grpSpPr>
          <p:sp>
            <p:nvSpPr>
              <p:cNvPr id="9229" name="Rectangle 13"/>
              <p:cNvSpPr>
                <a:spLocks noChangeArrowheads="1"/>
              </p:cNvSpPr>
              <p:nvPr/>
            </p:nvSpPr>
            <p:spPr bwMode="auto">
              <a:xfrm>
                <a:off x="2835" y="3711"/>
                <a:ext cx="1245" cy="233"/>
              </a:xfrm>
              <a:prstGeom prst="rect">
                <a:avLst/>
              </a:prstGeom>
              <a:solidFill>
                <a:schemeClr val="bg1"/>
              </a:solidFill>
              <a:ln w="9525">
                <a:solidFill>
                  <a:schemeClr val="tx1"/>
                </a:solidFill>
                <a:miter lim="800000"/>
                <a:headEnd/>
                <a:tailEnd/>
              </a:ln>
              <a:effectLst/>
            </p:spPr>
            <p:txBody>
              <a:bodyPr wrap="square">
                <a:spAutoFit/>
              </a:bodyPr>
              <a:lstStyle/>
              <a:p>
                <a:pPr eaLnBrk="1" hangingPunct="1"/>
                <a:r>
                  <a:rPr lang="en-GB" dirty="0">
                    <a:latin typeface="Arial Narrow" pitchFamily="34" charset="0"/>
                  </a:rPr>
                  <a:t>Atmospheric Cooling</a:t>
                </a:r>
                <a:endParaRPr lang="en-US" dirty="0">
                  <a:latin typeface="Arial Narrow" pitchFamily="34" charset="0"/>
                </a:endParaRPr>
              </a:p>
            </p:txBody>
          </p:sp>
          <p:sp>
            <p:nvSpPr>
              <p:cNvPr id="9230" name="Line 14"/>
              <p:cNvSpPr>
                <a:spLocks noChangeShapeType="1"/>
              </p:cNvSpPr>
              <p:nvPr/>
            </p:nvSpPr>
            <p:spPr bwMode="auto">
              <a:xfrm flipH="1" flipV="1">
                <a:off x="2562" y="2659"/>
                <a:ext cx="499" cy="1043"/>
              </a:xfrm>
              <a:prstGeom prst="line">
                <a:avLst/>
              </a:prstGeom>
              <a:noFill/>
              <a:ln w="9525">
                <a:solidFill>
                  <a:schemeClr val="tx1"/>
                </a:solidFill>
                <a:round/>
                <a:headEnd/>
                <a:tailEnd/>
              </a:ln>
              <a:effectLst/>
            </p:spPr>
            <p:txBody>
              <a:bodyPr/>
              <a:lstStyle/>
              <a:p>
                <a:endParaRPr lang="en-US"/>
              </a:p>
            </p:txBody>
          </p:sp>
        </p:grpSp>
        <p:grpSp>
          <p:nvGrpSpPr>
            <p:cNvPr id="6" name="Group 15"/>
            <p:cNvGrpSpPr>
              <a:grpSpLocks/>
            </p:cNvGrpSpPr>
            <p:nvPr/>
          </p:nvGrpSpPr>
          <p:grpSpPr bwMode="auto">
            <a:xfrm>
              <a:off x="4212" y="2149"/>
              <a:ext cx="1452" cy="582"/>
              <a:chOff x="4150" y="2341"/>
              <a:chExt cx="1452" cy="582"/>
            </a:xfrm>
          </p:grpSpPr>
          <p:sp>
            <p:nvSpPr>
              <p:cNvPr id="9232" name="Rectangle 16"/>
              <p:cNvSpPr>
                <a:spLocks noChangeArrowheads="1"/>
              </p:cNvSpPr>
              <p:nvPr/>
            </p:nvSpPr>
            <p:spPr bwMode="auto">
              <a:xfrm>
                <a:off x="4911" y="2341"/>
                <a:ext cx="691" cy="582"/>
              </a:xfrm>
              <a:prstGeom prst="rect">
                <a:avLst/>
              </a:prstGeom>
              <a:solidFill>
                <a:schemeClr val="bg1"/>
              </a:solidFill>
              <a:ln w="9525">
                <a:solidFill>
                  <a:schemeClr val="tx1"/>
                </a:solidFill>
                <a:miter lim="800000"/>
                <a:headEnd/>
                <a:tailEnd/>
              </a:ln>
              <a:effectLst/>
            </p:spPr>
            <p:txBody>
              <a:bodyPr wrap="square">
                <a:spAutoFit/>
              </a:bodyPr>
              <a:lstStyle/>
              <a:p>
                <a:pPr eaLnBrk="1" hangingPunct="1"/>
                <a:r>
                  <a:rPr lang="en-GB" dirty="0">
                    <a:latin typeface="Arial Narrow" pitchFamily="34" charset="0"/>
                  </a:rPr>
                  <a:t>Shelf and Ice Processes</a:t>
                </a:r>
                <a:endParaRPr lang="en-US" dirty="0">
                  <a:latin typeface="Arial Narrow" pitchFamily="34" charset="0"/>
                </a:endParaRPr>
              </a:p>
            </p:txBody>
          </p:sp>
          <p:sp>
            <p:nvSpPr>
              <p:cNvPr id="9233" name="Line 17"/>
              <p:cNvSpPr>
                <a:spLocks noChangeShapeType="1"/>
              </p:cNvSpPr>
              <p:nvPr/>
            </p:nvSpPr>
            <p:spPr bwMode="auto">
              <a:xfrm>
                <a:off x="4150" y="2659"/>
                <a:ext cx="771" cy="0"/>
              </a:xfrm>
              <a:prstGeom prst="line">
                <a:avLst/>
              </a:prstGeom>
              <a:noFill/>
              <a:ln w="9525">
                <a:solidFill>
                  <a:schemeClr val="tx1"/>
                </a:solidFill>
                <a:round/>
                <a:headEnd/>
                <a:tailEnd/>
              </a:ln>
              <a:effectLst/>
            </p:spPr>
            <p:txBody>
              <a:bodyPr/>
              <a:lstStyle/>
              <a:p>
                <a:endParaRPr lang="en-US"/>
              </a:p>
            </p:txBody>
          </p:sp>
        </p:grpSp>
        <p:grpSp>
          <p:nvGrpSpPr>
            <p:cNvPr id="7" name="Group 26"/>
            <p:cNvGrpSpPr>
              <a:grpSpLocks/>
            </p:cNvGrpSpPr>
            <p:nvPr/>
          </p:nvGrpSpPr>
          <p:grpSpPr bwMode="auto">
            <a:xfrm>
              <a:off x="1338" y="426"/>
              <a:ext cx="2118" cy="1497"/>
              <a:chOff x="1338" y="426"/>
              <a:chExt cx="2118" cy="1497"/>
            </a:xfrm>
          </p:grpSpPr>
          <p:grpSp>
            <p:nvGrpSpPr>
              <p:cNvPr id="8" name="Group 18"/>
              <p:cNvGrpSpPr>
                <a:grpSpLocks/>
              </p:cNvGrpSpPr>
              <p:nvPr/>
            </p:nvGrpSpPr>
            <p:grpSpPr bwMode="auto">
              <a:xfrm>
                <a:off x="2230" y="426"/>
                <a:ext cx="1226" cy="1497"/>
                <a:chOff x="2116" y="618"/>
                <a:chExt cx="1226" cy="1497"/>
              </a:xfrm>
            </p:grpSpPr>
            <p:sp>
              <p:nvSpPr>
                <p:cNvPr id="9235" name="Rectangle 19"/>
                <p:cNvSpPr>
                  <a:spLocks noChangeArrowheads="1"/>
                </p:cNvSpPr>
                <p:nvPr/>
              </p:nvSpPr>
              <p:spPr bwMode="auto">
                <a:xfrm>
                  <a:off x="2116" y="618"/>
                  <a:ext cx="1226" cy="233"/>
                </a:xfrm>
                <a:prstGeom prst="rect">
                  <a:avLst/>
                </a:prstGeom>
                <a:solidFill>
                  <a:schemeClr val="bg1"/>
                </a:solidFill>
                <a:ln w="9525">
                  <a:solidFill>
                    <a:schemeClr val="tx1"/>
                  </a:solidFill>
                  <a:miter lim="800000"/>
                  <a:headEnd/>
                  <a:tailEnd/>
                </a:ln>
                <a:effectLst/>
              </p:spPr>
              <p:txBody>
                <a:bodyPr wrap="square">
                  <a:spAutoFit/>
                </a:bodyPr>
                <a:lstStyle/>
                <a:p>
                  <a:pPr eaLnBrk="1" hangingPunct="1"/>
                  <a:r>
                    <a:rPr lang="en-GB" dirty="0">
                      <a:latin typeface="Arial Narrow" pitchFamily="34" charset="0"/>
                    </a:rPr>
                    <a:t>Greenland Sea Gyre</a:t>
                  </a:r>
                  <a:endParaRPr lang="en-US" dirty="0">
                    <a:latin typeface="Arial Narrow" pitchFamily="34" charset="0"/>
                  </a:endParaRPr>
                </a:p>
              </p:txBody>
            </p:sp>
            <p:sp>
              <p:nvSpPr>
                <p:cNvPr id="9236" name="Line 20"/>
                <p:cNvSpPr>
                  <a:spLocks noChangeShapeType="1"/>
                </p:cNvSpPr>
                <p:nvPr/>
              </p:nvSpPr>
              <p:spPr bwMode="auto">
                <a:xfrm>
                  <a:off x="2653" y="845"/>
                  <a:ext cx="0" cy="1270"/>
                </a:xfrm>
                <a:prstGeom prst="line">
                  <a:avLst/>
                </a:prstGeom>
                <a:noFill/>
                <a:ln w="9525">
                  <a:solidFill>
                    <a:schemeClr val="tx1"/>
                  </a:solidFill>
                  <a:round/>
                  <a:headEnd/>
                  <a:tailEnd/>
                </a:ln>
                <a:effectLst/>
              </p:spPr>
              <p:txBody>
                <a:bodyPr/>
                <a:lstStyle/>
                <a:p>
                  <a:endParaRPr lang="en-US"/>
                </a:p>
              </p:txBody>
            </p:sp>
          </p:grpSp>
          <p:grpSp>
            <p:nvGrpSpPr>
              <p:cNvPr id="9" name="Group 25"/>
              <p:cNvGrpSpPr>
                <a:grpSpLocks/>
              </p:cNvGrpSpPr>
              <p:nvPr/>
            </p:nvGrpSpPr>
            <p:grpSpPr bwMode="auto">
              <a:xfrm>
                <a:off x="1338" y="426"/>
                <a:ext cx="774" cy="1497"/>
                <a:chOff x="1338" y="426"/>
                <a:chExt cx="774" cy="1497"/>
              </a:xfrm>
            </p:grpSpPr>
            <p:sp>
              <p:nvSpPr>
                <p:cNvPr id="9238" name="Rectangle 22"/>
                <p:cNvSpPr>
                  <a:spLocks noChangeArrowheads="1"/>
                </p:cNvSpPr>
                <p:nvPr/>
              </p:nvSpPr>
              <p:spPr bwMode="auto">
                <a:xfrm>
                  <a:off x="1338" y="426"/>
                  <a:ext cx="774" cy="233"/>
                </a:xfrm>
                <a:prstGeom prst="rect">
                  <a:avLst/>
                </a:prstGeom>
                <a:solidFill>
                  <a:schemeClr val="bg1"/>
                </a:solidFill>
                <a:ln w="9525">
                  <a:solidFill>
                    <a:schemeClr val="tx1"/>
                  </a:solidFill>
                  <a:miter lim="800000"/>
                  <a:headEnd/>
                  <a:tailEnd/>
                </a:ln>
                <a:effectLst/>
              </p:spPr>
              <p:txBody>
                <a:bodyPr wrap="square">
                  <a:spAutoFit/>
                </a:bodyPr>
                <a:lstStyle/>
                <a:p>
                  <a:pPr eaLnBrk="1" hangingPunct="1"/>
                  <a:r>
                    <a:rPr lang="en-GB" dirty="0">
                      <a:latin typeface="Arial Narrow" pitchFamily="34" charset="0"/>
                    </a:rPr>
                    <a:t>Iceland Sea</a:t>
                  </a:r>
                  <a:endParaRPr lang="en-US" dirty="0">
                    <a:latin typeface="Arial Narrow" pitchFamily="34" charset="0"/>
                  </a:endParaRPr>
                </a:p>
              </p:txBody>
            </p:sp>
            <p:sp>
              <p:nvSpPr>
                <p:cNvPr id="9239" name="Line 23"/>
                <p:cNvSpPr>
                  <a:spLocks noChangeShapeType="1"/>
                </p:cNvSpPr>
                <p:nvPr/>
              </p:nvSpPr>
              <p:spPr bwMode="auto">
                <a:xfrm>
                  <a:off x="1973" y="653"/>
                  <a:ext cx="0" cy="1270"/>
                </a:xfrm>
                <a:prstGeom prst="line">
                  <a:avLst/>
                </a:prstGeom>
                <a:noFill/>
                <a:ln w="9525">
                  <a:solidFill>
                    <a:schemeClr val="tx1"/>
                  </a:solidFill>
                  <a:round/>
                  <a:headEnd/>
                  <a:tailEnd/>
                </a:ln>
                <a:effectLst/>
              </p:spPr>
              <p:txBody>
                <a:bodyPr/>
                <a:lstStyle/>
                <a:p>
                  <a:endParaRPr lang="en-US"/>
                </a:p>
              </p:txBody>
            </p:sp>
          </p:grpSp>
        </p:grpSp>
      </p:grpSp>
      <p:sp>
        <p:nvSpPr>
          <p:cNvPr id="28" name="Text Box 5"/>
          <p:cNvSpPr txBox="1">
            <a:spLocks noChangeArrowheads="1"/>
          </p:cNvSpPr>
          <p:nvPr/>
        </p:nvSpPr>
        <p:spPr bwMode="auto">
          <a:xfrm>
            <a:off x="0" y="457200"/>
            <a:ext cx="9144000" cy="1200329"/>
          </a:xfrm>
          <a:prstGeom prst="rect">
            <a:avLst/>
          </a:prstGeom>
          <a:noFill/>
          <a:ln w="9525">
            <a:noFill/>
            <a:miter lim="800000"/>
            <a:headEnd/>
            <a:tailEnd/>
          </a:ln>
          <a:effectLst/>
        </p:spPr>
        <p:txBody>
          <a:bodyPr wrap="square">
            <a:spAutoFit/>
          </a:bodyPr>
          <a:lstStyle/>
          <a:p>
            <a:pPr>
              <a:buFont typeface="Arial" pitchFamily="34" charset="0"/>
              <a:buChar char="•"/>
            </a:pPr>
            <a:r>
              <a:rPr lang="en-US" sz="1800" dirty="0" smtClean="0"/>
              <a:t> The </a:t>
            </a:r>
            <a:r>
              <a:rPr lang="en-US" sz="1800" dirty="0"/>
              <a:t>Atlantic inflow loses 80-90% of its heat before it reaches the Arctic </a:t>
            </a:r>
            <a:r>
              <a:rPr lang="en-US" sz="1800" dirty="0" smtClean="0"/>
              <a:t>Ocean</a:t>
            </a:r>
            <a:endParaRPr lang="en-US" dirty="0" smtClean="0"/>
          </a:p>
          <a:p>
            <a:pPr>
              <a:buFont typeface="Arial" pitchFamily="34" charset="0"/>
              <a:buChar char="•"/>
            </a:pPr>
            <a:r>
              <a:rPr lang="en-US" sz="1800" dirty="0"/>
              <a:t> </a:t>
            </a:r>
            <a:r>
              <a:rPr lang="en-US" dirty="0"/>
              <a:t>H</a:t>
            </a:r>
            <a:r>
              <a:rPr lang="en-US" sz="1800" dirty="0" smtClean="0"/>
              <a:t>eat </a:t>
            </a:r>
            <a:r>
              <a:rPr lang="en-US" sz="1800" dirty="0"/>
              <a:t>exchanged across the Arctic Front </a:t>
            </a:r>
            <a:r>
              <a:rPr lang="en-US" sz="1800" dirty="0" smtClean="0"/>
              <a:t>may be </a:t>
            </a:r>
            <a:r>
              <a:rPr lang="en-US" altLang="ja-JP" sz="1800" dirty="0" smtClean="0"/>
              <a:t>similar </a:t>
            </a:r>
            <a:r>
              <a:rPr lang="en-US" altLang="ja-JP" sz="1800" dirty="0"/>
              <a:t>to</a:t>
            </a:r>
            <a:r>
              <a:rPr lang="en-US" sz="1800" dirty="0"/>
              <a:t> </a:t>
            </a:r>
            <a:r>
              <a:rPr lang="en-US" dirty="0" smtClean="0"/>
              <a:t>flux</a:t>
            </a:r>
            <a:r>
              <a:rPr lang="en-US" sz="1800" dirty="0" smtClean="0"/>
              <a:t> </a:t>
            </a:r>
            <a:r>
              <a:rPr lang="en-US" sz="1800" dirty="0"/>
              <a:t>into the Barents </a:t>
            </a:r>
            <a:r>
              <a:rPr lang="en-US" sz="1800" dirty="0" smtClean="0"/>
              <a:t>Sea</a:t>
            </a:r>
          </a:p>
          <a:p>
            <a:pPr>
              <a:buFont typeface="Arial" pitchFamily="34" charset="0"/>
              <a:buChar char="•"/>
            </a:pPr>
            <a:r>
              <a:rPr lang="en-US" dirty="0"/>
              <a:t> </a:t>
            </a:r>
            <a:r>
              <a:rPr lang="en-US" sz="1800" dirty="0" smtClean="0"/>
              <a:t>GSG-convection may contribute less </a:t>
            </a:r>
            <a:r>
              <a:rPr lang="en-US" sz="1800" dirty="0"/>
              <a:t>to OW-production than Cold shelf water and </a:t>
            </a:r>
            <a:r>
              <a:rPr lang="en-US" sz="1800" dirty="0" smtClean="0"/>
              <a:t>the</a:t>
            </a:r>
          </a:p>
          <a:p>
            <a:r>
              <a:rPr lang="en-US" dirty="0"/>
              <a:t> </a:t>
            </a:r>
            <a:r>
              <a:rPr lang="en-US" dirty="0" smtClean="0"/>
              <a:t> </a:t>
            </a:r>
            <a:r>
              <a:rPr lang="en-US" sz="1800" dirty="0" smtClean="0"/>
              <a:t>Norwegian </a:t>
            </a:r>
            <a:r>
              <a:rPr lang="en-US" sz="1800" dirty="0"/>
              <a:t>Sea </a:t>
            </a:r>
            <a:r>
              <a:rPr lang="en-US" sz="1800" dirty="0" err="1"/>
              <a:t>densified</a:t>
            </a:r>
            <a:r>
              <a:rPr lang="en-US" sz="1800" dirty="0"/>
              <a:t> </a:t>
            </a:r>
            <a:r>
              <a:rPr lang="en-US" sz="1800" dirty="0" smtClean="0"/>
              <a:t>AW (variability dominated by transports; cf. </a:t>
            </a:r>
            <a:r>
              <a:rPr lang="en-US" sz="1800" dirty="0" err="1" smtClean="0"/>
              <a:t>Skagseth</a:t>
            </a:r>
            <a:r>
              <a:rPr lang="en-US" dirty="0" err="1" smtClean="0"/>
              <a:t>&amp;</a:t>
            </a:r>
            <a:r>
              <a:rPr lang="en-US" sz="1800" dirty="0" err="1" smtClean="0"/>
              <a:t>Mork</a:t>
            </a:r>
            <a:r>
              <a:rPr lang="en-US" sz="1800" dirty="0" smtClean="0"/>
              <a:t> 2012)</a:t>
            </a:r>
          </a:p>
        </p:txBody>
      </p:sp>
      <p:pic>
        <p:nvPicPr>
          <p:cNvPr id="29" name="Picture 28" descr="46.png"/>
          <p:cNvPicPr>
            <a:picLocks noChangeAspect="1"/>
          </p:cNvPicPr>
          <p:nvPr/>
        </p:nvPicPr>
        <p:blipFill>
          <a:blip r:embed="rId4" cstate="print"/>
          <a:stretch>
            <a:fillRect/>
          </a:stretch>
        </p:blipFill>
        <p:spPr>
          <a:xfrm rot="3396197">
            <a:off x="6202942" y="2081001"/>
            <a:ext cx="2251533" cy="2381304"/>
          </a:xfrm>
          <a:prstGeom prst="rect">
            <a:avLst/>
          </a:prstGeom>
        </p:spPr>
      </p:pic>
      <p:sp>
        <p:nvSpPr>
          <p:cNvPr id="30" name="Rectangle 29"/>
          <p:cNvSpPr/>
          <p:nvPr/>
        </p:nvSpPr>
        <p:spPr>
          <a:xfrm>
            <a:off x="8229600" y="1905000"/>
            <a:ext cx="723275" cy="923330"/>
          </a:xfrm>
          <a:prstGeom prst="rect">
            <a:avLst/>
          </a:prstGeom>
        </p:spPr>
        <p:txBody>
          <a:bodyPr wrap="none">
            <a:spAutoFit/>
          </a:bodyPr>
          <a:lstStyle/>
          <a:p>
            <a:pPr algn="r"/>
            <a:r>
              <a:rPr lang="en-US" dirty="0" smtClean="0"/>
              <a:t>1995-</a:t>
            </a:r>
          </a:p>
          <a:p>
            <a:pPr algn="r"/>
            <a:r>
              <a:rPr lang="en-US" dirty="0" smtClean="0"/>
              <a:t>2010</a:t>
            </a:r>
          </a:p>
          <a:p>
            <a:pPr algn="r"/>
            <a:r>
              <a:rPr lang="en-US" dirty="0" smtClean="0"/>
              <a:t>obs</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50"/>
          <p:cNvGrpSpPr>
            <a:grpSpLocks noChangeAspect="1"/>
          </p:cNvGrpSpPr>
          <p:nvPr/>
        </p:nvGrpSpPr>
        <p:grpSpPr bwMode="auto">
          <a:xfrm>
            <a:off x="1914669" y="864096"/>
            <a:ext cx="7121827" cy="5877272"/>
            <a:chOff x="1031" y="1714"/>
            <a:chExt cx="3636" cy="2566"/>
          </a:xfrm>
        </p:grpSpPr>
        <p:pic>
          <p:nvPicPr>
            <p:cNvPr id="24582" name="Picture 1030"/>
            <p:cNvPicPr>
              <a:picLocks noChangeAspect="1" noChangeArrowheads="1"/>
            </p:cNvPicPr>
            <p:nvPr/>
          </p:nvPicPr>
          <p:blipFill>
            <a:blip r:embed="rId2" cstate="print"/>
            <a:srcRect/>
            <a:stretch>
              <a:fillRect/>
            </a:stretch>
          </p:blipFill>
          <p:spPr bwMode="auto">
            <a:xfrm>
              <a:off x="1031" y="1714"/>
              <a:ext cx="3636" cy="2566"/>
            </a:xfrm>
            <a:prstGeom prst="rect">
              <a:avLst/>
            </a:prstGeom>
            <a:noFill/>
            <a:ln>
              <a:noFill/>
            </a:ln>
            <a:effectLst/>
          </p:spPr>
        </p:pic>
        <p:sp>
          <p:nvSpPr>
            <p:cNvPr id="24584" name="Line 1032"/>
            <p:cNvSpPr>
              <a:spLocks noChangeShapeType="1"/>
            </p:cNvSpPr>
            <p:nvPr/>
          </p:nvSpPr>
          <p:spPr bwMode="auto">
            <a:xfrm flipV="1">
              <a:off x="1689" y="2448"/>
              <a:ext cx="19" cy="1203"/>
            </a:xfrm>
            <a:prstGeom prst="line">
              <a:avLst/>
            </a:prstGeom>
            <a:noFill/>
            <a:ln w="28575">
              <a:solidFill>
                <a:srgbClr val="7FC5F5"/>
              </a:solidFill>
              <a:round/>
              <a:headEnd/>
              <a:tailEnd type="triangle" w="med" len="med"/>
            </a:ln>
            <a:effectLst/>
          </p:spPr>
          <p:txBody>
            <a:bodyPr/>
            <a:lstStyle/>
            <a:p>
              <a:endParaRPr lang="en-US"/>
            </a:p>
          </p:txBody>
        </p:sp>
        <p:sp>
          <p:nvSpPr>
            <p:cNvPr id="24585" name="Text Box 1033"/>
            <p:cNvSpPr txBox="1">
              <a:spLocks noChangeArrowheads="1"/>
            </p:cNvSpPr>
            <p:nvPr/>
          </p:nvSpPr>
          <p:spPr bwMode="auto">
            <a:xfrm>
              <a:off x="1469" y="3683"/>
              <a:ext cx="1488" cy="212"/>
            </a:xfrm>
            <a:prstGeom prst="rect">
              <a:avLst/>
            </a:prstGeom>
            <a:noFill/>
            <a:ln w="9525">
              <a:noFill/>
              <a:miter lim="800000"/>
              <a:headEnd/>
              <a:tailEnd/>
            </a:ln>
            <a:effectLst/>
          </p:spPr>
          <p:txBody>
            <a:bodyPr>
              <a:spAutoFit/>
            </a:bodyPr>
            <a:lstStyle/>
            <a:p>
              <a:pPr>
                <a:spcBef>
                  <a:spcPct val="50000"/>
                </a:spcBef>
              </a:pPr>
              <a:r>
                <a:rPr lang="en-CA" sz="1600" dirty="0">
                  <a:latin typeface="Arial" pitchFamily="34" charset="0"/>
                </a:rPr>
                <a:t>Eighteen Degree Water</a:t>
              </a:r>
            </a:p>
          </p:txBody>
        </p:sp>
        <p:sp>
          <p:nvSpPr>
            <p:cNvPr id="24587" name="Text Box 1035"/>
            <p:cNvSpPr txBox="1">
              <a:spLocks noChangeArrowheads="1"/>
            </p:cNvSpPr>
            <p:nvPr/>
          </p:nvSpPr>
          <p:spPr bwMode="auto">
            <a:xfrm>
              <a:off x="3648" y="2832"/>
              <a:ext cx="336" cy="154"/>
            </a:xfrm>
            <a:prstGeom prst="rect">
              <a:avLst/>
            </a:prstGeom>
            <a:noFill/>
            <a:ln w="9525">
              <a:noFill/>
              <a:miter lim="800000"/>
              <a:headEnd/>
              <a:tailEnd/>
            </a:ln>
            <a:effectLst/>
          </p:spPr>
          <p:txBody>
            <a:bodyPr>
              <a:spAutoFit/>
            </a:bodyPr>
            <a:lstStyle/>
            <a:p>
              <a:pPr>
                <a:spcBef>
                  <a:spcPct val="50000"/>
                </a:spcBef>
              </a:pPr>
              <a:r>
                <a:rPr lang="en-CA" sz="1000"/>
                <a:t>26.0</a:t>
              </a:r>
            </a:p>
          </p:txBody>
        </p:sp>
        <p:sp>
          <p:nvSpPr>
            <p:cNvPr id="24588" name="Text Box 1036"/>
            <p:cNvSpPr txBox="1">
              <a:spLocks noChangeArrowheads="1"/>
            </p:cNvSpPr>
            <p:nvPr/>
          </p:nvSpPr>
          <p:spPr bwMode="auto">
            <a:xfrm>
              <a:off x="3456" y="2352"/>
              <a:ext cx="336" cy="154"/>
            </a:xfrm>
            <a:prstGeom prst="rect">
              <a:avLst/>
            </a:prstGeom>
            <a:noFill/>
            <a:ln w="9525">
              <a:noFill/>
              <a:miter lim="800000"/>
              <a:headEnd/>
              <a:tailEnd/>
            </a:ln>
            <a:effectLst/>
          </p:spPr>
          <p:txBody>
            <a:bodyPr>
              <a:spAutoFit/>
            </a:bodyPr>
            <a:lstStyle/>
            <a:p>
              <a:pPr>
                <a:spcBef>
                  <a:spcPct val="50000"/>
                </a:spcBef>
              </a:pPr>
              <a:r>
                <a:rPr lang="en-CA" sz="1000"/>
                <a:t>25.2</a:t>
              </a:r>
            </a:p>
          </p:txBody>
        </p:sp>
        <p:sp>
          <p:nvSpPr>
            <p:cNvPr id="24589" name="Text Box 1037"/>
            <p:cNvSpPr txBox="1">
              <a:spLocks noChangeArrowheads="1"/>
            </p:cNvSpPr>
            <p:nvPr/>
          </p:nvSpPr>
          <p:spPr bwMode="auto">
            <a:xfrm>
              <a:off x="1776" y="2304"/>
              <a:ext cx="336" cy="154"/>
            </a:xfrm>
            <a:prstGeom prst="rect">
              <a:avLst/>
            </a:prstGeom>
            <a:noFill/>
            <a:ln w="9525">
              <a:noFill/>
              <a:miter lim="800000"/>
              <a:headEnd/>
              <a:tailEnd/>
            </a:ln>
            <a:effectLst/>
          </p:spPr>
          <p:txBody>
            <a:bodyPr>
              <a:spAutoFit/>
            </a:bodyPr>
            <a:lstStyle/>
            <a:p>
              <a:pPr>
                <a:spcBef>
                  <a:spcPct val="50000"/>
                </a:spcBef>
              </a:pPr>
              <a:r>
                <a:rPr lang="en-CA" sz="1000"/>
                <a:t>26.5</a:t>
              </a:r>
            </a:p>
          </p:txBody>
        </p:sp>
        <p:sp>
          <p:nvSpPr>
            <p:cNvPr id="24590" name="Text Box 1038"/>
            <p:cNvSpPr txBox="1">
              <a:spLocks noChangeArrowheads="1"/>
            </p:cNvSpPr>
            <p:nvPr/>
          </p:nvSpPr>
          <p:spPr bwMode="auto">
            <a:xfrm>
              <a:off x="1824" y="2918"/>
              <a:ext cx="432" cy="154"/>
            </a:xfrm>
            <a:prstGeom prst="rect">
              <a:avLst/>
            </a:prstGeom>
            <a:noFill/>
            <a:ln w="9525">
              <a:noFill/>
              <a:miter lim="800000"/>
              <a:headEnd/>
              <a:tailEnd/>
            </a:ln>
            <a:effectLst/>
          </p:spPr>
          <p:txBody>
            <a:bodyPr>
              <a:spAutoFit/>
            </a:bodyPr>
            <a:lstStyle/>
            <a:p>
              <a:pPr>
                <a:spcBef>
                  <a:spcPct val="50000"/>
                </a:spcBef>
              </a:pPr>
              <a:r>
                <a:rPr lang="en-CA" sz="1000" dirty="0"/>
                <a:t>26.2-26.7</a:t>
              </a:r>
            </a:p>
          </p:txBody>
        </p:sp>
        <p:sp>
          <p:nvSpPr>
            <p:cNvPr id="24591" name="Text Box 1039"/>
            <p:cNvSpPr txBox="1">
              <a:spLocks noChangeArrowheads="1"/>
            </p:cNvSpPr>
            <p:nvPr/>
          </p:nvSpPr>
          <p:spPr bwMode="auto">
            <a:xfrm>
              <a:off x="1344" y="2784"/>
              <a:ext cx="336" cy="154"/>
            </a:xfrm>
            <a:prstGeom prst="rect">
              <a:avLst/>
            </a:prstGeom>
            <a:noFill/>
            <a:ln w="9525">
              <a:noFill/>
              <a:miter lim="800000"/>
              <a:headEnd/>
              <a:tailEnd/>
            </a:ln>
            <a:effectLst/>
          </p:spPr>
          <p:txBody>
            <a:bodyPr>
              <a:spAutoFit/>
            </a:bodyPr>
            <a:lstStyle/>
            <a:p>
              <a:pPr>
                <a:spcBef>
                  <a:spcPct val="50000"/>
                </a:spcBef>
              </a:pPr>
              <a:r>
                <a:rPr lang="en-CA" sz="1000"/>
                <a:t>25.5</a:t>
              </a:r>
            </a:p>
          </p:txBody>
        </p:sp>
        <p:sp>
          <p:nvSpPr>
            <p:cNvPr id="24592" name="Text Box 1040"/>
            <p:cNvSpPr txBox="1">
              <a:spLocks noChangeArrowheads="1"/>
            </p:cNvSpPr>
            <p:nvPr/>
          </p:nvSpPr>
          <p:spPr bwMode="auto">
            <a:xfrm>
              <a:off x="4080" y="2736"/>
              <a:ext cx="336" cy="154"/>
            </a:xfrm>
            <a:prstGeom prst="rect">
              <a:avLst/>
            </a:prstGeom>
            <a:noFill/>
            <a:ln w="9525">
              <a:noFill/>
              <a:miter lim="800000"/>
              <a:headEnd/>
              <a:tailEnd/>
            </a:ln>
            <a:effectLst/>
          </p:spPr>
          <p:txBody>
            <a:bodyPr>
              <a:spAutoFit/>
            </a:bodyPr>
            <a:lstStyle/>
            <a:p>
              <a:pPr>
                <a:spcBef>
                  <a:spcPct val="50000"/>
                </a:spcBef>
              </a:pPr>
              <a:r>
                <a:rPr lang="en-CA" sz="1000"/>
                <a:t>25.5</a:t>
              </a:r>
            </a:p>
          </p:txBody>
        </p:sp>
        <p:sp>
          <p:nvSpPr>
            <p:cNvPr id="24593" name="Text Box 1041"/>
            <p:cNvSpPr txBox="1">
              <a:spLocks noChangeArrowheads="1"/>
            </p:cNvSpPr>
            <p:nvPr/>
          </p:nvSpPr>
          <p:spPr bwMode="auto">
            <a:xfrm>
              <a:off x="3504" y="2150"/>
              <a:ext cx="336" cy="154"/>
            </a:xfrm>
            <a:prstGeom prst="rect">
              <a:avLst/>
            </a:prstGeom>
            <a:noFill/>
            <a:ln w="9525">
              <a:noFill/>
              <a:miter lim="800000"/>
              <a:headEnd/>
              <a:tailEnd/>
            </a:ln>
            <a:effectLst/>
          </p:spPr>
          <p:txBody>
            <a:bodyPr>
              <a:spAutoFit/>
            </a:bodyPr>
            <a:lstStyle/>
            <a:p>
              <a:pPr>
                <a:spcBef>
                  <a:spcPct val="50000"/>
                </a:spcBef>
              </a:pPr>
              <a:r>
                <a:rPr lang="en-CA" sz="1000"/>
                <a:t>26.2</a:t>
              </a:r>
            </a:p>
          </p:txBody>
        </p:sp>
        <p:sp>
          <p:nvSpPr>
            <p:cNvPr id="24594" name="Text Box 1042"/>
            <p:cNvSpPr txBox="1">
              <a:spLocks noChangeArrowheads="1"/>
            </p:cNvSpPr>
            <p:nvPr/>
          </p:nvSpPr>
          <p:spPr bwMode="auto">
            <a:xfrm>
              <a:off x="3888" y="2438"/>
              <a:ext cx="432" cy="154"/>
            </a:xfrm>
            <a:prstGeom prst="rect">
              <a:avLst/>
            </a:prstGeom>
            <a:noFill/>
            <a:ln w="9525">
              <a:noFill/>
              <a:miter lim="800000"/>
              <a:headEnd/>
              <a:tailEnd/>
            </a:ln>
            <a:effectLst/>
          </p:spPr>
          <p:txBody>
            <a:bodyPr>
              <a:spAutoFit/>
            </a:bodyPr>
            <a:lstStyle/>
            <a:p>
              <a:pPr>
                <a:spcBef>
                  <a:spcPct val="50000"/>
                </a:spcBef>
              </a:pPr>
              <a:r>
                <a:rPr lang="en-CA" sz="1000"/>
                <a:t>24-25.4</a:t>
              </a:r>
            </a:p>
          </p:txBody>
        </p:sp>
        <p:sp>
          <p:nvSpPr>
            <p:cNvPr id="24595" name="Text Box 1043"/>
            <p:cNvSpPr txBox="1">
              <a:spLocks noChangeArrowheads="1"/>
            </p:cNvSpPr>
            <p:nvPr/>
          </p:nvSpPr>
          <p:spPr bwMode="auto">
            <a:xfrm>
              <a:off x="2112" y="3062"/>
              <a:ext cx="432" cy="154"/>
            </a:xfrm>
            <a:prstGeom prst="rect">
              <a:avLst/>
            </a:prstGeom>
            <a:noFill/>
            <a:ln w="9525">
              <a:noFill/>
              <a:miter lim="800000"/>
              <a:headEnd/>
              <a:tailEnd/>
            </a:ln>
            <a:effectLst/>
          </p:spPr>
          <p:txBody>
            <a:bodyPr>
              <a:spAutoFit/>
            </a:bodyPr>
            <a:lstStyle/>
            <a:p>
              <a:pPr>
                <a:spcBef>
                  <a:spcPct val="50000"/>
                </a:spcBef>
              </a:pPr>
              <a:r>
                <a:rPr lang="en-CA" sz="1000" dirty="0"/>
                <a:t>26.2-26.3</a:t>
              </a:r>
            </a:p>
          </p:txBody>
        </p:sp>
        <p:sp>
          <p:nvSpPr>
            <p:cNvPr id="24596" name="Text Box 1044"/>
            <p:cNvSpPr txBox="1">
              <a:spLocks noChangeArrowheads="1"/>
            </p:cNvSpPr>
            <p:nvPr/>
          </p:nvSpPr>
          <p:spPr bwMode="auto">
            <a:xfrm>
              <a:off x="2544" y="2918"/>
              <a:ext cx="336" cy="154"/>
            </a:xfrm>
            <a:prstGeom prst="rect">
              <a:avLst/>
            </a:prstGeom>
            <a:noFill/>
            <a:ln w="9525">
              <a:noFill/>
              <a:miter lim="800000"/>
              <a:headEnd/>
              <a:tailEnd/>
            </a:ln>
            <a:effectLst/>
          </p:spPr>
          <p:txBody>
            <a:bodyPr>
              <a:spAutoFit/>
            </a:bodyPr>
            <a:lstStyle/>
            <a:p>
              <a:pPr>
                <a:spcBef>
                  <a:spcPct val="50000"/>
                </a:spcBef>
              </a:pPr>
              <a:r>
                <a:rPr lang="en-CA" sz="1000" dirty="0"/>
                <a:t>26.0</a:t>
              </a:r>
            </a:p>
          </p:txBody>
        </p:sp>
        <p:sp>
          <p:nvSpPr>
            <p:cNvPr id="24601" name="Text Box 1049"/>
            <p:cNvSpPr txBox="1">
              <a:spLocks noChangeArrowheads="1"/>
            </p:cNvSpPr>
            <p:nvPr/>
          </p:nvSpPr>
          <p:spPr bwMode="auto">
            <a:xfrm>
              <a:off x="2976" y="3110"/>
              <a:ext cx="336" cy="154"/>
            </a:xfrm>
            <a:prstGeom prst="rect">
              <a:avLst/>
            </a:prstGeom>
            <a:noFill/>
            <a:ln w="9525">
              <a:noFill/>
              <a:miter lim="800000"/>
              <a:headEnd/>
              <a:tailEnd/>
            </a:ln>
            <a:effectLst/>
          </p:spPr>
          <p:txBody>
            <a:bodyPr>
              <a:spAutoFit/>
            </a:bodyPr>
            <a:lstStyle/>
            <a:p>
              <a:pPr>
                <a:spcBef>
                  <a:spcPct val="50000"/>
                </a:spcBef>
              </a:pPr>
              <a:r>
                <a:rPr lang="en-CA" sz="1000"/>
                <a:t>26.85</a:t>
              </a:r>
            </a:p>
          </p:txBody>
        </p:sp>
      </p:grpSp>
      <p:sp>
        <p:nvSpPr>
          <p:cNvPr id="24578" name="Rectangle 1026"/>
          <p:cNvSpPr>
            <a:spLocks noGrp="1" noChangeArrowheads="1"/>
          </p:cNvSpPr>
          <p:nvPr>
            <p:ph type="title"/>
          </p:nvPr>
        </p:nvSpPr>
        <p:spPr>
          <a:xfrm>
            <a:off x="0" y="0"/>
            <a:ext cx="9144000" cy="762000"/>
          </a:xfrm>
        </p:spPr>
        <p:txBody>
          <a:bodyPr/>
          <a:lstStyle/>
          <a:p>
            <a:r>
              <a:rPr lang="en-CA" sz="3600" dirty="0" smtClean="0"/>
              <a:t>Distinguish Mode Water Regions</a:t>
            </a:r>
            <a:endParaRPr lang="en-CA" sz="3600" dirty="0"/>
          </a:p>
        </p:txBody>
      </p:sp>
      <p:sp>
        <p:nvSpPr>
          <p:cNvPr id="24579" name="Rectangle 1027"/>
          <p:cNvSpPr>
            <a:spLocks noGrp="1" noChangeArrowheads="1"/>
          </p:cNvSpPr>
          <p:nvPr>
            <p:ph type="body" sz="half" idx="1"/>
          </p:nvPr>
        </p:nvSpPr>
        <p:spPr>
          <a:xfrm>
            <a:off x="0" y="836612"/>
            <a:ext cx="2411760" cy="4040187"/>
          </a:xfrm>
        </p:spPr>
        <p:txBody>
          <a:bodyPr>
            <a:noAutofit/>
          </a:bodyPr>
          <a:lstStyle/>
          <a:p>
            <a:r>
              <a:rPr lang="en-CA" sz="2000" dirty="0" smtClean="0">
                <a:solidFill>
                  <a:srgbClr val="FF0000"/>
                </a:solidFill>
                <a:latin typeface="Arial" pitchFamily="34" charset="0"/>
              </a:rPr>
              <a:t>All have strong property correlations with atmospheric indices(?)</a:t>
            </a:r>
          </a:p>
          <a:p>
            <a:pPr>
              <a:buNone/>
            </a:pPr>
            <a:endParaRPr lang="en-US" sz="2000" dirty="0" smtClean="0">
              <a:solidFill>
                <a:srgbClr val="FF0000"/>
              </a:solidFill>
              <a:latin typeface="Arial" pitchFamily="34" charset="0"/>
            </a:endParaRPr>
          </a:p>
          <a:p>
            <a:r>
              <a:rPr lang="en-CA" sz="2000" dirty="0" smtClean="0">
                <a:latin typeface="Arial" pitchFamily="34" charset="0"/>
              </a:rPr>
              <a:t>Mode </a:t>
            </a:r>
            <a:r>
              <a:rPr lang="en-CA" sz="2000" dirty="0">
                <a:latin typeface="Arial" pitchFamily="34" charset="0"/>
              </a:rPr>
              <a:t>waters are upper ocean </a:t>
            </a:r>
            <a:r>
              <a:rPr lang="en-CA" sz="2000" dirty="0" smtClean="0">
                <a:latin typeface="Arial" pitchFamily="34" charset="0"/>
              </a:rPr>
              <a:t>waters</a:t>
            </a:r>
          </a:p>
          <a:p>
            <a:endParaRPr lang="en-CA" sz="2000" dirty="0">
              <a:latin typeface="Arial" pitchFamily="34" charset="0"/>
            </a:endParaRPr>
          </a:p>
          <a:p>
            <a:r>
              <a:rPr lang="en-CA" sz="2000" dirty="0">
                <a:latin typeface="Arial" pitchFamily="34" charset="0"/>
              </a:rPr>
              <a:t>Uniform temperature over thickness of few 100-m</a:t>
            </a:r>
          </a:p>
          <a:p>
            <a:endParaRPr lang="en-CA" sz="2000" dirty="0" smtClean="0">
              <a:latin typeface="Arial" pitchFamily="34" charset="0"/>
            </a:endParaRPr>
          </a:p>
          <a:p>
            <a:r>
              <a:rPr lang="en-CA" sz="2000" dirty="0" smtClean="0">
                <a:latin typeface="Arial" pitchFamily="34" charset="0"/>
              </a:rPr>
              <a:t>Short </a:t>
            </a:r>
            <a:r>
              <a:rPr lang="en-CA" sz="2000" dirty="0">
                <a:latin typeface="Arial" pitchFamily="34" charset="0"/>
              </a:rPr>
              <a:t>renewal </a:t>
            </a:r>
            <a:r>
              <a:rPr lang="en-CA" sz="2000" dirty="0" smtClean="0">
                <a:latin typeface="Arial" pitchFamily="34" charset="0"/>
              </a:rPr>
              <a:t>timescales</a:t>
            </a:r>
            <a:endParaRPr lang="en-CA" sz="2000" dirty="0">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0"/>
            <a:ext cx="7772400" cy="1143000"/>
          </a:xfrm>
        </p:spPr>
        <p:txBody>
          <a:bodyPr/>
          <a:lstStyle/>
          <a:p>
            <a:pPr algn="l"/>
            <a:r>
              <a:rPr lang="en-CA" sz="3600"/>
              <a:t>Rates &amp; Mechanisms</a:t>
            </a:r>
          </a:p>
        </p:txBody>
      </p:sp>
      <p:sp>
        <p:nvSpPr>
          <p:cNvPr id="9219" name="Rectangle 3"/>
          <p:cNvSpPr>
            <a:spLocks noGrp="1" noChangeArrowheads="1"/>
          </p:cNvSpPr>
          <p:nvPr>
            <p:ph type="body" idx="1"/>
          </p:nvPr>
        </p:nvSpPr>
        <p:spPr>
          <a:xfrm>
            <a:off x="304800" y="1219200"/>
            <a:ext cx="8458200" cy="4114800"/>
          </a:xfrm>
        </p:spPr>
        <p:txBody>
          <a:bodyPr>
            <a:normAutofit lnSpcReduction="10000"/>
          </a:bodyPr>
          <a:lstStyle/>
          <a:p>
            <a:pPr>
              <a:lnSpc>
                <a:spcPct val="90000"/>
              </a:lnSpc>
              <a:buFontTx/>
              <a:buNone/>
            </a:pPr>
            <a:r>
              <a:rPr lang="en-CA" sz="2000">
                <a:latin typeface="Arial" pitchFamily="34" charset="0"/>
              </a:rPr>
              <a:t>Best available estimates of formation and dissipation rates:</a:t>
            </a:r>
            <a:br>
              <a:rPr lang="en-CA" sz="2000">
                <a:latin typeface="Arial" pitchFamily="34" charset="0"/>
              </a:rPr>
            </a:br>
            <a:endParaRPr lang="en-CA" sz="2000">
              <a:latin typeface="Arial" pitchFamily="34" charset="0"/>
            </a:endParaRPr>
          </a:p>
          <a:p>
            <a:pPr>
              <a:lnSpc>
                <a:spcPct val="90000"/>
              </a:lnSpc>
            </a:pPr>
            <a:r>
              <a:rPr lang="en-CA" sz="2000">
                <a:latin typeface="Arial" pitchFamily="34" charset="0"/>
                <a:sym typeface="Symbol" pitchFamily="18" charset="2"/>
              </a:rPr>
              <a:t></a:t>
            </a:r>
            <a:r>
              <a:rPr lang="en-CA" sz="2000">
                <a:latin typeface="Arial" pitchFamily="34" charset="0"/>
              </a:rPr>
              <a:t>15-20 Sv yr</a:t>
            </a:r>
            <a:r>
              <a:rPr lang="en-CA" sz="2000" baseline="30000">
                <a:latin typeface="Arial" pitchFamily="34" charset="0"/>
              </a:rPr>
              <a:t>-1 </a:t>
            </a:r>
            <a:r>
              <a:rPr lang="en-CA" sz="2000">
                <a:latin typeface="Arial" pitchFamily="34" charset="0"/>
              </a:rPr>
              <a:t>(indirect methods from air-sea fluxes)</a:t>
            </a:r>
            <a:br>
              <a:rPr lang="en-CA" sz="2000">
                <a:latin typeface="Arial" pitchFamily="34" charset="0"/>
              </a:rPr>
            </a:br>
            <a:endParaRPr lang="en-CA" sz="2000">
              <a:latin typeface="Arial" pitchFamily="34" charset="0"/>
            </a:endParaRPr>
          </a:p>
          <a:p>
            <a:pPr>
              <a:lnSpc>
                <a:spcPct val="90000"/>
              </a:lnSpc>
            </a:pPr>
            <a:r>
              <a:rPr lang="en-CA" sz="2000">
                <a:latin typeface="Arial" pitchFamily="34" charset="0"/>
              </a:rPr>
              <a:t>only about 5 Sv yr</a:t>
            </a:r>
            <a:r>
              <a:rPr lang="en-CA" sz="2000" baseline="30000">
                <a:latin typeface="Arial" pitchFamily="34" charset="0"/>
              </a:rPr>
              <a:t>-1</a:t>
            </a:r>
            <a:r>
              <a:rPr lang="en-CA" sz="2000">
                <a:latin typeface="Arial" pitchFamily="34" charset="0"/>
              </a:rPr>
              <a:t> inferred to be injected </a:t>
            </a:r>
            <a:br>
              <a:rPr lang="en-CA" sz="2000">
                <a:latin typeface="Arial" pitchFamily="34" charset="0"/>
              </a:rPr>
            </a:br>
            <a:r>
              <a:rPr lang="en-CA" sz="2000">
                <a:latin typeface="Arial" pitchFamily="34" charset="0"/>
              </a:rPr>
              <a:t>seasonally into the subtropical gyre</a:t>
            </a:r>
            <a:br>
              <a:rPr lang="en-CA" sz="2000">
                <a:latin typeface="Arial" pitchFamily="34" charset="0"/>
              </a:rPr>
            </a:br>
            <a:r>
              <a:rPr lang="en-CA" sz="2000">
                <a:latin typeface="Arial" pitchFamily="34" charset="0"/>
              </a:rPr>
              <a:t/>
            </a:r>
            <a:br>
              <a:rPr lang="en-CA" sz="2000">
                <a:latin typeface="Arial" pitchFamily="34" charset="0"/>
              </a:rPr>
            </a:br>
            <a:endParaRPr lang="en-CA" sz="2000">
              <a:latin typeface="Arial" pitchFamily="34" charset="0"/>
            </a:endParaRPr>
          </a:p>
          <a:p>
            <a:pPr>
              <a:lnSpc>
                <a:spcPct val="90000"/>
              </a:lnSpc>
              <a:spcBef>
                <a:spcPct val="50000"/>
              </a:spcBef>
              <a:buFontTx/>
              <a:buNone/>
            </a:pPr>
            <a:r>
              <a:rPr lang="en-CA" sz="2000">
                <a:latin typeface="Arial" pitchFamily="34" charset="0"/>
              </a:rPr>
              <a:t>18</a:t>
            </a:r>
            <a:r>
              <a:rPr lang="en-CA" sz="2000">
                <a:latin typeface="Arial" pitchFamily="34" charset="0"/>
                <a:cs typeface="Arial" pitchFamily="34" charset="0"/>
              </a:rPr>
              <a:t>°</a:t>
            </a:r>
            <a:r>
              <a:rPr lang="en-CA" sz="2000">
                <a:latin typeface="Arial" pitchFamily="34" charset="0"/>
              </a:rPr>
              <a:t> Water enters North Atlantic thermocline:</a:t>
            </a:r>
            <a:br>
              <a:rPr lang="en-CA" sz="2000">
                <a:latin typeface="Arial" pitchFamily="34" charset="0"/>
              </a:rPr>
            </a:br>
            <a:endParaRPr lang="en-CA" sz="2000">
              <a:latin typeface="Arial" pitchFamily="34" charset="0"/>
            </a:endParaRPr>
          </a:p>
          <a:p>
            <a:pPr>
              <a:lnSpc>
                <a:spcPct val="90000"/>
              </a:lnSpc>
              <a:spcBef>
                <a:spcPct val="50000"/>
              </a:spcBef>
            </a:pPr>
            <a:r>
              <a:rPr lang="en-CA" sz="2000">
                <a:latin typeface="Arial" pitchFamily="34" charset="0"/>
              </a:rPr>
              <a:t> Ekman pumping, and</a:t>
            </a:r>
            <a:br>
              <a:rPr lang="en-CA" sz="2000">
                <a:latin typeface="Arial" pitchFamily="34" charset="0"/>
              </a:rPr>
            </a:br>
            <a:endParaRPr lang="en-CA" sz="2000">
              <a:latin typeface="Arial" pitchFamily="34" charset="0"/>
            </a:endParaRPr>
          </a:p>
          <a:p>
            <a:pPr>
              <a:lnSpc>
                <a:spcPct val="90000"/>
              </a:lnSpc>
              <a:spcBef>
                <a:spcPct val="50000"/>
              </a:spcBef>
            </a:pPr>
            <a:r>
              <a:rPr lang="en-CA" sz="2000">
                <a:latin typeface="Arial" pitchFamily="34" charset="0"/>
              </a:rPr>
              <a:t> Eddy driven subduction</a:t>
            </a:r>
            <a:br>
              <a:rPr lang="en-CA" sz="2000">
                <a:latin typeface="Arial" pitchFamily="34" charset="0"/>
              </a:rPr>
            </a:br>
            <a:endParaRPr lang="en-CA" sz="2000">
              <a:latin typeface="Arial" pitchFamily="34" charset="0"/>
            </a:endParaRPr>
          </a:p>
          <a:p>
            <a:pPr>
              <a:lnSpc>
                <a:spcPct val="90000"/>
              </a:lnSpc>
              <a:buFontTx/>
              <a:buNone/>
            </a:pPr>
            <a:endParaRPr lang="en-CA" sz="1800">
              <a:latin typeface="Arial" pitchFamily="34" charset="0"/>
            </a:endParaRPr>
          </a:p>
        </p:txBody>
      </p:sp>
      <p:pic>
        <p:nvPicPr>
          <p:cNvPr id="9222" name="Picture 6"/>
          <p:cNvPicPr>
            <a:picLocks noChangeAspect="1" noChangeArrowheads="1"/>
          </p:cNvPicPr>
          <p:nvPr/>
        </p:nvPicPr>
        <p:blipFill>
          <a:blip r:embed="rId3" cstate="print"/>
          <a:srcRect/>
          <a:stretch>
            <a:fillRect/>
          </a:stretch>
        </p:blipFill>
        <p:spPr bwMode="auto">
          <a:xfrm>
            <a:off x="5545138" y="2282825"/>
            <a:ext cx="3598862" cy="4575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3" cstate="print"/>
          <a:srcRect/>
          <a:stretch>
            <a:fillRect/>
          </a:stretch>
        </p:blipFill>
        <p:spPr bwMode="auto">
          <a:xfrm>
            <a:off x="251520" y="1256756"/>
            <a:ext cx="8685715" cy="5124572"/>
          </a:xfrm>
          <a:prstGeom prst="rect">
            <a:avLst/>
          </a:prstGeom>
          <a:noFill/>
          <a:ln w="9525">
            <a:noFill/>
            <a:miter lim="800000"/>
            <a:headEnd/>
            <a:tailEnd/>
          </a:ln>
          <a:effectLst/>
        </p:spPr>
      </p:pic>
      <p:sp>
        <p:nvSpPr>
          <p:cNvPr id="31750" name="Rectangle 6"/>
          <p:cNvSpPr>
            <a:spLocks noGrp="1" noChangeArrowheads="1"/>
          </p:cNvSpPr>
          <p:nvPr>
            <p:ph type="title"/>
          </p:nvPr>
        </p:nvSpPr>
        <p:spPr>
          <a:xfrm>
            <a:off x="457200" y="228600"/>
            <a:ext cx="7772400" cy="1143000"/>
          </a:xfrm>
          <a:noFill/>
          <a:ln/>
        </p:spPr>
        <p:txBody>
          <a:bodyPr/>
          <a:lstStyle/>
          <a:p>
            <a:pPr algn="l"/>
            <a:r>
              <a:rPr lang="en-CA" sz="3600">
                <a:solidFill>
                  <a:schemeClr val="tx1"/>
                </a:solidFill>
              </a:rPr>
              <a:t>18</a:t>
            </a:r>
            <a:r>
              <a:rPr lang="en-CA" sz="3600">
                <a:solidFill>
                  <a:schemeClr val="tx1"/>
                </a:solidFill>
                <a:cs typeface="Arial" pitchFamily="34" charset="0"/>
              </a:rPr>
              <a:t>°</a:t>
            </a:r>
            <a:r>
              <a:rPr lang="en-CA" sz="3600">
                <a:solidFill>
                  <a:schemeClr val="tx1"/>
                </a:solidFill>
              </a:rPr>
              <a:t> Water</a:t>
            </a:r>
            <a:r>
              <a:rPr lang="en-CA" sz="3600"/>
              <a:t>  and the Nutrient Gradient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a:xfrm>
            <a:off x="0" y="44450"/>
            <a:ext cx="9144000" cy="762000"/>
          </a:xfrm>
        </p:spPr>
        <p:txBody>
          <a:bodyPr/>
          <a:lstStyle/>
          <a:p>
            <a:r>
              <a:rPr lang="en-CA" sz="3600" dirty="0">
                <a:solidFill>
                  <a:schemeClr val="tx1"/>
                </a:solidFill>
              </a:rPr>
              <a:t>18</a:t>
            </a:r>
            <a:r>
              <a:rPr lang="en-CA" sz="3600" dirty="0">
                <a:solidFill>
                  <a:schemeClr val="tx1"/>
                </a:solidFill>
                <a:cs typeface="Arial" pitchFamily="34" charset="0"/>
              </a:rPr>
              <a:t>°</a:t>
            </a:r>
            <a:r>
              <a:rPr lang="en-CA" sz="3600" dirty="0">
                <a:solidFill>
                  <a:schemeClr val="tx1"/>
                </a:solidFill>
              </a:rPr>
              <a:t> Water</a:t>
            </a:r>
            <a:r>
              <a:rPr lang="en-CA" sz="3600" dirty="0"/>
              <a:t> &amp; Potential Vorticity</a:t>
            </a:r>
          </a:p>
        </p:txBody>
      </p:sp>
      <p:graphicFrame>
        <p:nvGraphicFramePr>
          <p:cNvPr id="18437" name="Object 1029"/>
          <p:cNvGraphicFramePr>
            <a:graphicFrameLocks noChangeAspect="1"/>
          </p:cNvGraphicFramePr>
          <p:nvPr/>
        </p:nvGraphicFramePr>
        <p:xfrm>
          <a:off x="4267200" y="1263650"/>
          <a:ext cx="4559300" cy="4711700"/>
        </p:xfrm>
        <a:graphic>
          <a:graphicData uri="http://schemas.openxmlformats.org/presentationml/2006/ole">
            <p:oleObj spid="_x0000_s1026" name="Image" r:id="rId3" imgW="4558730" imgH="4711111" progId="">
              <p:embed/>
            </p:oleObj>
          </a:graphicData>
        </a:graphic>
      </p:graphicFrame>
      <p:sp>
        <p:nvSpPr>
          <p:cNvPr id="18438" name="Text Box 1030"/>
          <p:cNvSpPr txBox="1">
            <a:spLocks noChangeArrowheads="1"/>
          </p:cNvSpPr>
          <p:nvPr/>
        </p:nvSpPr>
        <p:spPr bwMode="auto">
          <a:xfrm>
            <a:off x="395288" y="1528763"/>
            <a:ext cx="3581400" cy="2378075"/>
          </a:xfrm>
          <a:prstGeom prst="rect">
            <a:avLst/>
          </a:prstGeom>
          <a:noFill/>
          <a:ln w="9525">
            <a:noFill/>
            <a:miter lim="800000"/>
            <a:headEnd/>
            <a:tailEnd/>
          </a:ln>
          <a:effectLst/>
        </p:spPr>
        <p:txBody>
          <a:bodyPr>
            <a:spAutoFit/>
          </a:bodyPr>
          <a:lstStyle/>
          <a:p>
            <a:pPr>
              <a:spcBef>
                <a:spcPct val="50000"/>
              </a:spcBef>
            </a:pPr>
            <a:r>
              <a:rPr lang="en-CA" sz="2000" dirty="0">
                <a:latin typeface="Arial" pitchFamily="34" charset="0"/>
              </a:rPr>
              <a:t>The presence of 18</a:t>
            </a:r>
            <a:r>
              <a:rPr lang="en-CA" sz="2000" dirty="0">
                <a:latin typeface="Arial" pitchFamily="34" charset="0"/>
                <a:cs typeface="Arial" pitchFamily="34" charset="0"/>
              </a:rPr>
              <a:t>°</a:t>
            </a:r>
            <a:r>
              <a:rPr lang="en-CA" sz="2000" dirty="0">
                <a:latin typeface="Arial" pitchFamily="34" charset="0"/>
              </a:rPr>
              <a:t> Water is reflected in a substantial 1000 km diameter ‘bowl’ of low potential vorticity at depths of 200-500m found just to the south of the Gulf Stream</a:t>
            </a:r>
          </a:p>
          <a:p>
            <a:pPr>
              <a:spcBef>
                <a:spcPct val="50000"/>
              </a:spcBef>
            </a:pPr>
            <a:endParaRPr lang="en-CA" sz="2000" dirty="0">
              <a:latin typeface="Arial" pitchFamily="34" charset="0"/>
            </a:endParaRPr>
          </a:p>
        </p:txBody>
      </p:sp>
      <p:sp>
        <p:nvSpPr>
          <p:cNvPr id="18439" name="Text Box 1031"/>
          <p:cNvSpPr txBox="1">
            <a:spLocks noChangeArrowheads="1"/>
          </p:cNvSpPr>
          <p:nvPr/>
        </p:nvSpPr>
        <p:spPr bwMode="auto">
          <a:xfrm>
            <a:off x="5029200" y="5683250"/>
            <a:ext cx="3886200" cy="336550"/>
          </a:xfrm>
          <a:prstGeom prst="rect">
            <a:avLst/>
          </a:prstGeom>
          <a:noFill/>
          <a:ln w="9525">
            <a:noFill/>
            <a:miter lim="800000"/>
            <a:headEnd/>
            <a:tailEnd/>
          </a:ln>
          <a:effectLst/>
        </p:spPr>
        <p:txBody>
          <a:bodyPr>
            <a:spAutoFit/>
          </a:bodyPr>
          <a:lstStyle/>
          <a:p>
            <a:pPr>
              <a:spcBef>
                <a:spcPct val="50000"/>
              </a:spcBef>
            </a:pPr>
            <a:r>
              <a:rPr lang="en-CA" sz="1600">
                <a:latin typeface="Arial" pitchFamily="34" charset="0"/>
              </a:rPr>
              <a:t>Red = high PV, Purple = low PV</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152400"/>
            <a:ext cx="7772400" cy="1143000"/>
          </a:xfrm>
        </p:spPr>
        <p:txBody>
          <a:bodyPr/>
          <a:lstStyle/>
          <a:p>
            <a:pPr algn="l"/>
            <a:r>
              <a:rPr lang="en-CA" sz="3600"/>
              <a:t>Importance of </a:t>
            </a:r>
            <a:r>
              <a:rPr lang="en-CA" sz="3600">
                <a:solidFill>
                  <a:schemeClr val="tx1"/>
                </a:solidFill>
              </a:rPr>
              <a:t>18</a:t>
            </a:r>
            <a:r>
              <a:rPr lang="en-CA" sz="3600">
                <a:solidFill>
                  <a:schemeClr val="tx1"/>
                </a:solidFill>
                <a:cs typeface="Arial" pitchFamily="34" charset="0"/>
              </a:rPr>
              <a:t>°</a:t>
            </a:r>
            <a:r>
              <a:rPr lang="en-CA" sz="3600">
                <a:solidFill>
                  <a:schemeClr val="tx1"/>
                </a:solidFill>
              </a:rPr>
              <a:t> Water</a:t>
            </a:r>
            <a:r>
              <a:rPr lang="en-CA" sz="3600"/>
              <a:t> </a:t>
            </a:r>
          </a:p>
        </p:txBody>
      </p:sp>
      <p:sp>
        <p:nvSpPr>
          <p:cNvPr id="20483" name="Rectangle 3"/>
          <p:cNvSpPr>
            <a:spLocks noGrp="1" noChangeArrowheads="1"/>
          </p:cNvSpPr>
          <p:nvPr>
            <p:ph type="body" idx="1"/>
          </p:nvPr>
        </p:nvSpPr>
        <p:spPr>
          <a:xfrm>
            <a:off x="685800" y="685800"/>
            <a:ext cx="7772400" cy="5029200"/>
          </a:xfrm>
        </p:spPr>
        <p:txBody>
          <a:bodyPr/>
          <a:lstStyle/>
          <a:p>
            <a:r>
              <a:rPr lang="en-CA" sz="2000">
                <a:latin typeface="Arial" pitchFamily="34" charset="0"/>
              </a:rPr>
              <a:t>Dominant baroclinic and potential vorticity signal in the subtropical North Atlantic</a:t>
            </a:r>
            <a:endParaRPr lang="en-CA" sz="1200">
              <a:latin typeface="Arial" pitchFamily="34" charset="0"/>
            </a:endParaRPr>
          </a:p>
          <a:p>
            <a:r>
              <a:rPr lang="en-CA" sz="2000">
                <a:latin typeface="Arial" pitchFamily="34" charset="0"/>
              </a:rPr>
              <a:t>Substantial contribution to interannual variability in oceanic CO</a:t>
            </a:r>
            <a:r>
              <a:rPr lang="en-CA" sz="2000" baseline="-25000">
                <a:latin typeface="Arial" pitchFamily="34" charset="0"/>
              </a:rPr>
              <a:t>2</a:t>
            </a:r>
            <a:r>
              <a:rPr lang="en-CA" sz="2000">
                <a:latin typeface="Arial" pitchFamily="34" charset="0"/>
              </a:rPr>
              <a:t> uptake (0.03−0.24 Pg C yr</a:t>
            </a:r>
            <a:r>
              <a:rPr lang="en-CA" sz="2000" baseline="30000">
                <a:latin typeface="Arial" pitchFamily="34" charset="0"/>
              </a:rPr>
              <a:t>-1</a:t>
            </a:r>
            <a:r>
              <a:rPr lang="en-CA" sz="2000">
                <a:latin typeface="Arial" pitchFamily="34" charset="0"/>
              </a:rPr>
              <a:t>  from 1998-2001)</a:t>
            </a:r>
          </a:p>
          <a:p>
            <a:endParaRPr lang="en-CA" sz="2000">
              <a:latin typeface="Arial" pitchFamily="34" charset="0"/>
            </a:endParaRPr>
          </a:p>
          <a:p>
            <a:endParaRPr lang="en-CA" sz="2000">
              <a:latin typeface="Arial" pitchFamily="34" charset="0"/>
            </a:endParaRPr>
          </a:p>
          <a:p>
            <a:endParaRPr lang="en-CA" sz="2000">
              <a:latin typeface="Arial" pitchFamily="34" charset="0"/>
            </a:endParaRPr>
          </a:p>
          <a:p>
            <a:endParaRPr lang="en-CA" sz="2000">
              <a:latin typeface="Arial" pitchFamily="34" charset="0"/>
            </a:endParaRPr>
          </a:p>
          <a:p>
            <a:endParaRPr lang="en-CA" sz="2000">
              <a:latin typeface="Arial" pitchFamily="34" charset="0"/>
            </a:endParaRPr>
          </a:p>
          <a:p>
            <a:endParaRPr lang="en-CA" sz="1200">
              <a:latin typeface="Arial" pitchFamily="34" charset="0"/>
            </a:endParaRPr>
          </a:p>
          <a:p>
            <a:endParaRPr lang="en-CA" sz="1200">
              <a:latin typeface="Arial" pitchFamily="34" charset="0"/>
            </a:endParaRPr>
          </a:p>
          <a:p>
            <a:r>
              <a:rPr lang="en-CA" sz="2000">
                <a:latin typeface="Arial" pitchFamily="34" charset="0"/>
              </a:rPr>
              <a:t>Can prohibit deep-ocean nutrients from directly upwelling to the "euphotic" zone (wedge of cool, nutrient-poor water)</a:t>
            </a:r>
          </a:p>
          <a:p>
            <a:pPr>
              <a:buFontTx/>
              <a:buNone/>
            </a:pPr>
            <a:endParaRPr lang="en-CA" sz="2000">
              <a:latin typeface="Arial" pitchFamily="34" charset="0"/>
            </a:endParaRPr>
          </a:p>
        </p:txBody>
      </p:sp>
      <p:graphicFrame>
        <p:nvGraphicFramePr>
          <p:cNvPr id="36864" name="Object 0"/>
          <p:cNvGraphicFramePr>
            <a:graphicFrameLocks noChangeAspect="1"/>
          </p:cNvGraphicFramePr>
          <p:nvPr/>
        </p:nvGraphicFramePr>
        <p:xfrm>
          <a:off x="763588" y="5016500"/>
          <a:ext cx="7618412" cy="1689100"/>
        </p:xfrm>
        <a:graphic>
          <a:graphicData uri="http://schemas.openxmlformats.org/presentationml/2006/ole">
            <p:oleObj spid="_x0000_s2050" name="Image" r:id="rId3" imgW="7619048" imgH="1688889" progId="">
              <p:embed/>
            </p:oleObj>
          </a:graphicData>
        </a:graphic>
      </p:graphicFrame>
      <p:pic>
        <p:nvPicPr>
          <p:cNvPr id="20486" name="Picture 6"/>
          <p:cNvPicPr>
            <a:picLocks noChangeAspect="1" noChangeArrowheads="1"/>
          </p:cNvPicPr>
          <p:nvPr/>
        </p:nvPicPr>
        <p:blipFill>
          <a:blip r:embed="rId4" cstate="print"/>
          <a:srcRect/>
          <a:stretch>
            <a:fillRect/>
          </a:stretch>
        </p:blipFill>
        <p:spPr bwMode="auto">
          <a:xfrm>
            <a:off x="1885950" y="2076450"/>
            <a:ext cx="5372100" cy="2190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0"/>
            <a:ext cx="7772400" cy="1143000"/>
          </a:xfrm>
        </p:spPr>
        <p:txBody>
          <a:bodyPr/>
          <a:lstStyle/>
          <a:p>
            <a:pPr algn="l"/>
            <a:r>
              <a:rPr lang="en-CA" sz="3600"/>
              <a:t>References</a:t>
            </a:r>
          </a:p>
        </p:txBody>
      </p:sp>
      <p:sp>
        <p:nvSpPr>
          <p:cNvPr id="21507" name="Rectangle 3"/>
          <p:cNvSpPr>
            <a:spLocks noGrp="1" noChangeArrowheads="1"/>
          </p:cNvSpPr>
          <p:nvPr>
            <p:ph type="body" idx="1"/>
          </p:nvPr>
        </p:nvSpPr>
        <p:spPr>
          <a:xfrm>
            <a:off x="228600" y="1143000"/>
            <a:ext cx="8763000" cy="4114800"/>
          </a:xfrm>
        </p:spPr>
        <p:txBody>
          <a:bodyPr/>
          <a:lstStyle/>
          <a:p>
            <a:r>
              <a:rPr lang="en-CA" sz="2000">
                <a:latin typeface="Arial" pitchFamily="34" charset="0"/>
              </a:rPr>
              <a:t>http://www.nature.com/nature/journal/v420/n6915/abs/nature01253.html</a:t>
            </a:r>
          </a:p>
          <a:p>
            <a:r>
              <a:rPr lang="en-CA" sz="2000">
                <a:latin typeface="Arial" pitchFamily="34" charset="0"/>
              </a:rPr>
              <a:t>http://sam.ucsd.edu/sio210/lect_5/lecture_5.html</a:t>
            </a:r>
          </a:p>
          <a:p>
            <a:r>
              <a:rPr lang="en-CA" sz="2000">
                <a:latin typeface="Arial" pitchFamily="34" charset="0"/>
              </a:rPr>
              <a:t>http://www.nature.com/nature/journal/v437/n7059/full/nature03969.html</a:t>
            </a:r>
          </a:p>
          <a:p>
            <a:r>
              <a:rPr lang="en-CA" sz="2000">
                <a:latin typeface="Arial" pitchFamily="34" charset="0"/>
              </a:rPr>
              <a:t>http://www.whoi.edu/science/PO/people/tjoyce/clivar/clivarindx.htm</a:t>
            </a:r>
          </a:p>
          <a:p>
            <a:r>
              <a:rPr lang="en-CA" sz="2000">
                <a:latin typeface="Arial" pitchFamily="34" charset="0"/>
              </a:rPr>
              <a:t>http://www.climode.org/documents/climode_science_final_overview_REFs.pdf</a:t>
            </a:r>
          </a:p>
          <a:p>
            <a:r>
              <a:rPr lang="en-CA" sz="2000">
                <a:latin typeface="Arial" pitchFamily="34" charset="0"/>
              </a:rPr>
              <a:t>http://ams.allenpress.com.ezp1.harvard.edu/amsonline/?request=get-document&amp;issn=0894-8755&amp;volume=013&amp;issue=14&amp;page=2550</a:t>
            </a:r>
          </a:p>
          <a:p>
            <a:r>
              <a:rPr lang="en-CA" sz="2000">
                <a:latin typeface="Arial" pitchFamily="34" charset="0"/>
              </a:rPr>
              <a:t>http://www.uib.no/jgofs/Final_OSC/Bates.pdf</a:t>
            </a:r>
          </a:p>
          <a:p>
            <a:r>
              <a:rPr lang="en-CA" sz="2000">
                <a:latin typeface="Arial" pitchFamily="34" charset="0"/>
              </a:rPr>
              <a:t>http://sam.ucsd.edu/sio210/gifimages/shallowoverturn.gif</a:t>
            </a:r>
          </a:p>
          <a:p>
            <a:r>
              <a:rPr lang="en-CA" sz="2000">
                <a:latin typeface="Arial" pitchFamily="34" charset="0"/>
              </a:rPr>
              <a:t>http://www.climode.org/Meetings/NOV_04/kwon_nov04.pdf</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288" y="-100013"/>
            <a:ext cx="7772400" cy="1143001"/>
          </a:xfrm>
        </p:spPr>
        <p:txBody>
          <a:bodyPr/>
          <a:lstStyle/>
          <a:p>
            <a:pPr algn="l"/>
            <a:r>
              <a:rPr lang="en-CA" sz="3600">
                <a:solidFill>
                  <a:schemeClr val="tx1"/>
                </a:solidFill>
              </a:rPr>
              <a:t>18</a:t>
            </a:r>
            <a:r>
              <a:rPr lang="en-CA" sz="3600">
                <a:solidFill>
                  <a:schemeClr val="tx1"/>
                </a:solidFill>
                <a:cs typeface="Arial" pitchFamily="34" charset="0"/>
              </a:rPr>
              <a:t>°</a:t>
            </a:r>
            <a:r>
              <a:rPr lang="en-CA" sz="3600">
                <a:solidFill>
                  <a:schemeClr val="tx1"/>
                </a:solidFill>
              </a:rPr>
              <a:t> Water</a:t>
            </a:r>
            <a:r>
              <a:rPr lang="en-CA" sz="3600"/>
              <a:t> Dissipation</a:t>
            </a:r>
          </a:p>
        </p:txBody>
      </p:sp>
      <p:sp>
        <p:nvSpPr>
          <p:cNvPr id="17411" name="Rectangle 3"/>
          <p:cNvSpPr>
            <a:spLocks noGrp="1" noChangeArrowheads="1"/>
          </p:cNvSpPr>
          <p:nvPr>
            <p:ph type="body" sz="half" idx="1"/>
          </p:nvPr>
        </p:nvSpPr>
        <p:spPr>
          <a:xfrm>
            <a:off x="395288" y="908050"/>
            <a:ext cx="8424862" cy="2160588"/>
          </a:xfrm>
        </p:spPr>
        <p:txBody>
          <a:bodyPr/>
          <a:lstStyle/>
          <a:p>
            <a:r>
              <a:rPr lang="en-CA" sz="2000">
                <a:latin typeface="Arial" pitchFamily="34" charset="0"/>
              </a:rPr>
              <a:t>starts w/ subduction &amp; advection into the western subtropical gyre </a:t>
            </a:r>
          </a:p>
          <a:p>
            <a:r>
              <a:rPr lang="en-CA" sz="2000">
                <a:latin typeface="Arial" pitchFamily="34" charset="0"/>
              </a:rPr>
              <a:t>also due to lateral flows, diapycnal mixing and fluxes</a:t>
            </a:r>
          </a:p>
          <a:p>
            <a:r>
              <a:rPr lang="en-CA" sz="2000">
                <a:latin typeface="Arial" pitchFamily="34" charset="0"/>
              </a:rPr>
              <a:t>~48% observed winter volume destroyed annually.</a:t>
            </a:r>
            <a:br>
              <a:rPr lang="en-CA" sz="2000">
                <a:latin typeface="Arial" pitchFamily="34" charset="0"/>
              </a:rPr>
            </a:br>
            <a:endParaRPr lang="en-CA" sz="2000">
              <a:latin typeface="Arial" pitchFamily="34" charset="0"/>
            </a:endParaRPr>
          </a:p>
        </p:txBody>
      </p:sp>
      <p:pic>
        <p:nvPicPr>
          <p:cNvPr id="17414" name="Picture 6"/>
          <p:cNvPicPr>
            <a:picLocks noGrp="1" noChangeAspect="1" noChangeArrowheads="1"/>
          </p:cNvPicPr>
          <p:nvPr>
            <p:ph sz="half" idx="2"/>
          </p:nvPr>
        </p:nvPicPr>
        <p:blipFill>
          <a:blip r:embed="rId2" cstate="print"/>
          <a:srcRect/>
          <a:stretch>
            <a:fillRect/>
          </a:stretch>
        </p:blipFill>
        <p:spPr>
          <a:xfrm>
            <a:off x="1619250" y="2205038"/>
            <a:ext cx="5976938" cy="3898900"/>
          </a:xfrm>
          <a:noFill/>
          <a:ln/>
        </p:spPr>
      </p:pic>
      <p:sp>
        <p:nvSpPr>
          <p:cNvPr id="17416" name="Text Box 8"/>
          <p:cNvSpPr txBox="1">
            <a:spLocks noChangeArrowheads="1"/>
          </p:cNvSpPr>
          <p:nvPr/>
        </p:nvSpPr>
        <p:spPr bwMode="auto">
          <a:xfrm>
            <a:off x="5148263" y="4437063"/>
            <a:ext cx="2376487" cy="1360487"/>
          </a:xfrm>
          <a:prstGeom prst="rect">
            <a:avLst/>
          </a:prstGeom>
          <a:solidFill>
            <a:schemeClr val="bg1"/>
          </a:solidFill>
          <a:ln w="9525">
            <a:noFill/>
            <a:miter lim="800000"/>
            <a:headEnd/>
            <a:tailEnd/>
          </a:ln>
          <a:effectLst/>
        </p:spPr>
        <p:txBody>
          <a:bodyPr>
            <a:spAutoFit/>
          </a:bodyPr>
          <a:lstStyle/>
          <a:p>
            <a:pPr>
              <a:spcBef>
                <a:spcPct val="50000"/>
              </a:spcBef>
              <a:buFontTx/>
              <a:buChar char="•"/>
            </a:pPr>
            <a:r>
              <a:rPr lang="en-US" sz="1400" b="1">
                <a:latin typeface="Arial" pitchFamily="34" charset="0"/>
              </a:rPr>
              <a:t> S</a:t>
            </a:r>
            <a:r>
              <a:rPr lang="en-US" sz="1400" b="1" baseline="-25000">
                <a:latin typeface="Arial" pitchFamily="34" charset="0"/>
              </a:rPr>
              <a:t>ann</a:t>
            </a:r>
            <a:r>
              <a:rPr lang="en-US" sz="1400" b="1">
                <a:latin typeface="Arial" pitchFamily="34" charset="0"/>
              </a:rPr>
              <a:t> = 1.23 x 10</a:t>
            </a:r>
            <a:r>
              <a:rPr lang="en-US" sz="1400" b="1" baseline="30000">
                <a:latin typeface="Arial" pitchFamily="34" charset="0"/>
              </a:rPr>
              <a:t>14</a:t>
            </a:r>
            <a:r>
              <a:rPr lang="en-US" sz="1400" b="1">
                <a:latin typeface="Arial" pitchFamily="34" charset="0"/>
              </a:rPr>
              <a:t> m</a:t>
            </a:r>
            <a:r>
              <a:rPr lang="en-US" sz="1400" b="1" baseline="30000">
                <a:latin typeface="Arial" pitchFamily="34" charset="0"/>
              </a:rPr>
              <a:t>3</a:t>
            </a:r>
          </a:p>
          <a:p>
            <a:pPr>
              <a:spcBef>
                <a:spcPct val="50000"/>
              </a:spcBef>
              <a:buFontTx/>
              <a:buChar char="•"/>
            </a:pPr>
            <a:r>
              <a:rPr lang="en-US" sz="1400" b="1" i="1">
                <a:latin typeface="Arial" pitchFamily="34" charset="0"/>
                <a:cs typeface="Arial" pitchFamily="34" charset="0"/>
              </a:rPr>
              <a:t> </a:t>
            </a:r>
            <a:r>
              <a:rPr lang="el-GR" sz="1400" b="1" i="1">
                <a:latin typeface="Arial" pitchFamily="34" charset="0"/>
                <a:cs typeface="Arial" pitchFamily="34" charset="0"/>
              </a:rPr>
              <a:t>μ</a:t>
            </a:r>
            <a:r>
              <a:rPr lang="en-US" sz="1400" b="1" baseline="-25000">
                <a:latin typeface="Arial" pitchFamily="34" charset="0"/>
              </a:rPr>
              <a:t>ann</a:t>
            </a:r>
            <a:r>
              <a:rPr lang="en-US" sz="1400" b="1">
                <a:latin typeface="Arial" pitchFamily="34" charset="0"/>
              </a:rPr>
              <a:t> destruction = </a:t>
            </a:r>
            <a:br>
              <a:rPr lang="en-US" sz="1400" b="1">
                <a:latin typeface="Arial" pitchFamily="34" charset="0"/>
              </a:rPr>
            </a:br>
            <a:r>
              <a:rPr lang="en-US" sz="1400" b="1">
                <a:latin typeface="Arial" pitchFamily="34" charset="0"/>
              </a:rPr>
              <a:t>  1.06 </a:t>
            </a:r>
            <a:r>
              <a:rPr lang="en-US" sz="1400" b="1">
                <a:latin typeface="Arial" pitchFamily="34" charset="0"/>
                <a:cs typeface="Arial" pitchFamily="34" charset="0"/>
              </a:rPr>
              <a:t>± </a:t>
            </a:r>
            <a:r>
              <a:rPr lang="en-US" sz="1400" b="1">
                <a:latin typeface="Arial" pitchFamily="34" charset="0"/>
              </a:rPr>
              <a:t>0.16 x 10</a:t>
            </a:r>
            <a:r>
              <a:rPr lang="en-US" sz="1400" b="1" baseline="30000">
                <a:latin typeface="Arial" pitchFamily="34" charset="0"/>
              </a:rPr>
              <a:t>14</a:t>
            </a:r>
            <a:r>
              <a:rPr lang="en-US" sz="1400" b="1">
                <a:latin typeface="Arial" pitchFamily="34" charset="0"/>
              </a:rPr>
              <a:t> m</a:t>
            </a:r>
            <a:r>
              <a:rPr lang="en-US" sz="1400" b="1" baseline="30000">
                <a:latin typeface="Arial" pitchFamily="34" charset="0"/>
              </a:rPr>
              <a:t>3</a:t>
            </a:r>
            <a:r>
              <a:rPr lang="en-US" sz="1400" b="1">
                <a:latin typeface="Arial" pitchFamily="34" charset="0"/>
              </a:rPr>
              <a:t> </a:t>
            </a:r>
            <a:r>
              <a:rPr lang="en-US" sz="1400" b="1" baseline="30000">
                <a:latin typeface="Arial" pitchFamily="34" charset="0"/>
              </a:rPr>
              <a:t> </a:t>
            </a:r>
          </a:p>
          <a:p>
            <a:pPr>
              <a:spcBef>
                <a:spcPct val="50000"/>
              </a:spcBef>
              <a:buFontTx/>
              <a:buChar char="•"/>
            </a:pPr>
            <a:r>
              <a:rPr lang="en-US" sz="1400" b="1">
                <a:latin typeface="Arial" pitchFamily="34" charset="0"/>
              </a:rPr>
              <a:t> Turnover = 3.54 ± 0.54 yr</a:t>
            </a:r>
          </a:p>
          <a:p>
            <a:pPr>
              <a:spcBef>
                <a:spcPct val="50000"/>
              </a:spcBef>
              <a:buFontTx/>
              <a:buChar char="•"/>
            </a:pPr>
            <a:endParaRPr lang="en-US" sz="1400" b="1" baseline="30000">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0999" y="304800"/>
          <a:ext cx="8382001" cy="6336792"/>
        </p:xfrm>
        <a:graphic>
          <a:graphicData uri="http://schemas.openxmlformats.org/drawingml/2006/table">
            <a:tbl>
              <a:tblPr/>
              <a:tblGrid>
                <a:gridCol w="533401"/>
                <a:gridCol w="838200"/>
                <a:gridCol w="838200"/>
                <a:gridCol w="5181600"/>
                <a:gridCol w="990600"/>
              </a:tblGrid>
              <a:tr h="330254">
                <a:tc rowSpan="2">
                  <a:txBody>
                    <a:bodyPr/>
                    <a:lstStyle/>
                    <a:p>
                      <a:pPr marL="0" marR="0" algn="ctr">
                        <a:lnSpc>
                          <a:spcPct val="105000"/>
                        </a:lnSpc>
                        <a:spcBef>
                          <a:spcPts val="0"/>
                        </a:spcBef>
                        <a:spcAft>
                          <a:spcPts val="0"/>
                        </a:spcAft>
                      </a:pPr>
                      <a:r>
                        <a:rPr lang="en-IE" sz="1200" dirty="0">
                          <a:latin typeface="Times New Roman"/>
                          <a:ea typeface="Times New Roman"/>
                          <a:cs typeface="Times New Roman"/>
                        </a:rPr>
                        <a:t>WP41</a:t>
                      </a:r>
                      <a:endParaRPr lang="en-US" sz="1200" dirty="0">
                        <a:latin typeface="Times New Roman"/>
                        <a:ea typeface="Times New Roman"/>
                        <a:cs typeface="Times New Roman"/>
                      </a:endParaRPr>
                    </a:p>
                  </a:txBody>
                  <a:tcPr marL="11816" marR="11816"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28575"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rowSpan="2">
                  <a:txBody>
                    <a:bodyPr/>
                    <a:lstStyle/>
                    <a:p>
                      <a:pPr marL="0" marR="0" algn="ctr">
                        <a:lnSpc>
                          <a:spcPct val="105000"/>
                        </a:lnSpc>
                        <a:spcBef>
                          <a:spcPts val="0"/>
                        </a:spcBef>
                        <a:spcAft>
                          <a:spcPts val="0"/>
                        </a:spcAft>
                      </a:pPr>
                      <a:r>
                        <a:rPr lang="fr-FR" sz="1200">
                          <a:latin typeface="Times New Roman"/>
                          <a:ea typeface="Times New Roman"/>
                          <a:cs typeface="Times New Roman"/>
                        </a:rPr>
                        <a:t>Sensitivity studies and algorithm improvement</a:t>
                      </a:r>
                      <a:endParaRPr lang="en-US" sz="1200">
                        <a:latin typeface="Times New Roman"/>
                        <a:ea typeface="Times New Roman"/>
                        <a:cs typeface="Times New Roman"/>
                      </a:endParaRPr>
                    </a:p>
                  </a:txBody>
                  <a:tcPr marL="11816" marR="11816"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28575"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fr-FR" sz="1200">
                          <a:latin typeface="Times New Roman"/>
                          <a:ea typeface="Times New Roman"/>
                          <a:cs typeface="Times New Roman"/>
                        </a:rPr>
                        <a:t>IFREMER</a:t>
                      </a:r>
                      <a:endParaRPr lang="en-US"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28575"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en-US" sz="1200">
                          <a:latin typeface="Times New Roman"/>
                          <a:ea typeface="Times New Roman"/>
                          <a:cs typeface="Times New Roman"/>
                        </a:rPr>
                        <a:t>Analysis of the new bulk parameterization (e.g. Fairall et al,, 2011) impact on flux estimation over global ocean and over some specific regions such as the North Atlantic and tropical areas. Inputs for WP4.2.</a:t>
                      </a: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28575"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endParaRPr lang="en-US"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28575"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r>
              <a:tr h="283074">
                <a:tc vMerge="1">
                  <a:txBody>
                    <a:bodyPr/>
                    <a:lstStyle/>
                    <a:p>
                      <a:endParaRPr lang="en-US"/>
                    </a:p>
                  </a:txBody>
                  <a:tcPr/>
                </a:tc>
                <a:tc vMerge="1">
                  <a:txBody>
                    <a:bodyPr/>
                    <a:lstStyle/>
                    <a:p>
                      <a:endParaRPr lang="en-US"/>
                    </a:p>
                  </a:txBody>
                  <a:tcPr/>
                </a:tc>
                <a:tc>
                  <a:txBody>
                    <a:bodyPr/>
                    <a:lstStyle/>
                    <a:p>
                      <a:pPr marL="0" marR="0">
                        <a:lnSpc>
                          <a:spcPct val="105000"/>
                        </a:lnSpc>
                        <a:spcBef>
                          <a:spcPts val="0"/>
                        </a:spcBef>
                        <a:spcAft>
                          <a:spcPts val="0"/>
                        </a:spcAft>
                      </a:pPr>
                      <a:r>
                        <a:rPr lang="en-US" sz="1200">
                          <a:latin typeface="Times New Roman"/>
                          <a:ea typeface="Times New Roman"/>
                          <a:cs typeface="Times New Roman"/>
                        </a:rPr>
                        <a:t>IORAS</a:t>
                      </a: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fr-FR" sz="1200">
                          <a:latin typeface="Times New Roman"/>
                          <a:ea typeface="Times New Roman"/>
                          <a:cs typeface="Times New Roman"/>
                        </a:rPr>
                        <a:t>Assessemnt of sensitivity of probability density functions for different surface fluxes in generated products to the use fo different algorithms for flux computation, input for WP42, WP43</a:t>
                      </a:r>
                      <a:endParaRPr lang="en-US"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endParaRPr lang="fr-FR"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r>
              <a:tr h="377433">
                <a:tc rowSpan="3">
                  <a:txBody>
                    <a:bodyPr/>
                    <a:lstStyle/>
                    <a:p>
                      <a:pPr marL="0" marR="0" algn="ctr">
                        <a:lnSpc>
                          <a:spcPct val="105000"/>
                        </a:lnSpc>
                        <a:spcBef>
                          <a:spcPts val="0"/>
                        </a:spcBef>
                        <a:spcAft>
                          <a:spcPts val="0"/>
                        </a:spcAft>
                      </a:pPr>
                      <a:r>
                        <a:rPr lang="en-IE" sz="1200" dirty="0">
                          <a:latin typeface="Times New Roman"/>
                          <a:ea typeface="Times New Roman"/>
                          <a:cs typeface="Times New Roman"/>
                        </a:rPr>
                        <a:t>WP42</a:t>
                      </a:r>
                      <a:endParaRPr lang="en-US" sz="1200" dirty="0">
                        <a:latin typeface="Times New Roman"/>
                        <a:ea typeface="Times New Roman"/>
                        <a:cs typeface="Times New Roman"/>
                      </a:endParaRPr>
                    </a:p>
                  </a:txBody>
                  <a:tcPr marL="11816" marR="11816"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rowSpan="3">
                  <a:txBody>
                    <a:bodyPr/>
                    <a:lstStyle/>
                    <a:p>
                      <a:pPr marL="0" marR="0" algn="ctr">
                        <a:lnSpc>
                          <a:spcPct val="105000"/>
                        </a:lnSpc>
                        <a:spcBef>
                          <a:spcPts val="0"/>
                        </a:spcBef>
                        <a:spcAft>
                          <a:spcPts val="0"/>
                        </a:spcAft>
                      </a:pPr>
                      <a:r>
                        <a:rPr lang="fr-FR" sz="1200" dirty="0">
                          <a:latin typeface="Times New Roman"/>
                          <a:ea typeface="Times New Roman"/>
                          <a:cs typeface="Times New Roman"/>
                        </a:rPr>
                        <a:t>Use </a:t>
                      </a:r>
                      <a:r>
                        <a:rPr lang="fr-FR" sz="1200" dirty="0" err="1">
                          <a:latin typeface="Times New Roman"/>
                          <a:ea typeface="Times New Roman"/>
                          <a:cs typeface="Times New Roman"/>
                        </a:rPr>
                        <a:t>improved</a:t>
                      </a:r>
                      <a:r>
                        <a:rPr lang="fr-FR" sz="1200" dirty="0">
                          <a:latin typeface="Times New Roman"/>
                          <a:ea typeface="Times New Roman"/>
                          <a:cs typeface="Times New Roman"/>
                        </a:rPr>
                        <a:t> </a:t>
                      </a:r>
                      <a:r>
                        <a:rPr lang="fr-FR" sz="1200" dirty="0" err="1">
                          <a:latin typeface="Times New Roman"/>
                          <a:ea typeface="Times New Roman"/>
                          <a:cs typeface="Times New Roman"/>
                        </a:rPr>
                        <a:t>retrieval</a:t>
                      </a:r>
                      <a:r>
                        <a:rPr lang="fr-FR" sz="1200" dirty="0">
                          <a:latin typeface="Times New Roman"/>
                          <a:ea typeface="Times New Roman"/>
                          <a:cs typeface="Times New Roman"/>
                        </a:rPr>
                        <a:t> </a:t>
                      </a:r>
                      <a:r>
                        <a:rPr lang="fr-FR" sz="1200" dirty="0" err="1">
                          <a:latin typeface="Times New Roman"/>
                          <a:ea typeface="Times New Roman"/>
                          <a:cs typeface="Times New Roman"/>
                        </a:rPr>
                        <a:t>methods</a:t>
                      </a:r>
                      <a:r>
                        <a:rPr lang="fr-FR" sz="1200" dirty="0">
                          <a:latin typeface="Times New Roman"/>
                          <a:ea typeface="Times New Roman"/>
                          <a:cs typeface="Times New Roman"/>
                        </a:rPr>
                        <a:t> for </a:t>
                      </a:r>
                      <a:r>
                        <a:rPr lang="fr-FR" sz="1200" dirty="0" err="1">
                          <a:latin typeface="Times New Roman"/>
                          <a:ea typeface="Times New Roman"/>
                          <a:cs typeface="Times New Roman"/>
                        </a:rPr>
                        <a:t>wind</a:t>
                      </a:r>
                      <a:r>
                        <a:rPr lang="fr-FR" sz="1200" dirty="0">
                          <a:latin typeface="Times New Roman"/>
                          <a:ea typeface="Times New Roman"/>
                          <a:cs typeface="Times New Roman"/>
                        </a:rPr>
                        <a:t> speed and </a:t>
                      </a:r>
                      <a:r>
                        <a:rPr lang="fr-FR" sz="1200" dirty="0" err="1">
                          <a:latin typeface="Times New Roman"/>
                          <a:ea typeface="Times New Roman"/>
                          <a:cs typeface="Times New Roman"/>
                        </a:rPr>
                        <a:t>humidity</a:t>
                      </a:r>
                      <a:endParaRPr lang="en-US" sz="1200" dirty="0">
                        <a:latin typeface="Times New Roman"/>
                        <a:ea typeface="Times New Roman"/>
                        <a:cs typeface="Times New Roman"/>
                      </a:endParaRPr>
                    </a:p>
                  </a:txBody>
                  <a:tcPr marL="11816" marR="11816"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en-US" sz="1200" dirty="0">
                          <a:latin typeface="Times New Roman"/>
                          <a:ea typeface="Times New Roman"/>
                          <a:cs typeface="Times New Roman"/>
                        </a:rPr>
                        <a:t>IFREMER</a:t>
                      </a: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en-US" sz="1200">
                          <a:latin typeface="Times New Roman"/>
                          <a:ea typeface="Times New Roman"/>
                          <a:cs typeface="Times New Roman"/>
                        </a:rPr>
                        <a:t>Calculation of LHF and SHF based on the new available remotely sensed winds and brightness temperatures and ESA CCI SST. Calculation will be performed over global ocean at daily time scale and with a spatial resolution of 0.50°. Inputs for WP4.3</a:t>
                      </a: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en-US" sz="1200">
                          <a:latin typeface="Times New Roman"/>
                          <a:ea typeface="Times New Roman"/>
                          <a:cs typeface="Times New Roman"/>
                        </a:rPr>
                        <a:t>Calculation completed over one year with ESA CCI SST.</a:t>
                      </a: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r>
              <a:tr h="94358">
                <a:tc vMerge="1">
                  <a:txBody>
                    <a:bodyPr/>
                    <a:lstStyle/>
                    <a:p>
                      <a:endParaRPr lang="en-US"/>
                    </a:p>
                  </a:txBody>
                  <a:tcPr/>
                </a:tc>
                <a:tc vMerge="1">
                  <a:txBody>
                    <a:bodyPr/>
                    <a:lstStyle/>
                    <a:p>
                      <a:endParaRPr lang="en-US"/>
                    </a:p>
                  </a:txBody>
                  <a:tcPr/>
                </a:tc>
                <a:tc>
                  <a:txBody>
                    <a:bodyPr/>
                    <a:lstStyle/>
                    <a:p>
                      <a:pPr marL="0" marR="0">
                        <a:lnSpc>
                          <a:spcPct val="105000"/>
                        </a:lnSpc>
                        <a:spcBef>
                          <a:spcPts val="0"/>
                        </a:spcBef>
                        <a:spcAft>
                          <a:spcPts val="0"/>
                        </a:spcAft>
                      </a:pPr>
                      <a:r>
                        <a:rPr lang="en-IE" sz="1200" dirty="0">
                          <a:latin typeface="Times New Roman"/>
                          <a:ea typeface="Times New Roman"/>
                          <a:cs typeface="Times New Roman"/>
                        </a:rPr>
                        <a:t>DWD</a:t>
                      </a:r>
                      <a:endParaRPr lang="en-US" sz="1200" dirty="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en-IE" sz="1200">
                          <a:latin typeface="Times New Roman"/>
                          <a:ea typeface="Times New Roman"/>
                          <a:cs typeface="Times New Roman"/>
                        </a:rPr>
                        <a:t>Provision of SSM/I brightness temperatures</a:t>
                      </a:r>
                      <a:endParaRPr lang="en-US"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endParaRPr lang="en-IE"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r>
              <a:tr h="94358">
                <a:tc vMerge="1">
                  <a:txBody>
                    <a:bodyPr/>
                    <a:lstStyle/>
                    <a:p>
                      <a:endParaRPr lang="en-US"/>
                    </a:p>
                  </a:txBody>
                  <a:tcPr/>
                </a:tc>
                <a:tc vMerge="1">
                  <a:txBody>
                    <a:bodyPr/>
                    <a:lstStyle/>
                    <a:p>
                      <a:endParaRPr lang="en-US"/>
                    </a:p>
                  </a:txBody>
                  <a:tcPr/>
                </a:tc>
                <a:tc>
                  <a:txBody>
                    <a:bodyPr/>
                    <a:lstStyle/>
                    <a:p>
                      <a:pPr marL="0" marR="0">
                        <a:lnSpc>
                          <a:spcPct val="105000"/>
                        </a:lnSpc>
                        <a:spcBef>
                          <a:spcPts val="0"/>
                        </a:spcBef>
                        <a:spcAft>
                          <a:spcPts val="0"/>
                        </a:spcAft>
                      </a:pPr>
                      <a:r>
                        <a:rPr lang="fr-FR" sz="1200" dirty="0">
                          <a:latin typeface="Times New Roman"/>
                          <a:ea typeface="Times New Roman"/>
                          <a:cs typeface="Times New Roman"/>
                        </a:rPr>
                        <a:t>UR</a:t>
                      </a:r>
                      <a:endParaRPr lang="en-US" sz="1200" dirty="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fr-FR" sz="1200">
                          <a:latin typeface="Times New Roman"/>
                          <a:ea typeface="Times New Roman"/>
                          <a:cs typeface="Times New Roman"/>
                        </a:rPr>
                        <a:t>Available to advise on how best to use SST CCI data in the context</a:t>
                      </a:r>
                      <a:endParaRPr lang="en-US"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endParaRPr lang="fr-FR"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r>
              <a:tr h="235896">
                <a:tc rowSpan="5">
                  <a:txBody>
                    <a:bodyPr/>
                    <a:lstStyle/>
                    <a:p>
                      <a:pPr marL="0" marR="0" algn="ctr">
                        <a:lnSpc>
                          <a:spcPct val="105000"/>
                        </a:lnSpc>
                        <a:spcBef>
                          <a:spcPts val="0"/>
                        </a:spcBef>
                        <a:spcAft>
                          <a:spcPts val="0"/>
                        </a:spcAft>
                      </a:pPr>
                      <a:r>
                        <a:rPr lang="en-IE" sz="1200">
                          <a:latin typeface="Times New Roman"/>
                          <a:ea typeface="Times New Roman"/>
                          <a:cs typeface="Times New Roman"/>
                        </a:rPr>
                        <a:t>WP43</a:t>
                      </a:r>
                      <a:endParaRPr lang="en-US" sz="1200">
                        <a:latin typeface="Times New Roman"/>
                        <a:ea typeface="Times New Roman"/>
                        <a:cs typeface="Times New Roman"/>
                      </a:endParaRPr>
                    </a:p>
                  </a:txBody>
                  <a:tcPr marL="11816" marR="11816"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rowSpan="5">
                  <a:txBody>
                    <a:bodyPr/>
                    <a:lstStyle/>
                    <a:p>
                      <a:pPr marL="0" marR="0" algn="ctr">
                        <a:lnSpc>
                          <a:spcPct val="105000"/>
                        </a:lnSpc>
                        <a:spcBef>
                          <a:spcPts val="0"/>
                        </a:spcBef>
                        <a:spcAft>
                          <a:spcPts val="0"/>
                        </a:spcAft>
                      </a:pPr>
                      <a:r>
                        <a:rPr lang="fr-FR" sz="1200">
                          <a:latin typeface="Times New Roman"/>
                          <a:ea typeface="Times New Roman"/>
                          <a:cs typeface="Times New Roman"/>
                        </a:rPr>
                        <a:t>Evaluation of data sets, Error characterization</a:t>
                      </a:r>
                      <a:endParaRPr lang="en-US" sz="1200">
                        <a:latin typeface="Times New Roman"/>
                        <a:ea typeface="Times New Roman"/>
                        <a:cs typeface="Times New Roman"/>
                      </a:endParaRPr>
                    </a:p>
                  </a:txBody>
                  <a:tcPr marL="11816" marR="11816"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fr-FR" sz="1200" dirty="0">
                          <a:latin typeface="Times New Roman"/>
                          <a:ea typeface="Times New Roman"/>
                          <a:cs typeface="Times New Roman"/>
                        </a:rPr>
                        <a:t>IFREMER</a:t>
                      </a:r>
                      <a:endParaRPr lang="en-US" sz="1200" dirty="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en-US" sz="1200">
                          <a:latin typeface="Times New Roman"/>
                          <a:ea typeface="Times New Roman"/>
                          <a:cs typeface="Times New Roman"/>
                        </a:rPr>
                        <a:t>Comprehensive comparisons between satellite and in-situ flux estimates (see. Table 5.3). The results will be used for error characterization. Inputs for WP4.4</a:t>
                      </a: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en-US" sz="1200">
                          <a:latin typeface="Times New Roman"/>
                          <a:ea typeface="Times New Roman"/>
                          <a:cs typeface="Times New Roman"/>
                        </a:rPr>
                        <a:t>Completed. Report to be delivered to ESA.</a:t>
                      </a: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r>
              <a:tr h="660507">
                <a:tc vMerge="1">
                  <a:txBody>
                    <a:bodyPr/>
                    <a:lstStyle/>
                    <a:p>
                      <a:endParaRPr lang="en-US"/>
                    </a:p>
                  </a:txBody>
                  <a:tcPr/>
                </a:tc>
                <a:tc vMerge="1">
                  <a:txBody>
                    <a:bodyPr/>
                    <a:lstStyle/>
                    <a:p>
                      <a:endParaRPr lang="en-US"/>
                    </a:p>
                  </a:txBody>
                  <a:tcPr/>
                </a:tc>
                <a:tc>
                  <a:txBody>
                    <a:bodyPr/>
                    <a:lstStyle/>
                    <a:p>
                      <a:pPr marL="0" marR="0">
                        <a:lnSpc>
                          <a:spcPct val="105000"/>
                        </a:lnSpc>
                        <a:spcBef>
                          <a:spcPts val="0"/>
                        </a:spcBef>
                        <a:spcAft>
                          <a:spcPts val="0"/>
                        </a:spcAft>
                      </a:pPr>
                      <a:r>
                        <a:rPr lang="en-US" sz="1200" dirty="0">
                          <a:latin typeface="Times New Roman"/>
                          <a:ea typeface="Times New Roman"/>
                          <a:cs typeface="Times New Roman"/>
                        </a:rPr>
                        <a:t>NERSC</a:t>
                      </a: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en-US" sz="1200">
                          <a:latin typeface="Times New Roman"/>
                          <a:ea typeface="Times New Roman"/>
                          <a:cs typeface="Times New Roman"/>
                        </a:rPr>
                        <a:t>Triple collocation error characterization of input variables to flux calculation.  Here, the use of a short-term forecast variable instead of an analysis allows for independence among triple collocations.  Simulation of error propagation in bulk flux estimates.  Here,</a:t>
                      </a:r>
                      <a:r>
                        <a:rPr lang="en-IE" sz="1200">
                          <a:latin typeface="Times New Roman"/>
                          <a:ea typeface="Times New Roman"/>
                          <a:cs typeface="Times New Roman"/>
                        </a:rPr>
                        <a:t> corrections to bulk fluxes are derived from an evaluation and intercomparison of the actual fluxes taken from a numerical model and corresponding fluxes obtained with bulk algorithms.</a:t>
                      </a:r>
                      <a:endParaRPr lang="en-US"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en-US" sz="1200">
                          <a:latin typeface="Times New Roman"/>
                          <a:ea typeface="Times New Roman"/>
                          <a:cs typeface="Times New Roman"/>
                        </a:rPr>
                        <a:t>The in situ dataset is being sought.  Coordination with the WP43 error characterization (above) is ongoing</a:t>
                      </a: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r>
              <a:tr h="283074">
                <a:tc vMerge="1">
                  <a:txBody>
                    <a:bodyPr/>
                    <a:lstStyle/>
                    <a:p>
                      <a:endParaRPr lang="en-US"/>
                    </a:p>
                  </a:txBody>
                  <a:tcPr/>
                </a:tc>
                <a:tc vMerge="1">
                  <a:txBody>
                    <a:bodyPr/>
                    <a:lstStyle/>
                    <a:p>
                      <a:endParaRPr lang="en-US"/>
                    </a:p>
                  </a:txBody>
                  <a:tcPr/>
                </a:tc>
                <a:tc>
                  <a:txBody>
                    <a:bodyPr/>
                    <a:lstStyle/>
                    <a:p>
                      <a:pPr marL="0" marR="0">
                        <a:lnSpc>
                          <a:spcPct val="105000"/>
                        </a:lnSpc>
                        <a:spcBef>
                          <a:spcPts val="0"/>
                        </a:spcBef>
                        <a:spcAft>
                          <a:spcPts val="0"/>
                        </a:spcAft>
                      </a:pPr>
                      <a:r>
                        <a:rPr lang="fr-FR" sz="1200" dirty="0">
                          <a:latin typeface="Times New Roman"/>
                          <a:ea typeface="Times New Roman"/>
                          <a:cs typeface="Times New Roman"/>
                        </a:rPr>
                        <a:t>IORAS</a:t>
                      </a:r>
                      <a:endParaRPr lang="en-US" sz="1200" dirty="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fr-FR" sz="1200">
                          <a:latin typeface="Times New Roman"/>
                          <a:ea typeface="Times New Roman"/>
                          <a:cs typeface="Times New Roman"/>
                        </a:rPr>
                        <a:t>Estimation of spatial and temporal inhomogeneities associated with different error sources in VOS, reanalyses and satellite-based flux data sest, input WP41, WP44, WP45</a:t>
                      </a:r>
                      <a:endParaRPr lang="en-US"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endParaRPr lang="fr-FR"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r>
              <a:tr h="283074">
                <a:tc vMerge="1">
                  <a:txBody>
                    <a:bodyPr/>
                    <a:lstStyle/>
                    <a:p>
                      <a:endParaRPr lang="en-US"/>
                    </a:p>
                  </a:txBody>
                  <a:tcPr/>
                </a:tc>
                <a:tc vMerge="1">
                  <a:txBody>
                    <a:bodyPr/>
                    <a:lstStyle/>
                    <a:p>
                      <a:endParaRPr lang="en-US"/>
                    </a:p>
                  </a:txBody>
                  <a:tcPr/>
                </a:tc>
                <a:tc>
                  <a:txBody>
                    <a:bodyPr/>
                    <a:lstStyle/>
                    <a:p>
                      <a:pPr marL="0" marR="0">
                        <a:lnSpc>
                          <a:spcPct val="105000"/>
                        </a:lnSpc>
                        <a:spcBef>
                          <a:spcPts val="0"/>
                        </a:spcBef>
                        <a:spcAft>
                          <a:spcPts val="800"/>
                        </a:spcAft>
                      </a:pPr>
                      <a:r>
                        <a:rPr lang="en-IE" sz="1200" dirty="0">
                          <a:latin typeface="Times New Roman"/>
                          <a:ea typeface="Times New Roman"/>
                          <a:cs typeface="Times New Roman"/>
                        </a:rPr>
                        <a:t>DWD</a:t>
                      </a:r>
                      <a:endParaRPr lang="en-US" sz="1200" dirty="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en-IE" sz="1200">
                          <a:latin typeface="Times New Roman"/>
                          <a:ea typeface="Times New Roman"/>
                          <a:cs typeface="Times New Roman"/>
                        </a:rPr>
                        <a:t>Cooperation / Exchange with DFG Research Unit 1740: Atlantic Freshwater Cycle, WP 2.1 (</a:t>
                      </a:r>
                      <a:r>
                        <a:rPr lang="en-IE" sz="1200" u="sng">
                          <a:solidFill>
                            <a:srgbClr val="0000FF"/>
                          </a:solidFill>
                          <a:latin typeface="Times New Roman"/>
                          <a:ea typeface="Times New Roman"/>
                          <a:cs typeface="Times New Roman"/>
                          <a:hlinkClick r:id="rId2"/>
                        </a:rPr>
                        <a:t>http://for1740.zmaw.de/</a:t>
                      </a:r>
                      <a:r>
                        <a:rPr lang="en-IE" sz="1200">
                          <a:latin typeface="Times New Roman"/>
                          <a:ea typeface="Times New Roman"/>
                          <a:cs typeface="Times New Roman"/>
                        </a:rPr>
                        <a:t>), which has the objective to derive error estimates for HOAPS flux products.</a:t>
                      </a:r>
                      <a:endParaRPr lang="en-US"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endParaRPr lang="en-IE"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r>
              <a:tr h="188715">
                <a:tc vMerge="1">
                  <a:txBody>
                    <a:bodyPr/>
                    <a:lstStyle/>
                    <a:p>
                      <a:endParaRPr lang="en-US"/>
                    </a:p>
                  </a:txBody>
                  <a:tcPr/>
                </a:tc>
                <a:tc vMerge="1">
                  <a:txBody>
                    <a:bodyPr/>
                    <a:lstStyle/>
                    <a:p>
                      <a:endParaRPr lang="en-US"/>
                    </a:p>
                  </a:txBody>
                  <a:tcPr/>
                </a:tc>
                <a:tc>
                  <a:txBody>
                    <a:bodyPr/>
                    <a:lstStyle/>
                    <a:p>
                      <a:pPr marL="0" marR="0">
                        <a:lnSpc>
                          <a:spcPct val="105000"/>
                        </a:lnSpc>
                        <a:spcBef>
                          <a:spcPts val="0"/>
                        </a:spcBef>
                        <a:spcAft>
                          <a:spcPts val="0"/>
                        </a:spcAft>
                      </a:pPr>
                      <a:r>
                        <a:rPr lang="fr-FR" sz="1200" dirty="0">
                          <a:latin typeface="Times New Roman"/>
                          <a:ea typeface="Times New Roman"/>
                          <a:cs typeface="Times New Roman"/>
                        </a:rPr>
                        <a:t>UR</a:t>
                      </a:r>
                      <a:endParaRPr lang="en-US" sz="1200" dirty="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fr-FR" sz="1200">
                          <a:latin typeface="Times New Roman"/>
                          <a:ea typeface="Times New Roman"/>
                          <a:cs typeface="Times New Roman"/>
                        </a:rPr>
                        <a:t>Available to advise on uncertainty characteristics of SST CCI data and how these can be propagated, as required</a:t>
                      </a:r>
                      <a:endParaRPr lang="en-US"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endParaRPr lang="fr-FR" sz="1200" dirty="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Air-sea flux evaluation with turbulence resolving model PALM</a:t>
            </a:r>
            <a:endParaRPr lang="nb-NO" dirty="0"/>
          </a:p>
        </p:txBody>
      </p:sp>
      <p:sp>
        <p:nvSpPr>
          <p:cNvPr id="5" name="TextBox 4"/>
          <p:cNvSpPr txBox="1"/>
          <p:nvPr/>
        </p:nvSpPr>
        <p:spPr>
          <a:xfrm>
            <a:off x="323528" y="1628800"/>
            <a:ext cx="4824536" cy="1354217"/>
          </a:xfrm>
          <a:prstGeom prst="rect">
            <a:avLst/>
          </a:prstGeom>
          <a:noFill/>
        </p:spPr>
        <p:txBody>
          <a:bodyPr wrap="square" rtlCol="0">
            <a:spAutoFit/>
          </a:bodyPr>
          <a:lstStyle/>
          <a:p>
            <a:r>
              <a:rPr lang="en-US" b="1" dirty="0" smtClean="0"/>
              <a:t>Background:</a:t>
            </a:r>
            <a:r>
              <a:rPr lang="en-US" dirty="0" smtClean="0"/>
              <a:t> </a:t>
            </a:r>
            <a:r>
              <a:rPr lang="en-US" sz="1600" dirty="0" smtClean="0"/>
              <a:t>The air-sea flux is evaluated with </a:t>
            </a:r>
            <a:r>
              <a:rPr lang="en-US" sz="1600" i="1" dirty="0" smtClean="0">
                <a:solidFill>
                  <a:srgbClr val="FF0000"/>
                </a:solidFill>
              </a:rPr>
              <a:t>semi-empirical bulk flux-gradient algorithms</a:t>
            </a:r>
            <a:r>
              <a:rPr lang="en-US" sz="1600" dirty="0" smtClean="0"/>
              <a:t> (e.g. COARE by </a:t>
            </a:r>
            <a:r>
              <a:rPr lang="en-US" sz="1600" dirty="0" err="1" smtClean="0"/>
              <a:t>Fairall</a:t>
            </a:r>
            <a:r>
              <a:rPr lang="en-US" sz="1600" dirty="0" smtClean="0"/>
              <a:t> et al. JGR, 2003) or single-column models, which incorporate such algorithms (e.g. GOTM by </a:t>
            </a:r>
            <a:r>
              <a:rPr lang="en-US" sz="1600" dirty="0" err="1" smtClean="0"/>
              <a:t>Burchard</a:t>
            </a:r>
            <a:r>
              <a:rPr lang="en-US" sz="1600" dirty="0" smtClean="0"/>
              <a:t> et al. JPO, 2001; MLOM by Stephens et al. </a:t>
            </a:r>
            <a:r>
              <a:rPr lang="en-US" sz="1600" dirty="0" err="1" smtClean="0"/>
              <a:t>JClim</a:t>
            </a:r>
            <a:r>
              <a:rPr lang="en-US" sz="1600" dirty="0" smtClean="0"/>
              <a:t>, 2005)</a:t>
            </a:r>
            <a:endParaRPr lang="nb-NO" sz="1600" dirty="0"/>
          </a:p>
        </p:txBody>
      </p:sp>
      <p:sp>
        <p:nvSpPr>
          <p:cNvPr id="6" name="TextBox 5"/>
          <p:cNvSpPr txBox="1"/>
          <p:nvPr/>
        </p:nvSpPr>
        <p:spPr>
          <a:xfrm>
            <a:off x="323528" y="2996952"/>
            <a:ext cx="4824536" cy="1631216"/>
          </a:xfrm>
          <a:prstGeom prst="rect">
            <a:avLst/>
          </a:prstGeom>
          <a:noFill/>
        </p:spPr>
        <p:txBody>
          <a:bodyPr wrap="square" rtlCol="0">
            <a:spAutoFit/>
          </a:bodyPr>
          <a:lstStyle/>
          <a:p>
            <a:r>
              <a:rPr lang="en-US" b="1" dirty="0" smtClean="0"/>
              <a:t>Problems:</a:t>
            </a:r>
            <a:r>
              <a:rPr lang="en-US" dirty="0" smtClean="0"/>
              <a:t> </a:t>
            </a:r>
            <a:r>
              <a:rPr lang="en-US" sz="1600" dirty="0" smtClean="0"/>
              <a:t>(1) Very sensitive to the choice of empirical functions and parameters (differences in satellite flux products); (2) Does not account for non-local nature of turbulence (large biases in non-neutrally stratified layers); (3) Produce inconsistent fluxes within atmosphere and the ocean</a:t>
            </a:r>
            <a:r>
              <a:rPr lang="en-US" dirty="0" smtClean="0"/>
              <a:t> </a:t>
            </a:r>
            <a:endParaRPr lang="nb-NO" dirty="0"/>
          </a:p>
        </p:txBody>
      </p:sp>
      <p:graphicFrame>
        <p:nvGraphicFramePr>
          <p:cNvPr id="7" name="Object 6"/>
          <p:cNvGraphicFramePr>
            <a:graphicFrameLocks noChangeAspect="1"/>
          </p:cNvGraphicFramePr>
          <p:nvPr/>
        </p:nvGraphicFramePr>
        <p:xfrm>
          <a:off x="5508104" y="1772816"/>
          <a:ext cx="2623149" cy="432048"/>
        </p:xfrm>
        <a:graphic>
          <a:graphicData uri="http://schemas.openxmlformats.org/presentationml/2006/ole">
            <p:oleObj spid="_x0000_s29698" name="Equation" r:id="rId3" imgW="1079280" imgH="177480" progId="Equation.3">
              <p:embed/>
            </p:oleObj>
          </a:graphicData>
        </a:graphic>
      </p:graphicFrame>
      <p:sp>
        <p:nvSpPr>
          <p:cNvPr id="8" name="TextBox 7"/>
          <p:cNvSpPr txBox="1"/>
          <p:nvPr/>
        </p:nvSpPr>
        <p:spPr>
          <a:xfrm>
            <a:off x="5436096" y="2204864"/>
            <a:ext cx="3384376" cy="800219"/>
          </a:xfrm>
          <a:prstGeom prst="rect">
            <a:avLst/>
          </a:prstGeom>
          <a:noFill/>
        </p:spPr>
        <p:txBody>
          <a:bodyPr wrap="square" rtlCol="0">
            <a:spAutoFit/>
          </a:bodyPr>
          <a:lstStyle/>
          <a:p>
            <a:r>
              <a:rPr lang="en-US" b="1" i="1" dirty="0" smtClean="0"/>
              <a:t>C</a:t>
            </a:r>
            <a:r>
              <a:rPr lang="en-US" dirty="0" smtClean="0"/>
              <a:t> </a:t>
            </a:r>
            <a:r>
              <a:rPr lang="en-US" sz="1400" dirty="0" smtClean="0"/>
              <a:t>is an empirical function (~10</a:t>
            </a:r>
            <a:r>
              <a:rPr lang="en-US" sz="1400" baseline="30000" dirty="0" smtClean="0"/>
              <a:t>-3</a:t>
            </a:r>
            <a:r>
              <a:rPr lang="en-US" sz="1400" dirty="0" smtClean="0"/>
              <a:t> in neutral, moderate wind PBL) with non-linear dependence on a number of parameters</a:t>
            </a:r>
            <a:endParaRPr lang="nb-NO" sz="1400" dirty="0"/>
          </a:p>
        </p:txBody>
      </p:sp>
      <p:sp>
        <p:nvSpPr>
          <p:cNvPr id="9" name="TextBox 8"/>
          <p:cNvSpPr txBox="1"/>
          <p:nvPr/>
        </p:nvSpPr>
        <p:spPr>
          <a:xfrm>
            <a:off x="323528" y="4653136"/>
            <a:ext cx="4824536" cy="1354217"/>
          </a:xfrm>
          <a:prstGeom prst="rect">
            <a:avLst/>
          </a:prstGeom>
          <a:noFill/>
        </p:spPr>
        <p:txBody>
          <a:bodyPr wrap="square" rtlCol="0">
            <a:spAutoFit/>
          </a:bodyPr>
          <a:lstStyle/>
          <a:p>
            <a:r>
              <a:rPr lang="en-US" b="1" dirty="0" smtClean="0"/>
              <a:t>Solution:</a:t>
            </a:r>
            <a:r>
              <a:rPr lang="en-US" dirty="0" smtClean="0"/>
              <a:t> </a:t>
            </a:r>
            <a:r>
              <a:rPr lang="en-US" sz="1600" dirty="0" smtClean="0"/>
              <a:t>For climatological estimations a set of correction to the bulk fluxes could be introduced based on evaluation and intercomparison of the actual flux taken from PALM runs and the flux obtained with bulk algorithms.</a:t>
            </a:r>
            <a:endParaRPr lang="nb-NO" sz="1600" dirty="0"/>
          </a:p>
        </p:txBody>
      </p:sp>
      <p:pic>
        <p:nvPicPr>
          <p:cNvPr id="12" name="Picture 10"/>
          <p:cNvPicPr>
            <a:picLocks noChangeAspect="1" noChangeArrowheads="1"/>
          </p:cNvPicPr>
          <p:nvPr/>
        </p:nvPicPr>
        <p:blipFill>
          <a:blip r:embed="rId4" cstate="print"/>
          <a:srcRect/>
          <a:stretch>
            <a:fillRect/>
          </a:stretch>
        </p:blipFill>
        <p:spPr bwMode="auto">
          <a:xfrm>
            <a:off x="5148064" y="3140968"/>
            <a:ext cx="1944911" cy="1545510"/>
          </a:xfrm>
          <a:prstGeom prst="rect">
            <a:avLst/>
          </a:prstGeom>
          <a:noFill/>
          <a:ln w="9525">
            <a:noFill/>
            <a:miter lim="800000"/>
            <a:headEnd/>
            <a:tailEnd/>
          </a:ln>
          <a:effectLst/>
        </p:spPr>
      </p:pic>
      <p:pic>
        <p:nvPicPr>
          <p:cNvPr id="13" name="Picture 11"/>
          <p:cNvPicPr>
            <a:picLocks noChangeAspect="1" noChangeArrowheads="1"/>
          </p:cNvPicPr>
          <p:nvPr/>
        </p:nvPicPr>
        <p:blipFill>
          <a:blip r:embed="rId5" cstate="print"/>
          <a:srcRect/>
          <a:stretch>
            <a:fillRect/>
          </a:stretch>
        </p:blipFill>
        <p:spPr bwMode="auto">
          <a:xfrm>
            <a:off x="7092280" y="3068960"/>
            <a:ext cx="1754953" cy="1656183"/>
          </a:xfrm>
          <a:prstGeom prst="rect">
            <a:avLst/>
          </a:prstGeom>
          <a:noFill/>
          <a:ln w="9525">
            <a:noFill/>
            <a:miter lim="800000"/>
            <a:headEnd/>
            <a:tailEnd/>
          </a:ln>
          <a:effectLst/>
        </p:spPr>
      </p:pic>
      <p:pic>
        <p:nvPicPr>
          <p:cNvPr id="14" name="Picture 12"/>
          <p:cNvPicPr>
            <a:picLocks noChangeAspect="1" noChangeArrowheads="1"/>
          </p:cNvPicPr>
          <p:nvPr/>
        </p:nvPicPr>
        <p:blipFill>
          <a:blip r:embed="rId6" cstate="print"/>
          <a:srcRect/>
          <a:stretch>
            <a:fillRect/>
          </a:stretch>
        </p:blipFill>
        <p:spPr bwMode="auto">
          <a:xfrm>
            <a:off x="5220072" y="4653136"/>
            <a:ext cx="1813524" cy="1080120"/>
          </a:xfrm>
          <a:prstGeom prst="rect">
            <a:avLst/>
          </a:prstGeom>
          <a:noFill/>
          <a:ln w="9525">
            <a:noFill/>
            <a:miter lim="800000"/>
            <a:headEnd/>
            <a:tailEnd/>
          </a:ln>
          <a:effectLst/>
        </p:spPr>
      </p:pic>
      <p:pic>
        <p:nvPicPr>
          <p:cNvPr id="15" name="Picture 13"/>
          <p:cNvPicPr>
            <a:picLocks noChangeAspect="1" noChangeArrowheads="1"/>
          </p:cNvPicPr>
          <p:nvPr/>
        </p:nvPicPr>
        <p:blipFill>
          <a:blip r:embed="rId7" cstate="print"/>
          <a:srcRect/>
          <a:stretch>
            <a:fillRect/>
          </a:stretch>
        </p:blipFill>
        <p:spPr bwMode="auto">
          <a:xfrm>
            <a:off x="7020272" y="4653136"/>
            <a:ext cx="1800200" cy="1048032"/>
          </a:xfrm>
          <a:prstGeom prst="rect">
            <a:avLst/>
          </a:prstGeom>
          <a:noFill/>
          <a:ln w="9525">
            <a:noFill/>
            <a:miter lim="800000"/>
            <a:headEnd/>
            <a:tailEnd/>
          </a:ln>
          <a:effectLst/>
        </p:spPr>
      </p:pic>
      <p:sp>
        <p:nvSpPr>
          <p:cNvPr id="16" name="TextBox 15"/>
          <p:cNvSpPr txBox="1"/>
          <p:nvPr/>
        </p:nvSpPr>
        <p:spPr>
          <a:xfrm>
            <a:off x="5076056" y="5688449"/>
            <a:ext cx="3960440" cy="1169551"/>
          </a:xfrm>
          <a:prstGeom prst="rect">
            <a:avLst/>
          </a:prstGeom>
          <a:noFill/>
        </p:spPr>
        <p:txBody>
          <a:bodyPr wrap="square" rtlCol="0">
            <a:spAutoFit/>
          </a:bodyPr>
          <a:lstStyle/>
          <a:p>
            <a:r>
              <a:rPr lang="en-US" sz="1400" dirty="0" smtClean="0"/>
              <a:t>Sensible (right) and latent (left) climatological September heat fluxes in two gridded satellite products (AOFLUX – upper raw; HOAPS3 – lower raw) using COARE algorithm with different coefficients.</a:t>
            </a:r>
            <a:endParaRPr lang="nb-NO"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0999" y="1146048"/>
          <a:ext cx="8382001" cy="4416552"/>
        </p:xfrm>
        <a:graphic>
          <a:graphicData uri="http://schemas.openxmlformats.org/drawingml/2006/table">
            <a:tbl>
              <a:tblPr/>
              <a:tblGrid>
                <a:gridCol w="533401"/>
                <a:gridCol w="838200"/>
                <a:gridCol w="838200"/>
                <a:gridCol w="5181600"/>
                <a:gridCol w="990600"/>
              </a:tblGrid>
              <a:tr h="283074">
                <a:tc rowSpan="2">
                  <a:txBody>
                    <a:bodyPr/>
                    <a:lstStyle/>
                    <a:p>
                      <a:pPr marL="0" marR="0" algn="ctr">
                        <a:lnSpc>
                          <a:spcPct val="105000"/>
                        </a:lnSpc>
                        <a:spcBef>
                          <a:spcPts val="0"/>
                        </a:spcBef>
                        <a:spcAft>
                          <a:spcPts val="0"/>
                        </a:spcAft>
                      </a:pPr>
                      <a:r>
                        <a:rPr lang="en-IE" sz="1200" dirty="0">
                          <a:latin typeface="Times New Roman"/>
                          <a:ea typeface="Times New Roman"/>
                          <a:cs typeface="Times New Roman"/>
                        </a:rPr>
                        <a:t>WP44</a:t>
                      </a:r>
                      <a:endParaRPr lang="en-US" sz="1200" dirty="0">
                        <a:latin typeface="Times New Roman"/>
                        <a:ea typeface="Times New Roman"/>
                        <a:cs typeface="Times New Roman"/>
                      </a:endParaRPr>
                    </a:p>
                  </a:txBody>
                  <a:tcPr marL="11816" marR="11816"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rowSpan="2">
                  <a:txBody>
                    <a:bodyPr/>
                    <a:lstStyle/>
                    <a:p>
                      <a:pPr marL="0" marR="0" algn="ctr">
                        <a:lnSpc>
                          <a:spcPct val="105000"/>
                        </a:lnSpc>
                        <a:spcBef>
                          <a:spcPts val="0"/>
                        </a:spcBef>
                        <a:spcAft>
                          <a:spcPts val="0"/>
                        </a:spcAft>
                      </a:pPr>
                      <a:r>
                        <a:rPr lang="fr-FR" sz="1200">
                          <a:latin typeface="Times New Roman"/>
                          <a:ea typeface="Times New Roman"/>
                          <a:cs typeface="Times New Roman"/>
                        </a:rPr>
                        <a:t>Ensemble generation</a:t>
                      </a:r>
                      <a:endParaRPr lang="en-US" sz="1200">
                        <a:latin typeface="Times New Roman"/>
                        <a:ea typeface="Times New Roman"/>
                        <a:cs typeface="Times New Roman"/>
                      </a:endParaRPr>
                    </a:p>
                  </a:txBody>
                  <a:tcPr marL="11816" marR="11816"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en-US" sz="1200">
                          <a:latin typeface="Times New Roman"/>
                          <a:ea typeface="Times New Roman"/>
                          <a:cs typeface="Times New Roman"/>
                        </a:rPr>
                        <a:t>IFREMER</a:t>
                      </a: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en-US" sz="1200" dirty="0">
                          <a:latin typeface="Times New Roman"/>
                          <a:ea typeface="Times New Roman"/>
                          <a:cs typeface="Times New Roman"/>
                        </a:rPr>
                        <a:t>Accordingly to WP2 inputs, calculation of flux ensemble will be performed over global ocean for the period 1999-2009 at daily time scale and a spatial resolution of 0.50°. Inputs for WP4.5 and WP4.3.</a:t>
                      </a: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endParaRPr lang="en-US"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r>
              <a:tr h="235896">
                <a:tc vMerge="1">
                  <a:txBody>
                    <a:bodyPr/>
                    <a:lstStyle/>
                    <a:p>
                      <a:endParaRPr lang="en-US"/>
                    </a:p>
                  </a:txBody>
                  <a:tcPr/>
                </a:tc>
                <a:tc vMerge="1">
                  <a:txBody>
                    <a:bodyPr/>
                    <a:lstStyle/>
                    <a:p>
                      <a:endParaRPr lang="en-US"/>
                    </a:p>
                  </a:txBody>
                  <a:tcPr/>
                </a:tc>
                <a:tc>
                  <a:txBody>
                    <a:bodyPr/>
                    <a:lstStyle/>
                    <a:p>
                      <a:pPr marL="0" marR="0">
                        <a:lnSpc>
                          <a:spcPct val="105000"/>
                        </a:lnSpc>
                        <a:spcBef>
                          <a:spcPts val="0"/>
                        </a:spcBef>
                        <a:spcAft>
                          <a:spcPts val="0"/>
                        </a:spcAft>
                      </a:pPr>
                      <a:r>
                        <a:rPr lang="fr-FR" sz="1200">
                          <a:latin typeface="Times New Roman"/>
                          <a:ea typeface="Times New Roman"/>
                          <a:cs typeface="Times New Roman"/>
                        </a:rPr>
                        <a:t>IORAS</a:t>
                      </a:r>
                      <a:endParaRPr lang="en-US"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fr-FR" sz="1200" dirty="0">
                          <a:latin typeface="Times New Roman"/>
                          <a:ea typeface="Times New Roman"/>
                          <a:cs typeface="Times New Roman"/>
                        </a:rPr>
                        <a:t>Estimation of </a:t>
                      </a:r>
                      <a:r>
                        <a:rPr lang="fr-FR" sz="1200" dirty="0" err="1">
                          <a:latin typeface="Times New Roman"/>
                          <a:ea typeface="Times New Roman"/>
                          <a:cs typeface="Times New Roman"/>
                        </a:rPr>
                        <a:t>probability</a:t>
                      </a:r>
                      <a:r>
                        <a:rPr lang="fr-FR" sz="1200" dirty="0">
                          <a:latin typeface="Times New Roman"/>
                          <a:ea typeface="Times New Roman"/>
                          <a:cs typeface="Times New Roman"/>
                        </a:rPr>
                        <a:t> </a:t>
                      </a:r>
                      <a:r>
                        <a:rPr lang="fr-FR" sz="1200" dirty="0" err="1">
                          <a:latin typeface="Times New Roman"/>
                          <a:ea typeface="Times New Roman"/>
                          <a:cs typeface="Times New Roman"/>
                        </a:rPr>
                        <a:t>density</a:t>
                      </a:r>
                      <a:r>
                        <a:rPr lang="fr-FR" sz="1200" dirty="0">
                          <a:latin typeface="Times New Roman"/>
                          <a:ea typeface="Times New Roman"/>
                          <a:cs typeface="Times New Roman"/>
                        </a:rPr>
                        <a:t> </a:t>
                      </a:r>
                      <a:r>
                        <a:rPr lang="fr-FR" sz="1200" dirty="0" err="1">
                          <a:latin typeface="Times New Roman"/>
                          <a:ea typeface="Times New Roman"/>
                          <a:cs typeface="Times New Roman"/>
                        </a:rPr>
                        <a:t>functions</a:t>
                      </a:r>
                      <a:r>
                        <a:rPr lang="fr-FR" sz="1200" dirty="0">
                          <a:latin typeface="Times New Roman"/>
                          <a:ea typeface="Times New Roman"/>
                          <a:cs typeface="Times New Roman"/>
                        </a:rPr>
                        <a:t> for </a:t>
                      </a:r>
                      <a:r>
                        <a:rPr lang="fr-FR" sz="1200" dirty="0" err="1">
                          <a:latin typeface="Times New Roman"/>
                          <a:ea typeface="Times New Roman"/>
                          <a:cs typeface="Times New Roman"/>
                        </a:rPr>
                        <a:t>different</a:t>
                      </a:r>
                      <a:r>
                        <a:rPr lang="fr-FR" sz="1200" dirty="0">
                          <a:latin typeface="Times New Roman"/>
                          <a:ea typeface="Times New Roman"/>
                          <a:cs typeface="Times New Roman"/>
                        </a:rPr>
                        <a:t> ensemble </a:t>
                      </a:r>
                      <a:r>
                        <a:rPr lang="fr-FR" sz="1200" dirty="0" err="1">
                          <a:latin typeface="Times New Roman"/>
                          <a:ea typeface="Times New Roman"/>
                          <a:cs typeface="Times New Roman"/>
                        </a:rPr>
                        <a:t>members</a:t>
                      </a:r>
                      <a:r>
                        <a:rPr lang="fr-FR" sz="1200" dirty="0">
                          <a:latin typeface="Times New Roman"/>
                          <a:ea typeface="Times New Roman"/>
                          <a:cs typeface="Times New Roman"/>
                        </a:rPr>
                        <a:t>, </a:t>
                      </a:r>
                      <a:r>
                        <a:rPr lang="fr-FR" sz="1200" dirty="0" err="1">
                          <a:latin typeface="Times New Roman"/>
                          <a:ea typeface="Times New Roman"/>
                          <a:cs typeface="Times New Roman"/>
                        </a:rPr>
                        <a:t>assessemnt</a:t>
                      </a:r>
                      <a:r>
                        <a:rPr lang="fr-FR" sz="1200" dirty="0">
                          <a:latin typeface="Times New Roman"/>
                          <a:ea typeface="Times New Roman"/>
                          <a:cs typeface="Times New Roman"/>
                        </a:rPr>
                        <a:t> of </a:t>
                      </a:r>
                      <a:r>
                        <a:rPr lang="fr-FR" sz="1200" dirty="0" err="1">
                          <a:latin typeface="Times New Roman"/>
                          <a:ea typeface="Times New Roman"/>
                          <a:cs typeface="Times New Roman"/>
                        </a:rPr>
                        <a:t>spread</a:t>
                      </a:r>
                      <a:r>
                        <a:rPr lang="fr-FR" sz="1200" dirty="0">
                          <a:latin typeface="Times New Roman"/>
                          <a:ea typeface="Times New Roman"/>
                          <a:cs typeface="Times New Roman"/>
                        </a:rPr>
                        <a:t> for fluxes </a:t>
                      </a:r>
                      <a:r>
                        <a:rPr lang="fr-FR" sz="1200" dirty="0" err="1">
                          <a:latin typeface="Times New Roman"/>
                          <a:ea typeface="Times New Roman"/>
                          <a:cs typeface="Times New Roman"/>
                        </a:rPr>
                        <a:t>fo</a:t>
                      </a:r>
                      <a:r>
                        <a:rPr lang="fr-FR" sz="1200" dirty="0">
                          <a:latin typeface="Times New Roman"/>
                          <a:ea typeface="Times New Roman"/>
                          <a:cs typeface="Times New Roman"/>
                        </a:rPr>
                        <a:t> </a:t>
                      </a:r>
                      <a:r>
                        <a:rPr lang="fr-FR" sz="1200" dirty="0" err="1">
                          <a:latin typeface="Times New Roman"/>
                          <a:ea typeface="Times New Roman"/>
                          <a:cs typeface="Times New Roman"/>
                        </a:rPr>
                        <a:t>different</a:t>
                      </a:r>
                      <a:r>
                        <a:rPr lang="fr-FR" sz="1200" dirty="0">
                          <a:latin typeface="Times New Roman"/>
                          <a:ea typeface="Times New Roman"/>
                          <a:cs typeface="Times New Roman"/>
                        </a:rPr>
                        <a:t> occurrences, input for WP45, WP46</a:t>
                      </a:r>
                      <a:endParaRPr lang="en-US" sz="1200" dirty="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endParaRPr lang="fr-FR"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r>
              <a:tr h="94358">
                <a:tc rowSpan="4">
                  <a:txBody>
                    <a:bodyPr/>
                    <a:lstStyle/>
                    <a:p>
                      <a:pPr marL="0" marR="0" algn="ctr">
                        <a:lnSpc>
                          <a:spcPct val="105000"/>
                        </a:lnSpc>
                        <a:spcBef>
                          <a:spcPts val="0"/>
                        </a:spcBef>
                        <a:spcAft>
                          <a:spcPts val="0"/>
                        </a:spcAft>
                      </a:pPr>
                      <a:r>
                        <a:rPr lang="en-IE" sz="1200">
                          <a:latin typeface="Times New Roman"/>
                          <a:ea typeface="Times New Roman"/>
                          <a:cs typeface="Times New Roman"/>
                        </a:rPr>
                        <a:t>WP4.5</a:t>
                      </a:r>
                      <a:endParaRPr lang="en-US" sz="1200">
                        <a:latin typeface="Times New Roman"/>
                        <a:ea typeface="Times New Roman"/>
                        <a:cs typeface="Times New Roman"/>
                      </a:endParaRPr>
                    </a:p>
                  </a:txBody>
                  <a:tcPr marL="11816" marR="11816"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rowSpan="4">
                  <a:txBody>
                    <a:bodyPr/>
                    <a:lstStyle/>
                    <a:p>
                      <a:pPr marL="0" marR="0" algn="ctr">
                        <a:lnSpc>
                          <a:spcPct val="105000"/>
                        </a:lnSpc>
                        <a:spcBef>
                          <a:spcPts val="0"/>
                        </a:spcBef>
                        <a:spcAft>
                          <a:spcPts val="0"/>
                        </a:spcAft>
                      </a:pPr>
                      <a:r>
                        <a:rPr lang="fr-FR" sz="1200">
                          <a:latin typeface="Times New Roman"/>
                          <a:ea typeface="Times New Roman"/>
                          <a:cs typeface="Times New Roman"/>
                        </a:rPr>
                        <a:t>Consistency checks (“Cage Studies”)</a:t>
                      </a:r>
                      <a:endParaRPr lang="en-US" sz="1200">
                        <a:latin typeface="Times New Roman"/>
                        <a:ea typeface="Times New Roman"/>
                        <a:cs typeface="Times New Roman"/>
                      </a:endParaRPr>
                    </a:p>
                  </a:txBody>
                  <a:tcPr marL="11816" marR="11816"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fr-FR" sz="1200">
                          <a:latin typeface="Times New Roman"/>
                          <a:ea typeface="Times New Roman"/>
                          <a:cs typeface="Times New Roman"/>
                        </a:rPr>
                        <a:t>IFREMER</a:t>
                      </a:r>
                      <a:endParaRPr lang="en-US"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en-US" sz="1200" dirty="0">
                          <a:latin typeface="Times New Roman"/>
                          <a:ea typeface="Times New Roman"/>
                          <a:cs typeface="Times New Roman"/>
                        </a:rPr>
                        <a:t>Make available WP4.2, WP4.3, and WP4.4 inputs </a:t>
                      </a: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endParaRPr lang="en-US"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r>
              <a:tr h="188715">
                <a:tc vMerge="1">
                  <a:txBody>
                    <a:bodyPr/>
                    <a:lstStyle/>
                    <a:p>
                      <a:endParaRPr lang="en-US"/>
                    </a:p>
                  </a:txBody>
                  <a:tcPr/>
                </a:tc>
                <a:tc vMerge="1">
                  <a:txBody>
                    <a:bodyPr/>
                    <a:lstStyle/>
                    <a:p>
                      <a:endParaRPr lang="en-US"/>
                    </a:p>
                  </a:txBody>
                  <a:tcPr/>
                </a:tc>
                <a:tc>
                  <a:txBody>
                    <a:bodyPr/>
                    <a:lstStyle/>
                    <a:p>
                      <a:pPr marL="0" marR="0">
                        <a:lnSpc>
                          <a:spcPct val="105000"/>
                        </a:lnSpc>
                        <a:spcBef>
                          <a:spcPts val="0"/>
                        </a:spcBef>
                        <a:spcAft>
                          <a:spcPts val="0"/>
                        </a:spcAft>
                      </a:pPr>
                      <a:r>
                        <a:rPr lang="fr-FR" sz="1200" b="1">
                          <a:latin typeface="Times New Roman"/>
                          <a:ea typeface="Times New Roman"/>
                          <a:cs typeface="Times New Roman"/>
                        </a:rPr>
                        <a:t>MIO</a:t>
                      </a:r>
                      <a:r>
                        <a:rPr lang="fr-FR" sz="1200">
                          <a:latin typeface="Times New Roman"/>
                          <a:ea typeface="Times New Roman"/>
                          <a:cs typeface="Times New Roman"/>
                        </a:rPr>
                        <a:t>,  IORAS, UR, DWD, WHOI</a:t>
                      </a:r>
                      <a:endParaRPr lang="en-US"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fr-FR" sz="1200" dirty="0">
                          <a:latin typeface="Times New Roman"/>
                          <a:ea typeface="Times New Roman"/>
                          <a:cs typeface="Times New Roman"/>
                        </a:rPr>
                        <a:t>Inputs </a:t>
                      </a:r>
                      <a:r>
                        <a:rPr lang="fr-FR" sz="1200" dirty="0" err="1">
                          <a:latin typeface="Times New Roman"/>
                          <a:ea typeface="Times New Roman"/>
                          <a:cs typeface="Times New Roman"/>
                        </a:rPr>
                        <a:t>from</a:t>
                      </a:r>
                      <a:r>
                        <a:rPr lang="fr-FR" sz="1200" dirty="0">
                          <a:latin typeface="Times New Roman"/>
                          <a:ea typeface="Times New Roman"/>
                          <a:cs typeface="Times New Roman"/>
                        </a:rPr>
                        <a:t> WP33, in </a:t>
                      </a:r>
                      <a:r>
                        <a:rPr lang="fr-FR" sz="1200" dirty="0" err="1">
                          <a:latin typeface="Times New Roman"/>
                          <a:ea typeface="Times New Roman"/>
                          <a:cs typeface="Times New Roman"/>
                        </a:rPr>
                        <a:t>particular</a:t>
                      </a:r>
                      <a:r>
                        <a:rPr lang="fr-FR" sz="1200" dirty="0">
                          <a:latin typeface="Times New Roman"/>
                          <a:ea typeface="Times New Roman"/>
                          <a:cs typeface="Times New Roman"/>
                        </a:rPr>
                        <a:t> </a:t>
                      </a:r>
                      <a:r>
                        <a:rPr lang="fr-FR" sz="1200" dirty="0" err="1">
                          <a:latin typeface="Times New Roman"/>
                          <a:ea typeface="Times New Roman"/>
                          <a:cs typeface="Times New Roman"/>
                        </a:rPr>
                        <a:t>delivery</a:t>
                      </a:r>
                      <a:r>
                        <a:rPr lang="fr-FR" sz="1200" dirty="0">
                          <a:latin typeface="Times New Roman"/>
                          <a:ea typeface="Times New Roman"/>
                          <a:cs typeface="Times New Roman"/>
                        </a:rPr>
                        <a:t> of </a:t>
                      </a:r>
                      <a:r>
                        <a:rPr lang="fr-FR" sz="1200" dirty="0" err="1">
                          <a:latin typeface="Times New Roman"/>
                          <a:ea typeface="Times New Roman"/>
                          <a:cs typeface="Times New Roman"/>
                        </a:rPr>
                        <a:t>uncertainty</a:t>
                      </a:r>
                      <a:r>
                        <a:rPr lang="fr-FR" sz="1200" dirty="0">
                          <a:latin typeface="Times New Roman"/>
                          <a:ea typeface="Times New Roman"/>
                          <a:cs typeface="Times New Roman"/>
                        </a:rPr>
                        <a:t> </a:t>
                      </a:r>
                      <a:r>
                        <a:rPr lang="fr-FR" sz="1200" dirty="0" err="1">
                          <a:latin typeface="Times New Roman"/>
                          <a:ea typeface="Times New Roman"/>
                          <a:cs typeface="Times New Roman"/>
                        </a:rPr>
                        <a:t>characteristics</a:t>
                      </a:r>
                      <a:r>
                        <a:rPr lang="fr-FR" sz="1200" dirty="0">
                          <a:latin typeface="Times New Roman"/>
                          <a:ea typeface="Times New Roman"/>
                          <a:cs typeface="Times New Roman"/>
                        </a:rPr>
                        <a:t> </a:t>
                      </a:r>
                      <a:r>
                        <a:rPr lang="fr-FR" sz="1200" dirty="0" err="1">
                          <a:latin typeface="Times New Roman"/>
                          <a:ea typeface="Times New Roman"/>
                          <a:cs typeface="Times New Roman"/>
                        </a:rPr>
                        <a:t>from</a:t>
                      </a:r>
                      <a:r>
                        <a:rPr lang="fr-FR" sz="1200" dirty="0">
                          <a:latin typeface="Times New Roman"/>
                          <a:ea typeface="Times New Roman"/>
                          <a:cs typeface="Times New Roman"/>
                        </a:rPr>
                        <a:t> the </a:t>
                      </a:r>
                      <a:r>
                        <a:rPr lang="fr-FR" sz="1200" dirty="0" err="1">
                          <a:latin typeface="Times New Roman"/>
                          <a:ea typeface="Times New Roman"/>
                          <a:cs typeface="Times New Roman"/>
                        </a:rPr>
                        <a:t>evaluation</a:t>
                      </a:r>
                      <a:r>
                        <a:rPr lang="fr-FR" sz="1200" dirty="0">
                          <a:latin typeface="Times New Roman"/>
                          <a:ea typeface="Times New Roman"/>
                          <a:cs typeface="Times New Roman"/>
                        </a:rPr>
                        <a:t> phase of the cage </a:t>
                      </a:r>
                      <a:r>
                        <a:rPr lang="fr-FR" sz="1200" dirty="0" err="1">
                          <a:latin typeface="Times New Roman"/>
                          <a:ea typeface="Times New Roman"/>
                          <a:cs typeface="Times New Roman"/>
                        </a:rPr>
                        <a:t>experiments</a:t>
                      </a:r>
                      <a:r>
                        <a:rPr lang="fr-FR" sz="1200" dirty="0">
                          <a:latin typeface="Times New Roman"/>
                          <a:ea typeface="Times New Roman"/>
                          <a:cs typeface="Times New Roman"/>
                        </a:rPr>
                        <a:t>.</a:t>
                      </a:r>
                      <a:endParaRPr lang="en-US" sz="1200" dirty="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endParaRPr lang="fr-FR"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r>
              <a:tr h="424611">
                <a:tc vMerge="1">
                  <a:txBody>
                    <a:bodyPr/>
                    <a:lstStyle/>
                    <a:p>
                      <a:endParaRPr lang="en-US"/>
                    </a:p>
                  </a:txBody>
                  <a:tcPr/>
                </a:tc>
                <a:tc vMerge="1">
                  <a:txBody>
                    <a:bodyPr/>
                    <a:lstStyle/>
                    <a:p>
                      <a:endParaRPr lang="en-US"/>
                    </a:p>
                  </a:txBody>
                  <a:tcPr/>
                </a:tc>
                <a:tc>
                  <a:txBody>
                    <a:bodyPr/>
                    <a:lstStyle/>
                    <a:p>
                      <a:pPr marL="0" marR="0">
                        <a:lnSpc>
                          <a:spcPct val="105000"/>
                        </a:lnSpc>
                        <a:spcBef>
                          <a:spcPts val="0"/>
                        </a:spcBef>
                        <a:spcAft>
                          <a:spcPts val="0"/>
                        </a:spcAft>
                      </a:pPr>
                      <a:r>
                        <a:rPr lang="en-US" sz="1200">
                          <a:latin typeface="Times New Roman"/>
                          <a:ea typeface="Times New Roman"/>
                          <a:cs typeface="Times New Roman"/>
                        </a:rPr>
                        <a:t>NERSC</a:t>
                      </a: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en-US" sz="1200" dirty="0">
                          <a:latin typeface="Times New Roman"/>
                          <a:ea typeface="Times New Roman"/>
                          <a:cs typeface="Times New Roman"/>
                        </a:rPr>
                        <a:t>Global c</a:t>
                      </a:r>
                      <a:r>
                        <a:rPr lang="fr-FR" sz="1200" dirty="0" err="1">
                          <a:latin typeface="Times New Roman"/>
                          <a:ea typeface="Times New Roman"/>
                          <a:cs typeface="Times New Roman"/>
                        </a:rPr>
                        <a:t>omput</a:t>
                      </a:r>
                      <a:r>
                        <a:rPr lang="en-US" sz="1200" dirty="0" err="1">
                          <a:latin typeface="Times New Roman"/>
                          <a:ea typeface="Times New Roman"/>
                          <a:cs typeface="Times New Roman"/>
                        </a:rPr>
                        <a:t>ation</a:t>
                      </a:r>
                      <a:r>
                        <a:rPr lang="en-US" sz="1200" dirty="0">
                          <a:latin typeface="Times New Roman"/>
                          <a:ea typeface="Times New Roman"/>
                          <a:cs typeface="Times New Roman"/>
                        </a:rPr>
                        <a:t> of</a:t>
                      </a:r>
                      <a:r>
                        <a:rPr lang="fr-FR" sz="1200" dirty="0">
                          <a:latin typeface="Times New Roman"/>
                          <a:ea typeface="Times New Roman"/>
                          <a:cs typeface="Times New Roman"/>
                        </a:rPr>
                        <a:t> </a:t>
                      </a:r>
                      <a:r>
                        <a:rPr lang="fr-FR" sz="1200" dirty="0" err="1">
                          <a:latin typeface="Times New Roman"/>
                          <a:ea typeface="Times New Roman"/>
                          <a:cs typeface="Times New Roman"/>
                        </a:rPr>
                        <a:t>bulk</a:t>
                      </a:r>
                      <a:r>
                        <a:rPr lang="fr-FR" sz="1200" dirty="0">
                          <a:latin typeface="Times New Roman"/>
                          <a:ea typeface="Times New Roman"/>
                          <a:cs typeface="Times New Roman"/>
                        </a:rPr>
                        <a:t> fluxes </a:t>
                      </a:r>
                      <a:r>
                        <a:rPr lang="en-US" sz="1200" dirty="0">
                          <a:latin typeface="Times New Roman"/>
                          <a:ea typeface="Times New Roman"/>
                          <a:cs typeface="Times New Roman"/>
                        </a:rPr>
                        <a:t>f</a:t>
                      </a:r>
                      <a:r>
                        <a:rPr lang="fr-FR" sz="1200" dirty="0">
                          <a:latin typeface="Times New Roman"/>
                          <a:ea typeface="Times New Roman"/>
                          <a:cs typeface="Times New Roman"/>
                        </a:rPr>
                        <a:t>or </a:t>
                      </a:r>
                      <a:r>
                        <a:rPr lang="fr-FR" sz="1200" dirty="0" err="1">
                          <a:latin typeface="Times New Roman"/>
                          <a:ea typeface="Times New Roman"/>
                          <a:cs typeface="Times New Roman"/>
                        </a:rPr>
                        <a:t>each</a:t>
                      </a:r>
                      <a:r>
                        <a:rPr lang="fr-FR" sz="1200" dirty="0">
                          <a:latin typeface="Times New Roman"/>
                          <a:ea typeface="Times New Roman"/>
                          <a:cs typeface="Times New Roman"/>
                        </a:rPr>
                        <a:t> of </a:t>
                      </a:r>
                      <a:r>
                        <a:rPr lang="en-US" sz="1200" dirty="0">
                          <a:latin typeface="Times New Roman"/>
                          <a:ea typeface="Times New Roman"/>
                          <a:cs typeface="Times New Roman"/>
                        </a:rPr>
                        <a:t>a group of </a:t>
                      </a:r>
                      <a:r>
                        <a:rPr lang="fr-FR" sz="1200" dirty="0">
                          <a:latin typeface="Times New Roman"/>
                          <a:ea typeface="Times New Roman"/>
                          <a:cs typeface="Times New Roman"/>
                        </a:rPr>
                        <a:t>input </a:t>
                      </a:r>
                      <a:r>
                        <a:rPr lang="fr-FR" sz="1200" dirty="0" err="1">
                          <a:latin typeface="Times New Roman"/>
                          <a:ea typeface="Times New Roman"/>
                          <a:cs typeface="Times New Roman"/>
                        </a:rPr>
                        <a:t>datasets</a:t>
                      </a:r>
                      <a:r>
                        <a:rPr lang="fr-FR" sz="1200" dirty="0">
                          <a:latin typeface="Times New Roman"/>
                          <a:ea typeface="Times New Roman"/>
                          <a:cs typeface="Times New Roman"/>
                        </a:rPr>
                        <a:t> (e.</a:t>
                      </a:r>
                      <a:r>
                        <a:rPr lang="en-US" sz="1200" dirty="0">
                          <a:latin typeface="Times New Roman"/>
                          <a:ea typeface="Times New Roman"/>
                          <a:cs typeface="Times New Roman"/>
                        </a:rPr>
                        <a:t>g.</a:t>
                      </a:r>
                      <a:r>
                        <a:rPr lang="fr-FR" sz="1200" dirty="0">
                          <a:latin typeface="Times New Roman"/>
                          <a:ea typeface="Times New Roman"/>
                          <a:cs typeface="Times New Roman"/>
                        </a:rPr>
                        <a:t>,</a:t>
                      </a:r>
                      <a:r>
                        <a:rPr lang="en-US" sz="1200" dirty="0">
                          <a:latin typeface="Times New Roman"/>
                          <a:ea typeface="Times New Roman"/>
                          <a:cs typeface="Times New Roman"/>
                        </a:rPr>
                        <a:t> HOAPS, Ifremer, </a:t>
                      </a:r>
                      <a:r>
                        <a:rPr lang="en-US" sz="1200" dirty="0" err="1">
                          <a:latin typeface="Times New Roman"/>
                          <a:ea typeface="Times New Roman"/>
                          <a:cs typeface="Times New Roman"/>
                        </a:rPr>
                        <a:t>AOflux</a:t>
                      </a:r>
                      <a:r>
                        <a:rPr lang="en-US" sz="1200" dirty="0">
                          <a:latin typeface="Times New Roman"/>
                          <a:ea typeface="Times New Roman"/>
                          <a:cs typeface="Times New Roman"/>
                        </a:rPr>
                        <a:t>, and </a:t>
                      </a:r>
                      <a:r>
                        <a:rPr lang="en-US" sz="1200" dirty="0" err="1">
                          <a:latin typeface="Times New Roman"/>
                          <a:ea typeface="Times New Roman"/>
                          <a:cs typeface="Times New Roman"/>
                        </a:rPr>
                        <a:t>SeaFlux</a:t>
                      </a:r>
                      <a:r>
                        <a:rPr lang="en-US" sz="1200" dirty="0">
                          <a:latin typeface="Times New Roman"/>
                          <a:ea typeface="Times New Roman"/>
                          <a:cs typeface="Times New Roman"/>
                        </a:rPr>
                        <a:t>)</a:t>
                      </a:r>
                      <a:r>
                        <a:rPr lang="fr-FR" sz="1200" dirty="0">
                          <a:latin typeface="Times New Roman"/>
                          <a:ea typeface="Times New Roman"/>
                          <a:cs typeface="Times New Roman"/>
                        </a:rPr>
                        <a:t> to </a:t>
                      </a:r>
                      <a:r>
                        <a:rPr lang="fr-FR" sz="1200" dirty="0" err="1">
                          <a:latin typeface="Times New Roman"/>
                          <a:ea typeface="Times New Roman"/>
                          <a:cs typeface="Times New Roman"/>
                        </a:rPr>
                        <a:t>remove</a:t>
                      </a:r>
                      <a:r>
                        <a:rPr lang="fr-FR" sz="1200" dirty="0">
                          <a:latin typeface="Times New Roman"/>
                          <a:ea typeface="Times New Roman"/>
                          <a:cs typeface="Times New Roman"/>
                        </a:rPr>
                        <a:t> variations </a:t>
                      </a:r>
                      <a:r>
                        <a:rPr lang="fr-FR" sz="1200" dirty="0" err="1">
                          <a:latin typeface="Times New Roman"/>
                          <a:ea typeface="Times New Roman"/>
                          <a:cs typeface="Times New Roman"/>
                        </a:rPr>
                        <a:t>owing</a:t>
                      </a:r>
                      <a:r>
                        <a:rPr lang="fr-FR" sz="1200" dirty="0">
                          <a:latin typeface="Times New Roman"/>
                          <a:ea typeface="Times New Roman"/>
                          <a:cs typeface="Times New Roman"/>
                        </a:rPr>
                        <a:t> to the </a:t>
                      </a:r>
                      <a:r>
                        <a:rPr lang="en-US" sz="1200" dirty="0">
                          <a:latin typeface="Times New Roman"/>
                          <a:ea typeface="Times New Roman"/>
                          <a:cs typeface="Times New Roman"/>
                        </a:rPr>
                        <a:t>method of </a:t>
                      </a:r>
                      <a:r>
                        <a:rPr lang="fr-FR" sz="1200" dirty="0">
                          <a:latin typeface="Times New Roman"/>
                          <a:ea typeface="Times New Roman"/>
                          <a:cs typeface="Times New Roman"/>
                        </a:rPr>
                        <a:t>flux </a:t>
                      </a:r>
                      <a:r>
                        <a:rPr lang="fr-FR" sz="1200" dirty="0" err="1">
                          <a:latin typeface="Times New Roman"/>
                          <a:ea typeface="Times New Roman"/>
                          <a:cs typeface="Times New Roman"/>
                        </a:rPr>
                        <a:t>calculation</a:t>
                      </a:r>
                      <a:r>
                        <a:rPr lang="en-US" sz="1200" dirty="0">
                          <a:latin typeface="Times New Roman"/>
                          <a:ea typeface="Times New Roman"/>
                          <a:cs typeface="Times New Roman"/>
                        </a:rPr>
                        <a:t> (with evaluation being subject to the typical non-Gaussian heat flux pdf and uncertainty in radiative flux)</a:t>
                      </a: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en-US" sz="1200">
                          <a:latin typeface="Times New Roman"/>
                          <a:ea typeface="Times New Roman"/>
                          <a:cs typeface="Times New Roman"/>
                        </a:rPr>
                        <a:t>Based on input from WP43, a Fisher-Tippet comparison in terms of PDF tails (Gulev and Belyaev 2012) is of interest</a:t>
                      </a: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r>
              <a:tr h="377433">
                <a:tc vMerge="1">
                  <a:txBody>
                    <a:bodyPr/>
                    <a:lstStyle/>
                    <a:p>
                      <a:endParaRPr lang="en-US"/>
                    </a:p>
                  </a:txBody>
                  <a:tcPr/>
                </a:tc>
                <a:tc vMerge="1">
                  <a:txBody>
                    <a:bodyPr/>
                    <a:lstStyle/>
                    <a:p>
                      <a:endParaRPr lang="en-US"/>
                    </a:p>
                  </a:txBody>
                  <a:tcPr/>
                </a:tc>
                <a:tc>
                  <a:txBody>
                    <a:bodyPr/>
                    <a:lstStyle/>
                    <a:p>
                      <a:pPr marL="0" marR="0">
                        <a:lnSpc>
                          <a:spcPct val="105000"/>
                        </a:lnSpc>
                        <a:spcBef>
                          <a:spcPts val="0"/>
                        </a:spcBef>
                        <a:spcAft>
                          <a:spcPts val="0"/>
                        </a:spcAft>
                      </a:pPr>
                      <a:r>
                        <a:rPr lang="fr-FR" sz="1200">
                          <a:latin typeface="Times New Roman"/>
                          <a:ea typeface="Times New Roman"/>
                          <a:cs typeface="Times New Roman"/>
                        </a:rPr>
                        <a:t>IORAS</a:t>
                      </a:r>
                      <a:endParaRPr lang="en-US"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fr-FR" sz="1200" dirty="0" err="1">
                          <a:latin typeface="Times New Roman"/>
                          <a:ea typeface="Times New Roman"/>
                          <a:cs typeface="Times New Roman"/>
                        </a:rPr>
                        <a:t>Generation</a:t>
                      </a:r>
                      <a:r>
                        <a:rPr lang="fr-FR" sz="1200" dirty="0">
                          <a:latin typeface="Times New Roman"/>
                          <a:ea typeface="Times New Roman"/>
                          <a:cs typeface="Times New Roman"/>
                        </a:rPr>
                        <a:t> of ensembles of surface flux </a:t>
                      </a:r>
                      <a:r>
                        <a:rPr lang="fr-FR" sz="1200" dirty="0" err="1">
                          <a:latin typeface="Times New Roman"/>
                          <a:ea typeface="Times New Roman"/>
                          <a:cs typeface="Times New Roman"/>
                        </a:rPr>
                        <a:t>estimates</a:t>
                      </a:r>
                      <a:r>
                        <a:rPr lang="fr-FR" sz="1200" dirty="0">
                          <a:latin typeface="Times New Roman"/>
                          <a:ea typeface="Times New Roman"/>
                          <a:cs typeface="Times New Roman"/>
                        </a:rPr>
                        <a:t> </a:t>
                      </a:r>
                      <a:r>
                        <a:rPr lang="fr-FR" sz="1200" dirty="0" err="1">
                          <a:latin typeface="Times New Roman"/>
                          <a:ea typeface="Times New Roman"/>
                          <a:cs typeface="Times New Roman"/>
                        </a:rPr>
                        <a:t>from</a:t>
                      </a:r>
                      <a:r>
                        <a:rPr lang="fr-FR" sz="1200" dirty="0">
                          <a:latin typeface="Times New Roman"/>
                          <a:ea typeface="Times New Roman"/>
                          <a:cs typeface="Times New Roman"/>
                        </a:rPr>
                        <a:t> reanalyses, VOS data and </a:t>
                      </a:r>
                      <a:r>
                        <a:rPr lang="fr-FR" sz="1200" dirty="0" err="1">
                          <a:latin typeface="Times New Roman"/>
                          <a:ea typeface="Times New Roman"/>
                          <a:cs typeface="Times New Roman"/>
                        </a:rPr>
                        <a:t>available</a:t>
                      </a:r>
                      <a:r>
                        <a:rPr lang="fr-FR" sz="1200" dirty="0">
                          <a:latin typeface="Times New Roman"/>
                          <a:ea typeface="Times New Roman"/>
                          <a:cs typeface="Times New Roman"/>
                        </a:rPr>
                        <a:t> to date satellite data for </a:t>
                      </a:r>
                      <a:r>
                        <a:rPr lang="fr-FR" sz="1200" dirty="0" err="1">
                          <a:latin typeface="Times New Roman"/>
                          <a:ea typeface="Times New Roman"/>
                          <a:cs typeface="Times New Roman"/>
                        </a:rPr>
                        <a:t>at</a:t>
                      </a:r>
                      <a:r>
                        <a:rPr lang="fr-FR" sz="1200" dirty="0">
                          <a:latin typeface="Times New Roman"/>
                          <a:ea typeface="Times New Roman"/>
                          <a:cs typeface="Times New Roman"/>
                        </a:rPr>
                        <a:t> least 3-4 "cages" in the </a:t>
                      </a:r>
                      <a:r>
                        <a:rPr lang="fr-FR" sz="1200" dirty="0" err="1">
                          <a:latin typeface="Times New Roman"/>
                          <a:ea typeface="Times New Roman"/>
                          <a:cs typeface="Times New Roman"/>
                        </a:rPr>
                        <a:t>midlatitude</a:t>
                      </a:r>
                      <a:r>
                        <a:rPr lang="fr-FR" sz="1200" dirty="0">
                          <a:latin typeface="Times New Roman"/>
                          <a:ea typeface="Times New Roman"/>
                          <a:cs typeface="Times New Roman"/>
                        </a:rPr>
                        <a:t> </a:t>
                      </a:r>
                      <a:r>
                        <a:rPr lang="fr-FR" sz="1200" dirty="0" err="1">
                          <a:latin typeface="Times New Roman"/>
                          <a:ea typeface="Times New Roman"/>
                          <a:cs typeface="Times New Roman"/>
                        </a:rPr>
                        <a:t>North</a:t>
                      </a:r>
                      <a:r>
                        <a:rPr lang="fr-FR" sz="1200" dirty="0">
                          <a:latin typeface="Times New Roman"/>
                          <a:ea typeface="Times New Roman"/>
                          <a:cs typeface="Times New Roman"/>
                        </a:rPr>
                        <a:t> </a:t>
                      </a:r>
                      <a:r>
                        <a:rPr lang="fr-FR" sz="1200" dirty="0" err="1">
                          <a:latin typeface="Times New Roman"/>
                          <a:ea typeface="Times New Roman"/>
                          <a:cs typeface="Times New Roman"/>
                        </a:rPr>
                        <a:t>Atlnatic</a:t>
                      </a:r>
                      <a:r>
                        <a:rPr lang="fr-FR" sz="1200" dirty="0">
                          <a:latin typeface="Times New Roman"/>
                          <a:ea typeface="Times New Roman"/>
                          <a:cs typeface="Times New Roman"/>
                        </a:rPr>
                        <a:t>, </a:t>
                      </a:r>
                      <a:r>
                        <a:rPr lang="fr-FR" sz="1200" dirty="0" err="1">
                          <a:latin typeface="Times New Roman"/>
                          <a:ea typeface="Times New Roman"/>
                          <a:cs typeface="Times New Roman"/>
                        </a:rPr>
                        <a:t>Mediterranean</a:t>
                      </a:r>
                      <a:r>
                        <a:rPr lang="fr-FR" sz="1200" dirty="0">
                          <a:latin typeface="Times New Roman"/>
                          <a:ea typeface="Times New Roman"/>
                          <a:cs typeface="Times New Roman"/>
                        </a:rPr>
                        <a:t> </a:t>
                      </a:r>
                      <a:r>
                        <a:rPr lang="fr-FR" sz="1200" dirty="0" err="1">
                          <a:latin typeface="Times New Roman"/>
                          <a:ea typeface="Times New Roman"/>
                          <a:cs typeface="Times New Roman"/>
                        </a:rPr>
                        <a:t>Sea</a:t>
                      </a:r>
                      <a:r>
                        <a:rPr lang="fr-FR" sz="1200" dirty="0">
                          <a:latin typeface="Times New Roman"/>
                          <a:ea typeface="Times New Roman"/>
                          <a:cs typeface="Times New Roman"/>
                        </a:rPr>
                        <a:t>, </a:t>
                      </a:r>
                      <a:r>
                        <a:rPr lang="fr-FR" sz="1200" dirty="0" err="1">
                          <a:latin typeface="Times New Roman"/>
                          <a:ea typeface="Times New Roman"/>
                          <a:cs typeface="Times New Roman"/>
                        </a:rPr>
                        <a:t>Red</a:t>
                      </a:r>
                      <a:r>
                        <a:rPr lang="fr-FR" sz="1200" dirty="0">
                          <a:latin typeface="Times New Roman"/>
                          <a:ea typeface="Times New Roman"/>
                          <a:cs typeface="Times New Roman"/>
                        </a:rPr>
                        <a:t> </a:t>
                      </a:r>
                      <a:r>
                        <a:rPr lang="fr-FR" sz="1200" dirty="0" err="1">
                          <a:latin typeface="Times New Roman"/>
                          <a:ea typeface="Times New Roman"/>
                          <a:cs typeface="Times New Roman"/>
                        </a:rPr>
                        <a:t>Sea</a:t>
                      </a:r>
                      <a:r>
                        <a:rPr lang="fr-FR" sz="1200" dirty="0">
                          <a:latin typeface="Times New Roman"/>
                          <a:ea typeface="Times New Roman"/>
                          <a:cs typeface="Times New Roman"/>
                        </a:rPr>
                        <a:t>, Tropical Pacific, inputs for WP41, WP43, WP44, WP46</a:t>
                      </a:r>
                      <a:endParaRPr lang="en-US" sz="1200" dirty="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endParaRPr lang="fr-FR" sz="1200" dirty="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r>
            </a:tbl>
          </a:graphicData>
        </a:graphic>
      </p:graphicFrame>
      <p:sp>
        <p:nvSpPr>
          <p:cNvPr id="3" name="Rectangle 2"/>
          <p:cNvSpPr txBox="1">
            <a:spLocks noChangeArrowheads="1"/>
          </p:cNvSpPr>
          <p:nvPr/>
        </p:nvSpPr>
        <p:spPr>
          <a:xfrm>
            <a:off x="0" y="0"/>
            <a:ext cx="9144000" cy="609600"/>
          </a:xfrm>
          <a:prstGeom prst="rect">
            <a:avLst/>
          </a:prstGeom>
        </p:spPr>
        <p:txBody>
          <a:bodyPr vert="horz" lIns="91440" tIns="45720" rIns="91440" bIns="45720" rtlCol="0" anchor="ctr">
            <a:noAutofit/>
          </a:bodyPr>
          <a:lstStyle/>
          <a:p>
            <a:pPr algn="ctr">
              <a:spcBef>
                <a:spcPct val="0"/>
              </a:spcBef>
            </a:pPr>
            <a:r>
              <a:rPr lang="en-US" sz="3600" dirty="0" smtClean="0">
                <a:solidFill>
                  <a:prstClr val="black"/>
                </a:solidFill>
              </a:rPr>
              <a:t>WP4 Tasks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0999" y="1344168"/>
          <a:ext cx="8382001" cy="3456432"/>
        </p:xfrm>
        <a:graphic>
          <a:graphicData uri="http://schemas.openxmlformats.org/drawingml/2006/table">
            <a:tbl>
              <a:tblPr/>
              <a:tblGrid>
                <a:gridCol w="533401"/>
                <a:gridCol w="838200"/>
                <a:gridCol w="838200"/>
                <a:gridCol w="5181600"/>
                <a:gridCol w="990600"/>
              </a:tblGrid>
              <a:tr h="49785">
                <a:tc rowSpan="6">
                  <a:txBody>
                    <a:bodyPr/>
                    <a:lstStyle/>
                    <a:p>
                      <a:pPr marL="0" marR="0" algn="ctr">
                        <a:lnSpc>
                          <a:spcPct val="105000"/>
                        </a:lnSpc>
                        <a:spcBef>
                          <a:spcPts val="0"/>
                        </a:spcBef>
                        <a:spcAft>
                          <a:spcPts val="0"/>
                        </a:spcAft>
                      </a:pPr>
                      <a:r>
                        <a:rPr lang="en-IE" sz="1200" dirty="0">
                          <a:latin typeface="Times New Roman"/>
                          <a:ea typeface="Times New Roman"/>
                          <a:cs typeface="Times New Roman"/>
                        </a:rPr>
                        <a:t>WP4.6</a:t>
                      </a:r>
                      <a:endParaRPr lang="en-US" sz="1200" dirty="0">
                        <a:latin typeface="Times New Roman"/>
                        <a:ea typeface="Times New Roman"/>
                        <a:cs typeface="Times New Roman"/>
                      </a:endParaRPr>
                    </a:p>
                  </a:txBody>
                  <a:tcPr marL="11816" marR="11816"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rowSpan="6">
                  <a:txBody>
                    <a:bodyPr/>
                    <a:lstStyle/>
                    <a:p>
                      <a:pPr marL="0" marR="0" algn="ctr">
                        <a:lnSpc>
                          <a:spcPct val="105000"/>
                        </a:lnSpc>
                        <a:spcBef>
                          <a:spcPts val="0"/>
                        </a:spcBef>
                        <a:spcAft>
                          <a:spcPts val="0"/>
                        </a:spcAft>
                      </a:pPr>
                      <a:r>
                        <a:rPr lang="en-IE" sz="1200">
                          <a:latin typeface="Times New Roman"/>
                          <a:ea typeface="Liberation Serif"/>
                          <a:cs typeface="Times New Roman"/>
                        </a:rPr>
                        <a:t>Sensitivity Examinations</a:t>
                      </a:r>
                      <a:endParaRPr lang="en-US" sz="1200">
                        <a:latin typeface="Times New Roman"/>
                        <a:ea typeface="Times New Roman"/>
                        <a:cs typeface="Times New Roman"/>
                      </a:endParaRPr>
                    </a:p>
                  </a:txBody>
                  <a:tcPr marL="11816" marR="11816"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fr-FR" sz="1200">
                          <a:latin typeface="Times New Roman"/>
                          <a:ea typeface="Times New Roman"/>
                          <a:cs typeface="Times New Roman"/>
                        </a:rPr>
                        <a:t>IFREMER</a:t>
                      </a:r>
                      <a:endParaRPr lang="en-US"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endParaRPr lang="en-US" sz="1200" dirty="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endParaRPr lang="en-US"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r>
              <a:tr h="283074">
                <a:tc vMerge="1">
                  <a:txBody>
                    <a:bodyPr/>
                    <a:lstStyle/>
                    <a:p>
                      <a:endParaRPr lang="en-US"/>
                    </a:p>
                  </a:txBody>
                  <a:tcPr/>
                </a:tc>
                <a:tc vMerge="1">
                  <a:txBody>
                    <a:bodyPr/>
                    <a:lstStyle/>
                    <a:p>
                      <a:endParaRPr lang="en-US"/>
                    </a:p>
                  </a:txBody>
                  <a:tcPr/>
                </a:tc>
                <a:tc rowSpan="4">
                  <a:txBody>
                    <a:bodyPr/>
                    <a:lstStyle/>
                    <a:p>
                      <a:pPr marL="0" marR="0" algn="ctr">
                        <a:lnSpc>
                          <a:spcPct val="105000"/>
                        </a:lnSpc>
                        <a:spcBef>
                          <a:spcPts val="0"/>
                        </a:spcBef>
                        <a:spcAft>
                          <a:spcPts val="0"/>
                        </a:spcAft>
                      </a:pPr>
                      <a:r>
                        <a:rPr lang="fr-FR" sz="1200">
                          <a:latin typeface="Times New Roman"/>
                          <a:ea typeface="Times New Roman"/>
                          <a:cs typeface="Times New Roman"/>
                        </a:rPr>
                        <a:t>PML</a:t>
                      </a:r>
                      <a:endParaRPr lang="en-US" sz="1200">
                        <a:latin typeface="Times New Roman"/>
                        <a:ea typeface="Times New Roman"/>
                        <a:cs typeface="Times New Roman"/>
                      </a:endParaRPr>
                    </a:p>
                  </a:txBody>
                  <a:tcPr marL="11816" marR="11816" marT="0"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0960" marR="0">
                        <a:lnSpc>
                          <a:spcPct val="105000"/>
                        </a:lnSpc>
                        <a:spcBef>
                          <a:spcPts val="0"/>
                        </a:spcBef>
                        <a:spcAft>
                          <a:spcPts val="0"/>
                        </a:spcAft>
                      </a:pPr>
                      <a:r>
                        <a:rPr lang="en-US" sz="1200" dirty="0">
                          <a:latin typeface="Times New Roman"/>
                          <a:ea typeface="Times New Roman"/>
                          <a:cs typeface="Times New Roman"/>
                        </a:rPr>
                        <a:t>Use OC-CCI products and a spectrally-resolved model of light transmission underwater (</a:t>
                      </a:r>
                      <a:r>
                        <a:rPr lang="en-US" sz="1200" dirty="0" err="1">
                          <a:latin typeface="Times New Roman"/>
                          <a:ea typeface="Times New Roman"/>
                          <a:cs typeface="Times New Roman"/>
                        </a:rPr>
                        <a:t>Sathyendranath</a:t>
                      </a:r>
                      <a:r>
                        <a:rPr lang="en-US" sz="1200" dirty="0">
                          <a:latin typeface="Times New Roman"/>
                          <a:ea typeface="Times New Roman"/>
                          <a:cs typeface="Times New Roman"/>
                        </a:rPr>
                        <a:t> and Platt 1988), to compute the penetration of solar radiation into the ocean. (PML)</a:t>
                      </a: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0960" marR="0">
                        <a:lnSpc>
                          <a:spcPct val="105000"/>
                        </a:lnSpc>
                        <a:spcBef>
                          <a:spcPts val="0"/>
                        </a:spcBef>
                        <a:spcAft>
                          <a:spcPts val="0"/>
                        </a:spcAft>
                      </a:pPr>
                      <a:endParaRPr lang="en-US"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r>
              <a:tr h="4717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60960" marR="0">
                        <a:lnSpc>
                          <a:spcPct val="105000"/>
                        </a:lnSpc>
                        <a:spcBef>
                          <a:spcPts val="0"/>
                        </a:spcBef>
                        <a:spcAft>
                          <a:spcPts val="0"/>
                        </a:spcAft>
                      </a:pPr>
                      <a:r>
                        <a:rPr lang="en-US" sz="1200" dirty="0">
                          <a:latin typeface="Times New Roman"/>
                          <a:ea typeface="Times New Roman"/>
                          <a:cs typeface="Times New Roman"/>
                        </a:rPr>
                        <a:t>Combine these results with a one-dimensional general ocean turbulence model (</a:t>
                      </a:r>
                      <a:r>
                        <a:rPr lang="en-US" sz="1200" dirty="0" err="1">
                          <a:latin typeface="Times New Roman"/>
                          <a:ea typeface="Times New Roman"/>
                          <a:cs typeface="Times New Roman"/>
                        </a:rPr>
                        <a:t>Burchard</a:t>
                      </a:r>
                      <a:r>
                        <a:rPr lang="en-US" sz="1200" dirty="0">
                          <a:latin typeface="Times New Roman"/>
                          <a:ea typeface="Times New Roman"/>
                          <a:cs typeface="Times New Roman"/>
                        </a:rPr>
                        <a:t> et al. 1999) to study the sensitivity of the oceanic heat budget within the mixed layer and below the mixed layer, and of the air-sea exchange of heat, to the parameterization of light penetration in the ocean. (PML)</a:t>
                      </a: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0960" marR="0">
                        <a:lnSpc>
                          <a:spcPct val="105000"/>
                        </a:lnSpc>
                        <a:spcBef>
                          <a:spcPts val="0"/>
                        </a:spcBef>
                        <a:spcAft>
                          <a:spcPts val="0"/>
                        </a:spcAft>
                      </a:pPr>
                      <a:endParaRPr lang="en-US"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r>
              <a:tr h="42461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60960" marR="0">
                        <a:lnSpc>
                          <a:spcPct val="105000"/>
                        </a:lnSpc>
                        <a:spcBef>
                          <a:spcPts val="0"/>
                        </a:spcBef>
                        <a:spcAft>
                          <a:spcPts val="0"/>
                        </a:spcAft>
                      </a:pPr>
                      <a:r>
                        <a:rPr lang="en-US" sz="1200" dirty="0">
                          <a:latin typeface="Times New Roman"/>
                          <a:ea typeface="Times New Roman"/>
                          <a:cs typeface="Times New Roman"/>
                        </a:rPr>
                        <a:t>Combine satellite-derived surface chlorophyll with parameterization of vertical structure in chlorophyll, for example as in </a:t>
                      </a:r>
                      <a:r>
                        <a:rPr lang="en-US" sz="1200" dirty="0" err="1">
                          <a:latin typeface="Times New Roman"/>
                          <a:ea typeface="Times New Roman"/>
                          <a:cs typeface="Times New Roman"/>
                        </a:rPr>
                        <a:t>Longhurst</a:t>
                      </a:r>
                      <a:r>
                        <a:rPr lang="en-US" sz="1200" dirty="0">
                          <a:latin typeface="Times New Roman"/>
                          <a:ea typeface="Times New Roman"/>
                          <a:cs typeface="Times New Roman"/>
                        </a:rPr>
                        <a:t> et al. 1995), to study the impact of vertical structure in optical properties on upper-ocean stability and heat budget, using the turbulence model. (PML)</a:t>
                      </a: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0960" marR="0">
                        <a:lnSpc>
                          <a:spcPct val="105000"/>
                        </a:lnSpc>
                        <a:spcBef>
                          <a:spcPts val="0"/>
                        </a:spcBef>
                        <a:spcAft>
                          <a:spcPts val="0"/>
                        </a:spcAft>
                      </a:pPr>
                      <a:endParaRPr lang="en-US"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r>
              <a:tr h="3302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60960" marR="0">
                        <a:lnSpc>
                          <a:spcPct val="105000"/>
                        </a:lnSpc>
                        <a:spcBef>
                          <a:spcPts val="0"/>
                        </a:spcBef>
                        <a:spcAft>
                          <a:spcPts val="0"/>
                        </a:spcAft>
                      </a:pPr>
                      <a:r>
                        <a:rPr lang="en-US" sz="1200" dirty="0">
                          <a:latin typeface="Times New Roman"/>
                          <a:ea typeface="Times New Roman"/>
                          <a:cs typeface="Times New Roman"/>
                        </a:rPr>
                        <a:t>Examine the impact of optical properties of the sea and of optical processes at the air-sea interface on the diurnal variations in SST and hence on the heat budget of upper ocean and lower atmosphere and on air-sea fluxes. (PML)</a:t>
                      </a: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0960" marR="0">
                        <a:lnSpc>
                          <a:spcPct val="105000"/>
                        </a:lnSpc>
                        <a:spcBef>
                          <a:spcPts val="0"/>
                        </a:spcBef>
                        <a:spcAft>
                          <a:spcPts val="0"/>
                        </a:spcAft>
                      </a:pPr>
                      <a:endParaRPr lang="en-US"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r>
              <a:tr h="330254">
                <a:tc vMerge="1">
                  <a:txBody>
                    <a:bodyPr/>
                    <a:lstStyle/>
                    <a:p>
                      <a:endParaRPr lang="en-US"/>
                    </a:p>
                  </a:txBody>
                  <a:tcPr/>
                </a:tc>
                <a:tc vMerge="1">
                  <a:txBody>
                    <a:bodyPr/>
                    <a:lstStyle/>
                    <a:p>
                      <a:endParaRPr lang="en-US"/>
                    </a:p>
                  </a:txBody>
                  <a:tcPr/>
                </a:tc>
                <a:tc>
                  <a:txBody>
                    <a:bodyPr/>
                    <a:lstStyle/>
                    <a:p>
                      <a:pPr marL="0" marR="0">
                        <a:lnSpc>
                          <a:spcPct val="105000"/>
                        </a:lnSpc>
                        <a:spcBef>
                          <a:spcPts val="0"/>
                        </a:spcBef>
                        <a:spcAft>
                          <a:spcPts val="0"/>
                        </a:spcAft>
                      </a:pPr>
                      <a:r>
                        <a:rPr lang="fr-FR" sz="1200">
                          <a:latin typeface="Times New Roman"/>
                          <a:ea typeface="Times New Roman"/>
                          <a:cs typeface="Times New Roman"/>
                        </a:rPr>
                        <a:t>IORAS</a:t>
                      </a:r>
                      <a:endParaRPr lang="en-US"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r>
                        <a:rPr lang="fr-FR" sz="1200">
                          <a:latin typeface="Times New Roman"/>
                          <a:ea typeface="Times New Roman"/>
                          <a:cs typeface="Times New Roman"/>
                        </a:rPr>
                        <a:t>Quantitative estimate sof sensitivity of global, regional and local enegry fluxes to different types of errors, characterization of skills of generated product (local/regional/global) budgets, variability on different time scales </a:t>
                      </a:r>
                      <a:endParaRPr lang="en-US" sz="120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0" marR="0">
                        <a:lnSpc>
                          <a:spcPct val="105000"/>
                        </a:lnSpc>
                        <a:spcBef>
                          <a:spcPts val="0"/>
                        </a:spcBef>
                        <a:spcAft>
                          <a:spcPts val="0"/>
                        </a:spcAft>
                      </a:pPr>
                      <a:endParaRPr lang="fr-FR" sz="1200" dirty="0">
                        <a:latin typeface="Times New Roman"/>
                        <a:ea typeface="Times New Roman"/>
                        <a:cs typeface="Times New Roman"/>
                      </a:endParaRPr>
                    </a:p>
                  </a:txBody>
                  <a:tcPr marL="11816" marR="11816"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r>
            </a:tbl>
          </a:graphicData>
        </a:graphic>
      </p:graphicFrame>
      <p:sp>
        <p:nvSpPr>
          <p:cNvPr id="5" name="Rectangle 2"/>
          <p:cNvSpPr txBox="1">
            <a:spLocks noChangeArrowheads="1"/>
          </p:cNvSpPr>
          <p:nvPr/>
        </p:nvSpPr>
        <p:spPr>
          <a:xfrm>
            <a:off x="0" y="0"/>
            <a:ext cx="9144000" cy="609600"/>
          </a:xfrm>
          <a:prstGeom prst="rect">
            <a:avLst/>
          </a:prstGeom>
        </p:spPr>
        <p:txBody>
          <a:bodyPr vert="horz" lIns="91440" tIns="45720" rIns="91440" bIns="45720" rtlCol="0" anchor="ctr">
            <a:noAutofit/>
          </a:bodyPr>
          <a:lstStyle/>
          <a:p>
            <a:pPr algn="ctr">
              <a:spcBef>
                <a:spcPct val="0"/>
              </a:spcBef>
            </a:pPr>
            <a:r>
              <a:rPr lang="en-US" sz="3600" dirty="0" smtClean="0">
                <a:solidFill>
                  <a:prstClr val="black"/>
                </a:solidFill>
              </a:rPr>
              <a:t>WP4 Tasks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0" y="0"/>
            <a:ext cx="9144000" cy="609600"/>
          </a:xfrm>
          <a:prstGeom prst="rect">
            <a:avLst/>
          </a:prstGeom>
        </p:spPr>
        <p:txBody>
          <a:bodyPr vert="horz" lIns="91440" tIns="45720" rIns="91440" bIns="45720" rtlCol="0" anchor="ctr">
            <a:noAutofit/>
          </a:bodyPr>
          <a:lstStyle/>
          <a:p>
            <a:pPr algn="ctr">
              <a:spcBef>
                <a:spcPct val="0"/>
              </a:spcBef>
            </a:pPr>
            <a:r>
              <a:rPr lang="en-US" sz="3600" dirty="0" smtClean="0">
                <a:solidFill>
                  <a:prstClr val="black"/>
                </a:solidFill>
              </a:rPr>
              <a:t>Estimates </a:t>
            </a:r>
            <a:r>
              <a:rPr lang="en-US" sz="3600" dirty="0" smtClean="0">
                <a:solidFill>
                  <a:prstClr val="black"/>
                </a:solidFill>
              </a:rPr>
              <a:t>of errors and </a:t>
            </a:r>
            <a:r>
              <a:rPr lang="en-US" sz="3600" dirty="0" smtClean="0">
                <a:solidFill>
                  <a:prstClr val="black"/>
                </a:solidFill>
              </a:rPr>
              <a:t>sources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Rectangle 11"/>
          <p:cNvSpPr/>
          <p:nvPr/>
        </p:nvSpPr>
        <p:spPr>
          <a:xfrm>
            <a:off x="228600" y="838200"/>
            <a:ext cx="8686800" cy="5232202"/>
          </a:xfrm>
          <a:prstGeom prst="rect">
            <a:avLst/>
          </a:prstGeom>
        </p:spPr>
        <p:txBody>
          <a:bodyPr wrap="square">
            <a:spAutoFit/>
          </a:bodyPr>
          <a:lstStyle/>
          <a:p>
            <a:pPr lvl="0">
              <a:spcBef>
                <a:spcPct val="0"/>
              </a:spcBef>
              <a:buFont typeface="Arial" pitchFamily="34" charset="0"/>
              <a:buChar char="•"/>
              <a:defRPr/>
            </a:pPr>
            <a:r>
              <a:rPr lang="en-US" sz="2800" dirty="0" smtClean="0"/>
              <a:t> Coupled Ocean–Atmosphere Response </a:t>
            </a:r>
            <a:r>
              <a:rPr lang="en-US" sz="2800" dirty="0" smtClean="0"/>
              <a:t>Experiment</a:t>
            </a:r>
          </a:p>
          <a:p>
            <a:pPr lvl="0">
              <a:spcBef>
                <a:spcPct val="0"/>
              </a:spcBef>
              <a:defRPr/>
            </a:pPr>
            <a:r>
              <a:rPr lang="en-US" sz="2800" dirty="0" smtClean="0"/>
              <a:t> </a:t>
            </a:r>
            <a:r>
              <a:rPr lang="en-US" sz="2800" dirty="0" smtClean="0"/>
              <a:t> (</a:t>
            </a:r>
            <a:r>
              <a:rPr lang="en-US" sz="2800" dirty="0" smtClean="0">
                <a:solidFill>
                  <a:srgbClr val="FF0000"/>
                </a:solidFill>
              </a:rPr>
              <a:t>COARE</a:t>
            </a:r>
            <a:r>
              <a:rPr lang="en-US" sz="2800" dirty="0" smtClean="0"/>
              <a:t>) family of algorithms (WGASF 2000; </a:t>
            </a:r>
            <a:r>
              <a:rPr lang="en-US" sz="2800" dirty="0" err="1" smtClean="0"/>
              <a:t>Fairall</a:t>
            </a:r>
            <a:r>
              <a:rPr lang="en-US" sz="2800" dirty="0" smtClean="0"/>
              <a:t> et al.</a:t>
            </a:r>
          </a:p>
          <a:p>
            <a:pPr lvl="0">
              <a:spcBef>
                <a:spcPct val="0"/>
              </a:spcBef>
              <a:defRPr/>
            </a:pPr>
            <a:r>
              <a:rPr lang="en-US" sz="2800" dirty="0" smtClean="0"/>
              <a:t> </a:t>
            </a:r>
            <a:r>
              <a:rPr lang="en-US" sz="2800" dirty="0" smtClean="0"/>
              <a:t> 2003</a:t>
            </a:r>
            <a:r>
              <a:rPr lang="en-US" sz="2800" dirty="0" smtClean="0"/>
              <a:t>; </a:t>
            </a:r>
            <a:r>
              <a:rPr lang="en-US" sz="2800" dirty="0" err="1" smtClean="0"/>
              <a:t>Brunke</a:t>
            </a:r>
            <a:r>
              <a:rPr lang="en-US" sz="2800" dirty="0" smtClean="0"/>
              <a:t> et al. 2003) </a:t>
            </a:r>
            <a:r>
              <a:rPr lang="en-US" sz="2800" dirty="0" smtClean="0"/>
              <a:t>target </a:t>
            </a:r>
            <a:r>
              <a:rPr lang="en-US" sz="2800" dirty="0" smtClean="0"/>
              <a:t>an </a:t>
            </a:r>
            <a:r>
              <a:rPr lang="en-US" sz="2800" dirty="0" smtClean="0"/>
              <a:t>accuracy of </a:t>
            </a:r>
            <a:r>
              <a:rPr lang="en-US" sz="2800" dirty="0" smtClean="0">
                <a:solidFill>
                  <a:srgbClr val="FF0000"/>
                </a:solidFill>
              </a:rPr>
              <a:t>5 </a:t>
            </a:r>
            <a:r>
              <a:rPr lang="en-US" sz="2800" dirty="0" smtClean="0">
                <a:solidFill>
                  <a:srgbClr val="FF0000"/>
                </a:solidFill>
              </a:rPr>
              <a:t>W/m2</a:t>
            </a:r>
          </a:p>
          <a:p>
            <a:pPr lvl="0">
              <a:spcBef>
                <a:spcPct val="0"/>
              </a:spcBef>
              <a:defRPr/>
            </a:pPr>
            <a:endParaRPr lang="en-US" sz="1400" dirty="0" smtClean="0">
              <a:solidFill>
                <a:srgbClr val="FF0000"/>
              </a:solidFill>
            </a:endParaRPr>
          </a:p>
          <a:p>
            <a:pPr lvl="0">
              <a:spcBef>
                <a:spcPct val="0"/>
              </a:spcBef>
              <a:buFont typeface="Arial" pitchFamily="34" charset="0"/>
              <a:buChar char="•"/>
              <a:defRPr/>
            </a:pPr>
            <a:r>
              <a:rPr lang="en-US" sz="2800" dirty="0" smtClean="0"/>
              <a:t> Uncertainties </a:t>
            </a:r>
            <a:r>
              <a:rPr lang="en-US" sz="2800" dirty="0" smtClean="0"/>
              <a:t>due to observational errors in </a:t>
            </a:r>
            <a:r>
              <a:rPr lang="en-US" sz="2800" dirty="0" smtClean="0">
                <a:solidFill>
                  <a:srgbClr val="00B050"/>
                </a:solidFill>
              </a:rPr>
              <a:t>variables</a:t>
            </a:r>
          </a:p>
          <a:p>
            <a:pPr lvl="0">
              <a:spcBef>
                <a:spcPct val="0"/>
              </a:spcBef>
              <a:defRPr/>
            </a:pPr>
            <a:r>
              <a:rPr lang="en-US" sz="2800" dirty="0" smtClean="0"/>
              <a:t> </a:t>
            </a:r>
            <a:r>
              <a:rPr lang="en-US" sz="2800" dirty="0" smtClean="0"/>
              <a:t> routinely </a:t>
            </a:r>
            <a:r>
              <a:rPr lang="en-US" sz="2800" dirty="0" smtClean="0"/>
              <a:t>measured and estimated by VOS (</a:t>
            </a:r>
            <a:r>
              <a:rPr lang="en-US" sz="2800" dirty="0" err="1" smtClean="0"/>
              <a:t>Josey</a:t>
            </a:r>
            <a:r>
              <a:rPr lang="en-US" sz="2800" dirty="0" smtClean="0"/>
              <a:t> et </a:t>
            </a:r>
            <a:r>
              <a:rPr lang="en-US" sz="2800" dirty="0" smtClean="0"/>
              <a:t>al.</a:t>
            </a:r>
          </a:p>
          <a:p>
            <a:pPr lvl="0">
              <a:spcBef>
                <a:spcPct val="0"/>
              </a:spcBef>
              <a:defRPr/>
            </a:pPr>
            <a:r>
              <a:rPr lang="en-US" sz="2800" dirty="0" smtClean="0"/>
              <a:t> </a:t>
            </a:r>
            <a:r>
              <a:rPr lang="en-US" sz="2800" dirty="0" smtClean="0"/>
              <a:t> 1999</a:t>
            </a:r>
            <a:r>
              <a:rPr lang="en-US" sz="2800" dirty="0" smtClean="0"/>
              <a:t>; </a:t>
            </a:r>
            <a:r>
              <a:rPr lang="en-US" sz="2800" dirty="0" err="1" smtClean="0"/>
              <a:t>Brohan</a:t>
            </a:r>
            <a:r>
              <a:rPr lang="en-US" sz="2800" dirty="0" smtClean="0"/>
              <a:t> et al. 2006; Kent and Berry 2005) </a:t>
            </a:r>
            <a:r>
              <a:rPr lang="en-US" sz="2800" dirty="0" smtClean="0"/>
              <a:t>amount</a:t>
            </a:r>
          </a:p>
          <a:p>
            <a:pPr lvl="0">
              <a:spcBef>
                <a:spcPct val="0"/>
              </a:spcBef>
              <a:defRPr/>
            </a:pPr>
            <a:r>
              <a:rPr lang="en-US" sz="2800" dirty="0" smtClean="0"/>
              <a:t> </a:t>
            </a:r>
            <a:r>
              <a:rPr lang="en-US" sz="2800" dirty="0" smtClean="0"/>
              <a:t> to </a:t>
            </a:r>
            <a:r>
              <a:rPr lang="en-US" sz="2800" dirty="0" smtClean="0">
                <a:solidFill>
                  <a:srgbClr val="00B050"/>
                </a:solidFill>
              </a:rPr>
              <a:t>15 W/m2 </a:t>
            </a:r>
            <a:r>
              <a:rPr lang="en-US" sz="2800" dirty="0" smtClean="0"/>
              <a:t>(or less with metadata)</a:t>
            </a:r>
          </a:p>
          <a:p>
            <a:pPr lvl="0">
              <a:spcBef>
                <a:spcPct val="0"/>
              </a:spcBef>
              <a:defRPr/>
            </a:pPr>
            <a:endParaRPr lang="en-US" sz="1400" dirty="0" smtClean="0"/>
          </a:p>
          <a:p>
            <a:pPr lvl="0">
              <a:spcBef>
                <a:spcPct val="0"/>
              </a:spcBef>
              <a:buFont typeface="Arial" pitchFamily="34" charset="0"/>
              <a:buChar char="•"/>
              <a:defRPr/>
            </a:pPr>
            <a:r>
              <a:rPr lang="en-US" sz="2800" dirty="0" smtClean="0"/>
              <a:t> </a:t>
            </a:r>
            <a:r>
              <a:rPr lang="en-US" sz="2800" dirty="0" smtClean="0">
                <a:solidFill>
                  <a:srgbClr val="0070C0"/>
                </a:solidFill>
              </a:rPr>
              <a:t>Sampling</a:t>
            </a:r>
            <a:r>
              <a:rPr lang="en-US" sz="2800" dirty="0" smtClean="0"/>
              <a:t> errors</a:t>
            </a:r>
            <a:r>
              <a:rPr lang="en-US" sz="2800" dirty="0" smtClean="0"/>
              <a:t> (e.g., </a:t>
            </a:r>
            <a:r>
              <a:rPr lang="en-US" sz="2800" dirty="0" smtClean="0">
                <a:solidFill>
                  <a:srgbClr val="0070C0"/>
                </a:solidFill>
              </a:rPr>
              <a:t>VOS have 30–80 </a:t>
            </a:r>
            <a:r>
              <a:rPr lang="en-US" sz="2800" dirty="0" smtClean="0">
                <a:solidFill>
                  <a:srgbClr val="0070C0"/>
                </a:solidFill>
              </a:rPr>
              <a:t>W m/2 </a:t>
            </a:r>
            <a:r>
              <a:rPr lang="en-US" sz="2800" dirty="0" smtClean="0"/>
              <a:t>in </a:t>
            </a:r>
            <a:r>
              <a:rPr lang="en-US" sz="2800" dirty="0" smtClean="0"/>
              <a:t>some</a:t>
            </a:r>
          </a:p>
          <a:p>
            <a:pPr lvl="0">
              <a:spcBef>
                <a:spcPct val="0"/>
              </a:spcBef>
              <a:defRPr/>
            </a:pPr>
            <a:r>
              <a:rPr lang="en-US" sz="2800" dirty="0" smtClean="0"/>
              <a:t> </a:t>
            </a:r>
            <a:r>
              <a:rPr lang="en-US" sz="2800" dirty="0" smtClean="0"/>
              <a:t> poorly </a:t>
            </a:r>
            <a:r>
              <a:rPr lang="en-US" sz="2800" dirty="0" smtClean="0"/>
              <a:t>sampled </a:t>
            </a:r>
            <a:r>
              <a:rPr lang="en-US" sz="2800" dirty="0" smtClean="0"/>
              <a:t>regions; </a:t>
            </a:r>
            <a:r>
              <a:rPr lang="en-US" sz="2800" dirty="0" err="1" smtClean="0"/>
              <a:t>Gulev</a:t>
            </a:r>
            <a:r>
              <a:rPr lang="en-US" sz="2800" dirty="0" smtClean="0"/>
              <a:t> </a:t>
            </a:r>
            <a:r>
              <a:rPr lang="en-US" sz="2800" dirty="0" smtClean="0"/>
              <a:t>et al. </a:t>
            </a:r>
            <a:r>
              <a:rPr lang="en-US" sz="2800" dirty="0" smtClean="0"/>
              <a:t>2007a,b)</a:t>
            </a:r>
          </a:p>
          <a:p>
            <a:pPr lvl="0">
              <a:spcBef>
                <a:spcPct val="0"/>
              </a:spcBef>
              <a:defRPr/>
            </a:pPr>
            <a:endParaRPr lang="en-US" sz="1400" dirty="0" smtClean="0"/>
          </a:p>
          <a:p>
            <a:pPr lvl="0">
              <a:spcBef>
                <a:spcPct val="0"/>
              </a:spcBef>
              <a:buFont typeface="Arial" pitchFamily="34" charset="0"/>
              <a:buChar char="•"/>
              <a:defRPr/>
            </a:pPr>
            <a:r>
              <a:rPr lang="en-US" sz="2800" dirty="0" smtClean="0"/>
              <a:t> </a:t>
            </a:r>
            <a:r>
              <a:rPr lang="en-US" sz="2800" dirty="0" smtClean="0"/>
              <a:t>Satellite sampling errors introduced by WP2 (next)</a:t>
            </a:r>
            <a:endParaRPr lang="en-US"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7.png"/>
          <p:cNvPicPr>
            <a:picLocks noChangeAspect="1"/>
          </p:cNvPicPr>
          <p:nvPr/>
        </p:nvPicPr>
        <p:blipFill>
          <a:blip r:embed="rId2" cstate="print"/>
          <a:srcRect b="13889"/>
          <a:stretch>
            <a:fillRect/>
          </a:stretch>
        </p:blipFill>
        <p:spPr>
          <a:xfrm>
            <a:off x="1828800" y="1143000"/>
            <a:ext cx="5248275" cy="4724400"/>
          </a:xfrm>
          <a:prstGeom prst="rect">
            <a:avLst/>
          </a:prstGeom>
        </p:spPr>
      </p:pic>
      <p:sp>
        <p:nvSpPr>
          <p:cNvPr id="10" name="TextBox 9"/>
          <p:cNvSpPr txBox="1"/>
          <p:nvPr/>
        </p:nvSpPr>
        <p:spPr>
          <a:xfrm>
            <a:off x="1219200" y="6019800"/>
            <a:ext cx="6623736" cy="523220"/>
          </a:xfrm>
          <a:prstGeom prst="rect">
            <a:avLst/>
          </a:prstGeom>
          <a:noFill/>
        </p:spPr>
        <p:txBody>
          <a:bodyPr wrap="none" rtlCol="0">
            <a:spAutoFit/>
          </a:bodyPr>
          <a:lstStyle/>
          <a:p>
            <a:pPr algn="ctr"/>
            <a:r>
              <a:rPr lang="en-US" sz="2800" dirty="0" smtClean="0"/>
              <a:t>LHF RMS differences at </a:t>
            </a:r>
            <a:r>
              <a:rPr lang="en-US" sz="2800" dirty="0" err="1" smtClean="0"/>
              <a:t>OceanSites</a:t>
            </a:r>
            <a:r>
              <a:rPr lang="en-US" sz="2800" dirty="0" smtClean="0"/>
              <a:t> locations</a:t>
            </a:r>
            <a:endParaRPr lang="en-US" sz="2800" dirty="0"/>
          </a:p>
        </p:txBody>
      </p:sp>
      <p:sp>
        <p:nvSpPr>
          <p:cNvPr id="11" name="Rectangle 2"/>
          <p:cNvSpPr txBox="1">
            <a:spLocks noChangeArrowheads="1"/>
          </p:cNvSpPr>
          <p:nvPr/>
        </p:nvSpPr>
        <p:spPr>
          <a:xfrm>
            <a:off x="0" y="0"/>
            <a:ext cx="9144000" cy="609600"/>
          </a:xfrm>
          <a:prstGeom prst="rect">
            <a:avLst/>
          </a:prstGeom>
        </p:spPr>
        <p:txBody>
          <a:bodyPr vert="horz" lIns="91440" tIns="45720" rIns="91440" bIns="45720" rtlCol="0" anchor="ctr">
            <a:noAutofit/>
          </a:bodyPr>
          <a:lstStyle/>
          <a:p>
            <a:pPr algn="ctr">
              <a:spcBef>
                <a:spcPct val="0"/>
              </a:spcBef>
            </a:pPr>
            <a:r>
              <a:rPr lang="en-US" sz="3600" dirty="0" smtClean="0">
                <a:solidFill>
                  <a:prstClr val="black"/>
                </a:solidFill>
              </a:rPr>
              <a:t>Estimates </a:t>
            </a:r>
            <a:r>
              <a:rPr lang="en-US" sz="3600" dirty="0" smtClean="0">
                <a:solidFill>
                  <a:prstClr val="black"/>
                </a:solidFill>
              </a:rPr>
              <a:t>of </a:t>
            </a:r>
            <a:r>
              <a:rPr lang="en-US" sz="3600" dirty="0" smtClean="0">
                <a:solidFill>
                  <a:prstClr val="black"/>
                </a:solidFill>
              </a:rPr>
              <a:t>satellite errors </a:t>
            </a:r>
            <a:r>
              <a:rPr lang="en-US" sz="3600" dirty="0" smtClean="0">
                <a:solidFill>
                  <a:prstClr val="black"/>
                </a:solidFill>
              </a:rPr>
              <a:t>and </a:t>
            </a:r>
            <a:r>
              <a:rPr lang="en-US" sz="3600" dirty="0" smtClean="0">
                <a:solidFill>
                  <a:prstClr val="black"/>
                </a:solidFill>
              </a:rPr>
              <a:t>sources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4"/>
          <p:cNvSpPr/>
          <p:nvPr/>
        </p:nvSpPr>
        <p:spPr>
          <a:xfrm>
            <a:off x="7162800" y="3276600"/>
            <a:ext cx="1723549" cy="954107"/>
          </a:xfrm>
          <a:prstGeom prst="rect">
            <a:avLst/>
          </a:prstGeom>
        </p:spPr>
        <p:txBody>
          <a:bodyPr wrap="none">
            <a:spAutoFit/>
          </a:bodyPr>
          <a:lstStyle/>
          <a:p>
            <a:pPr algn="ctr"/>
            <a:r>
              <a:rPr lang="en-US" sz="2800" dirty="0" smtClean="0">
                <a:solidFill>
                  <a:srgbClr val="0070C0"/>
                </a:solidFill>
              </a:rPr>
              <a:t>perhaps</a:t>
            </a:r>
          </a:p>
          <a:p>
            <a:pPr algn="ctr"/>
            <a:r>
              <a:rPr lang="en-US" sz="2800" dirty="0" smtClean="0">
                <a:solidFill>
                  <a:srgbClr val="0070C0"/>
                </a:solidFill>
              </a:rPr>
              <a:t>30 </a:t>
            </a:r>
            <a:r>
              <a:rPr lang="en-US" sz="2800" dirty="0" smtClean="0">
                <a:solidFill>
                  <a:srgbClr val="0070C0"/>
                </a:solidFill>
              </a:rPr>
              <a:t>W m/2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png"/>
          <p:cNvPicPr>
            <a:picLocks noChangeAspect="1"/>
          </p:cNvPicPr>
          <p:nvPr/>
        </p:nvPicPr>
        <p:blipFill>
          <a:blip r:embed="rId2" cstate="print"/>
          <a:srcRect b="4432"/>
          <a:stretch>
            <a:fillRect/>
          </a:stretch>
        </p:blipFill>
        <p:spPr>
          <a:xfrm>
            <a:off x="1981200" y="1066800"/>
            <a:ext cx="4886325" cy="4724400"/>
          </a:xfrm>
          <a:prstGeom prst="rect">
            <a:avLst/>
          </a:prstGeom>
        </p:spPr>
      </p:pic>
      <p:sp>
        <p:nvSpPr>
          <p:cNvPr id="6" name="TextBox 5"/>
          <p:cNvSpPr txBox="1"/>
          <p:nvPr/>
        </p:nvSpPr>
        <p:spPr>
          <a:xfrm>
            <a:off x="1985962" y="5877580"/>
            <a:ext cx="4843955" cy="523220"/>
          </a:xfrm>
          <a:prstGeom prst="rect">
            <a:avLst/>
          </a:prstGeom>
          <a:noFill/>
        </p:spPr>
        <p:txBody>
          <a:bodyPr wrap="none" rtlCol="0">
            <a:spAutoFit/>
          </a:bodyPr>
          <a:lstStyle/>
          <a:p>
            <a:pPr algn="ctr"/>
            <a:r>
              <a:rPr lang="en-US" sz="2800" dirty="0" smtClean="0"/>
              <a:t>LHF bias at </a:t>
            </a:r>
            <a:r>
              <a:rPr lang="en-US" sz="2800" dirty="0" err="1" smtClean="0"/>
              <a:t>OceanSites</a:t>
            </a:r>
            <a:r>
              <a:rPr lang="en-US" sz="2800" dirty="0" smtClean="0"/>
              <a:t> locations</a:t>
            </a:r>
            <a:endParaRPr lang="en-US" sz="2800" dirty="0"/>
          </a:p>
        </p:txBody>
      </p:sp>
      <p:sp>
        <p:nvSpPr>
          <p:cNvPr id="7" name="Rectangle 2"/>
          <p:cNvSpPr txBox="1">
            <a:spLocks noChangeArrowheads="1"/>
          </p:cNvSpPr>
          <p:nvPr/>
        </p:nvSpPr>
        <p:spPr>
          <a:xfrm>
            <a:off x="0" y="0"/>
            <a:ext cx="9144000" cy="609600"/>
          </a:xfrm>
          <a:prstGeom prst="rect">
            <a:avLst/>
          </a:prstGeom>
        </p:spPr>
        <p:txBody>
          <a:bodyPr vert="horz" lIns="91440" tIns="45720" rIns="91440" bIns="45720" rtlCol="0" anchor="ctr">
            <a:noAutofit/>
          </a:bodyPr>
          <a:lstStyle/>
          <a:p>
            <a:pPr algn="ctr">
              <a:spcBef>
                <a:spcPct val="0"/>
              </a:spcBef>
            </a:pPr>
            <a:r>
              <a:rPr lang="en-US" sz="3600" dirty="0" smtClean="0">
                <a:solidFill>
                  <a:prstClr val="black"/>
                </a:solidFill>
              </a:rPr>
              <a:t>Estimates </a:t>
            </a:r>
            <a:r>
              <a:rPr lang="en-US" sz="3600" dirty="0" smtClean="0">
                <a:solidFill>
                  <a:prstClr val="black"/>
                </a:solidFill>
              </a:rPr>
              <a:t>of </a:t>
            </a:r>
            <a:r>
              <a:rPr lang="en-US" sz="3600" dirty="0" smtClean="0">
                <a:solidFill>
                  <a:prstClr val="black"/>
                </a:solidFill>
              </a:rPr>
              <a:t>satellite errors </a:t>
            </a:r>
            <a:r>
              <a:rPr lang="en-US" sz="3600" dirty="0" smtClean="0">
                <a:solidFill>
                  <a:prstClr val="black"/>
                </a:solidFill>
              </a:rPr>
              <a:t>and </a:t>
            </a:r>
            <a:r>
              <a:rPr lang="en-US" sz="3600" dirty="0" smtClean="0">
                <a:solidFill>
                  <a:prstClr val="black"/>
                </a:solidFill>
              </a:rPr>
              <a:t>sources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Rectangle 9"/>
          <p:cNvSpPr/>
          <p:nvPr/>
        </p:nvSpPr>
        <p:spPr>
          <a:xfrm>
            <a:off x="7162800" y="3276600"/>
            <a:ext cx="1723549" cy="954107"/>
          </a:xfrm>
          <a:prstGeom prst="rect">
            <a:avLst/>
          </a:prstGeom>
        </p:spPr>
        <p:txBody>
          <a:bodyPr wrap="none">
            <a:spAutoFit/>
          </a:bodyPr>
          <a:lstStyle/>
          <a:p>
            <a:pPr algn="ctr"/>
            <a:r>
              <a:rPr lang="en-US" sz="2800" dirty="0" smtClean="0">
                <a:solidFill>
                  <a:srgbClr val="0070C0"/>
                </a:solidFill>
              </a:rPr>
              <a:t>perhaps</a:t>
            </a:r>
          </a:p>
          <a:p>
            <a:pPr algn="ctr"/>
            <a:r>
              <a:rPr lang="en-US" sz="2800" dirty="0" smtClean="0">
                <a:solidFill>
                  <a:srgbClr val="0070C0"/>
                </a:solidFill>
              </a:rPr>
              <a:t>1</a:t>
            </a:r>
            <a:r>
              <a:rPr lang="en-US" sz="2800" dirty="0" smtClean="0">
                <a:solidFill>
                  <a:srgbClr val="0070C0"/>
                </a:solidFill>
              </a:rPr>
              <a:t>0 </a:t>
            </a:r>
            <a:r>
              <a:rPr lang="en-US" sz="2800" dirty="0" smtClean="0">
                <a:solidFill>
                  <a:srgbClr val="0070C0"/>
                </a:solidFill>
              </a:rPr>
              <a:t>W m/2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iple.png"/>
          <p:cNvPicPr>
            <a:picLocks noChangeAspect="1"/>
          </p:cNvPicPr>
          <p:nvPr/>
        </p:nvPicPr>
        <p:blipFill>
          <a:blip r:embed="rId2" cstate="print"/>
          <a:stretch>
            <a:fillRect/>
          </a:stretch>
        </p:blipFill>
        <p:spPr>
          <a:xfrm>
            <a:off x="3276600" y="0"/>
            <a:ext cx="5867400" cy="4419600"/>
          </a:xfrm>
          <a:prstGeom prst="rect">
            <a:avLst/>
          </a:prstGeom>
        </p:spPr>
      </p:pic>
      <p:pic>
        <p:nvPicPr>
          <p:cNvPr id="4" name="Picture 3" descr="55.png"/>
          <p:cNvPicPr>
            <a:picLocks noChangeAspect="1"/>
          </p:cNvPicPr>
          <p:nvPr/>
        </p:nvPicPr>
        <p:blipFill>
          <a:blip r:embed="rId3" cstate="print"/>
          <a:stretch>
            <a:fillRect/>
          </a:stretch>
        </p:blipFill>
        <p:spPr>
          <a:xfrm>
            <a:off x="0" y="4248150"/>
            <a:ext cx="7639050" cy="2609850"/>
          </a:xfrm>
          <a:prstGeom prst="rect">
            <a:avLst/>
          </a:prstGeom>
        </p:spPr>
      </p:pic>
      <p:pic>
        <p:nvPicPr>
          <p:cNvPr id="6" name="Picture 5" descr="55.png"/>
          <p:cNvPicPr>
            <a:picLocks noChangeAspect="1"/>
          </p:cNvPicPr>
          <p:nvPr/>
        </p:nvPicPr>
        <p:blipFill>
          <a:blip r:embed="rId3" cstate="print"/>
          <a:srcRect l="38903" t="21168" r="43142" b="58394"/>
          <a:stretch>
            <a:fillRect/>
          </a:stretch>
        </p:blipFill>
        <p:spPr>
          <a:xfrm>
            <a:off x="3505200" y="4800600"/>
            <a:ext cx="1371600" cy="533400"/>
          </a:xfrm>
          <a:prstGeom prst="rect">
            <a:avLst/>
          </a:prstGeom>
        </p:spPr>
      </p:pic>
      <p:sp>
        <p:nvSpPr>
          <p:cNvPr id="7" name="Rectangle 6"/>
          <p:cNvSpPr/>
          <p:nvPr/>
        </p:nvSpPr>
        <p:spPr>
          <a:xfrm>
            <a:off x="2971800" y="4800600"/>
            <a:ext cx="533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p:cNvSpPr txBox="1">
            <a:spLocks noChangeArrowheads="1"/>
          </p:cNvSpPr>
          <p:nvPr/>
        </p:nvSpPr>
        <p:spPr>
          <a:xfrm>
            <a:off x="0" y="0"/>
            <a:ext cx="3581400" cy="32766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Experiments with retrieving</a:t>
            </a:r>
            <a:r>
              <a:rPr kumimoji="0" lang="en-US" sz="3600" b="0" i="0" u="none" strike="noStrike" kern="1200" cap="none" spc="0" normalizeH="0" noProof="0" dirty="0" smtClean="0">
                <a:ln>
                  <a:noFill/>
                </a:ln>
                <a:solidFill>
                  <a:schemeClr val="tx1"/>
                </a:solidFill>
                <a:effectLst/>
                <a:uLnTx/>
                <a:uFillTx/>
                <a:latin typeface="+mj-lt"/>
                <a:ea typeface="+mj-ea"/>
                <a:cs typeface="+mj-cs"/>
              </a:rPr>
              <a:t> </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errors in</a:t>
            </a:r>
            <a:r>
              <a:rPr kumimoji="0" lang="en-US" sz="3600" b="0" i="0" u="none" strike="noStrike" kern="1200" cap="none" spc="0" normalizeH="0" noProof="0" dirty="0" smtClean="0">
                <a:ln>
                  <a:noFill/>
                </a:ln>
                <a:solidFill>
                  <a:schemeClr val="tx1"/>
                </a:solidFill>
                <a:effectLst/>
                <a:uLnTx/>
                <a:uFillTx/>
                <a:latin typeface="+mj-lt"/>
                <a:ea typeface="+mj-ea"/>
                <a:cs typeface="+mj-cs"/>
              </a:rPr>
              <a:t> </a:t>
            </a:r>
            <a:r>
              <a:rPr lang="en-US" sz="3600" dirty="0" smtClean="0">
                <a:latin typeface="+mj-lt"/>
                <a:ea typeface="+mj-ea"/>
                <a:cs typeface="+mj-cs"/>
              </a:rPr>
              <a:t>hypothetical</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 independent flux data</a:t>
            </a:r>
            <a:r>
              <a:rPr kumimoji="0" lang="en-US" sz="3600" b="0" i="0" u="none" strike="noStrike" kern="1200" cap="none" spc="0" normalizeH="0" noProof="0" dirty="0" smtClean="0">
                <a:ln>
                  <a:noFill/>
                </a:ln>
                <a:solidFill>
                  <a:schemeClr val="tx1"/>
                </a:solidFill>
                <a:effectLst/>
                <a:uLnTx/>
                <a:uFillTx/>
                <a:latin typeface="+mj-lt"/>
                <a:ea typeface="+mj-ea"/>
                <a:cs typeface="+mj-cs"/>
              </a:rPr>
              <a:t> by triple </a:t>
            </a:r>
            <a:r>
              <a:rPr kumimoji="0" lang="en-US" sz="3600" b="0" i="0" u="none" strike="noStrike" kern="1200" cap="none" spc="0" normalizeH="0" noProof="0" dirty="0" err="1" smtClean="0">
                <a:ln>
                  <a:noFill/>
                </a:ln>
                <a:solidFill>
                  <a:schemeClr val="tx1"/>
                </a:solidFill>
                <a:effectLst/>
                <a:uLnTx/>
                <a:uFillTx/>
                <a:latin typeface="+mj-lt"/>
                <a:ea typeface="+mj-ea"/>
                <a:cs typeface="+mj-cs"/>
              </a:rPr>
              <a:t>colloc</a:t>
            </a:r>
            <a:r>
              <a:rPr lang="en-US" sz="3600" dirty="0" err="1" smtClean="0">
                <a:latin typeface="+mj-lt"/>
                <a:ea typeface="+mj-ea"/>
                <a:cs typeface="+mj-cs"/>
              </a:rPr>
              <a:t>ation</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3733800" y="228600"/>
          <a:ext cx="4953000" cy="3657600"/>
        </p:xfrm>
        <a:graphic>
          <a:graphicData uri="http://schemas.openxmlformats.org/drawingml/2006/table">
            <a:tbl>
              <a:tblPr firstRow="1" bandRow="1">
                <a:tableStyleId>{5C22544A-7EE6-4342-B048-85BDC9FD1C3A}</a:tableStyleId>
              </a:tblPr>
              <a:tblGrid>
                <a:gridCol w="1981200"/>
                <a:gridCol w="2971800"/>
              </a:tblGrid>
              <a:tr h="1143000">
                <a:tc>
                  <a:txBody>
                    <a:bodyPr/>
                    <a:lstStyle/>
                    <a:p>
                      <a:pPr algn="ctr"/>
                      <a:r>
                        <a:rPr lang="en-US" dirty="0" smtClean="0">
                          <a:solidFill>
                            <a:schemeClr val="tx1"/>
                          </a:solidFill>
                        </a:rPr>
                        <a:t>Specified (calibration, </a:t>
                      </a:r>
                      <a:r>
                        <a:rPr lang="en-US" dirty="0" err="1" smtClean="0">
                          <a:solidFill>
                            <a:schemeClr val="tx1"/>
                          </a:solidFill>
                        </a:rPr>
                        <a:t>std,bias</a:t>
                      </a:r>
                      <a:r>
                        <a:rPr lang="en-US" dirty="0" smtClean="0">
                          <a:solidFill>
                            <a:schemeClr val="tx1"/>
                          </a:solidFill>
                        </a:rPr>
                        <a:t>)</a:t>
                      </a:r>
                      <a:endParaRPr lang="en-US" dirty="0">
                        <a:solidFill>
                          <a:schemeClr val="tx1"/>
                        </a:solidFill>
                      </a:endParaRPr>
                    </a:p>
                  </a:txBody>
                  <a:tcPr>
                    <a:solidFill>
                      <a:schemeClr val="tx2">
                        <a:lumMod val="20000"/>
                        <a:lumOff val="80000"/>
                      </a:schemeClr>
                    </a:solidFill>
                  </a:tcPr>
                </a:tc>
                <a:tc>
                  <a:txBody>
                    <a:bodyPr/>
                    <a:lstStyle/>
                    <a:p>
                      <a:pPr algn="ctr"/>
                      <a:r>
                        <a:rPr lang="en-US" dirty="0" smtClean="0">
                          <a:solidFill>
                            <a:schemeClr val="tx1"/>
                          </a:solidFill>
                        </a:rPr>
                        <a:t>Retrieved following McColl </a:t>
                      </a:r>
                      <a:r>
                        <a:rPr lang="en-US" dirty="0" smtClean="0">
                          <a:solidFill>
                            <a:schemeClr val="tx1"/>
                          </a:solidFill>
                        </a:rPr>
                        <a:t>et  al. (2014), Extended triple collocation</a:t>
                      </a:r>
                      <a:r>
                        <a:rPr lang="en-US" baseline="0" dirty="0" smtClean="0">
                          <a:solidFill>
                            <a:schemeClr val="tx1"/>
                          </a:solidFill>
                        </a:rPr>
                        <a:t> to </a:t>
                      </a:r>
                      <a:r>
                        <a:rPr lang="en-US" dirty="0" smtClean="0">
                          <a:solidFill>
                            <a:schemeClr val="tx1"/>
                          </a:solidFill>
                        </a:rPr>
                        <a:t>correlation</a:t>
                      </a:r>
                    </a:p>
                    <a:p>
                      <a:pPr algn="ctr"/>
                      <a:r>
                        <a:rPr lang="en-US" dirty="0" smtClean="0">
                          <a:solidFill>
                            <a:schemeClr val="tx1"/>
                          </a:solidFill>
                        </a:rPr>
                        <a:t>coefficients with respect to an unknown target</a:t>
                      </a:r>
                      <a:endParaRPr lang="en-US" dirty="0">
                        <a:solidFill>
                          <a:schemeClr val="tx1"/>
                        </a:solidFill>
                      </a:endParaRPr>
                    </a:p>
                  </a:txBody>
                  <a:tcPr>
                    <a:solidFill>
                      <a:schemeClr val="tx2">
                        <a:lumMod val="20000"/>
                        <a:lumOff val="80000"/>
                      </a:schemeClr>
                    </a:solidFill>
                  </a:tcPr>
                </a:tc>
              </a:tr>
              <a:tr h="231432">
                <a:tc>
                  <a:txBody>
                    <a:bodyPr/>
                    <a:lstStyle/>
                    <a:p>
                      <a:pPr algn="ctr"/>
                      <a:r>
                        <a:rPr lang="en-US" dirty="0" smtClean="0">
                          <a:solidFill>
                            <a:schemeClr val="tx1"/>
                          </a:solidFill>
                        </a:rPr>
                        <a:t>x : (1.0, 10, +0)</a:t>
                      </a:r>
                      <a:endParaRPr lang="en-US" dirty="0">
                        <a:solidFill>
                          <a:schemeClr val="tx1"/>
                        </a:solidFill>
                      </a:endParaRPr>
                    </a:p>
                  </a:txBody>
                  <a:tcPr>
                    <a:solidFill>
                      <a:schemeClr val="tx2">
                        <a:lumMod val="20000"/>
                        <a:lumOff val="80000"/>
                      </a:schemeClr>
                    </a:solidFill>
                  </a:tcPr>
                </a:tc>
                <a:tc>
                  <a:txBody>
                    <a:bodyPr/>
                    <a:lstStyle/>
                    <a:p>
                      <a:pPr algn="ctr"/>
                      <a:r>
                        <a:rPr lang="en-US" dirty="0" smtClean="0">
                          <a:solidFill>
                            <a:schemeClr val="tx1"/>
                          </a:solidFill>
                        </a:rPr>
                        <a:t>x : (1.0, </a:t>
                      </a:r>
                      <a:r>
                        <a:rPr lang="en-US" dirty="0" smtClean="0">
                          <a:solidFill>
                            <a:schemeClr val="tx1"/>
                          </a:solidFill>
                        </a:rPr>
                        <a:t>9.9, </a:t>
                      </a:r>
                      <a:r>
                        <a:rPr lang="en-US" dirty="0" smtClean="0">
                          <a:solidFill>
                            <a:schemeClr val="tx1"/>
                          </a:solidFill>
                        </a:rPr>
                        <a:t>+0)</a:t>
                      </a:r>
                      <a:endParaRPr lang="en-US" dirty="0">
                        <a:solidFill>
                          <a:schemeClr val="tx1"/>
                        </a:solidFill>
                      </a:endParaRPr>
                    </a:p>
                  </a:txBody>
                  <a:tcPr>
                    <a:solidFill>
                      <a:schemeClr val="tx2">
                        <a:lumMod val="20000"/>
                        <a:lumOff val="80000"/>
                      </a:schemeClr>
                    </a:solidFill>
                  </a:tcPr>
                </a:tc>
              </a:tr>
              <a:tr h="231432">
                <a:tc>
                  <a:txBody>
                    <a:bodyPr/>
                    <a:lstStyle/>
                    <a:p>
                      <a:pPr algn="ctr"/>
                      <a:r>
                        <a:rPr lang="en-US" dirty="0" smtClean="0">
                          <a:solidFill>
                            <a:schemeClr val="tx1"/>
                          </a:solidFill>
                        </a:rPr>
                        <a:t>y : (1.1, 20, +5)</a:t>
                      </a:r>
                      <a:endParaRPr lang="en-US" dirty="0">
                        <a:solidFill>
                          <a:schemeClr val="tx1"/>
                        </a:solidFill>
                      </a:endParaRPr>
                    </a:p>
                  </a:txBody>
                  <a:tcPr>
                    <a:solidFill>
                      <a:schemeClr val="tx2">
                        <a:lumMod val="20000"/>
                        <a:lumOff val="80000"/>
                      </a:schemeClr>
                    </a:solidFill>
                  </a:tcPr>
                </a:tc>
                <a:tc>
                  <a:txBody>
                    <a:bodyPr/>
                    <a:lstStyle/>
                    <a:p>
                      <a:pPr algn="ctr"/>
                      <a:r>
                        <a:rPr lang="en-US" dirty="0" smtClean="0">
                          <a:solidFill>
                            <a:schemeClr val="tx1"/>
                          </a:solidFill>
                        </a:rPr>
                        <a:t>y : (</a:t>
                      </a:r>
                      <a:r>
                        <a:rPr lang="en-US" dirty="0" smtClean="0">
                          <a:solidFill>
                            <a:schemeClr val="tx1"/>
                          </a:solidFill>
                        </a:rPr>
                        <a:t>1.09, 19.9, </a:t>
                      </a:r>
                      <a:r>
                        <a:rPr lang="en-US" dirty="0" smtClean="0">
                          <a:solidFill>
                            <a:schemeClr val="tx1"/>
                          </a:solidFill>
                        </a:rPr>
                        <a:t>+5)</a:t>
                      </a:r>
                      <a:endParaRPr lang="en-US" dirty="0">
                        <a:solidFill>
                          <a:schemeClr val="tx1"/>
                        </a:solidFill>
                      </a:endParaRPr>
                    </a:p>
                  </a:txBody>
                  <a:tcPr>
                    <a:solidFill>
                      <a:schemeClr val="tx2">
                        <a:lumMod val="20000"/>
                        <a:lumOff val="80000"/>
                      </a:schemeClr>
                    </a:solidFill>
                  </a:tcPr>
                </a:tc>
              </a:tr>
              <a:tr h="231432">
                <a:tc>
                  <a:txBody>
                    <a:bodyPr/>
                    <a:lstStyle/>
                    <a:p>
                      <a:pPr algn="ctr"/>
                      <a:r>
                        <a:rPr lang="en-US" dirty="0" smtClean="0">
                          <a:solidFill>
                            <a:schemeClr val="tx1"/>
                          </a:solidFill>
                        </a:rPr>
                        <a:t>z : (0.9,</a:t>
                      </a:r>
                      <a:r>
                        <a:rPr lang="en-US" baseline="0" dirty="0" smtClean="0">
                          <a:solidFill>
                            <a:schemeClr val="tx1"/>
                          </a:solidFill>
                        </a:rPr>
                        <a:t> 50, -5)</a:t>
                      </a:r>
                      <a:endParaRPr lang="en-US" dirty="0">
                        <a:solidFill>
                          <a:schemeClr val="tx1"/>
                        </a:solidFill>
                      </a:endParaRPr>
                    </a:p>
                  </a:txBody>
                  <a:tcPr>
                    <a:solidFill>
                      <a:schemeClr val="tx2">
                        <a:lumMod val="20000"/>
                        <a:lumOff val="80000"/>
                      </a:schemeClr>
                    </a:solidFill>
                  </a:tcPr>
                </a:tc>
                <a:tc>
                  <a:txBody>
                    <a:bodyPr/>
                    <a:lstStyle/>
                    <a:p>
                      <a:pPr algn="ctr"/>
                      <a:r>
                        <a:rPr lang="en-US" dirty="0" smtClean="0">
                          <a:solidFill>
                            <a:schemeClr val="tx1"/>
                          </a:solidFill>
                        </a:rPr>
                        <a:t>z : (</a:t>
                      </a:r>
                      <a:r>
                        <a:rPr lang="en-US" dirty="0" smtClean="0">
                          <a:solidFill>
                            <a:schemeClr val="tx1"/>
                          </a:solidFill>
                        </a:rPr>
                        <a:t>0.89</a:t>
                      </a:r>
                      <a:r>
                        <a:rPr lang="en-US" dirty="0" smtClean="0">
                          <a:solidFill>
                            <a:schemeClr val="tx1"/>
                          </a:solidFill>
                        </a:rPr>
                        <a:t>,</a:t>
                      </a:r>
                      <a:r>
                        <a:rPr lang="en-US" baseline="0" dirty="0" smtClean="0">
                          <a:solidFill>
                            <a:schemeClr val="tx1"/>
                          </a:solidFill>
                        </a:rPr>
                        <a:t> </a:t>
                      </a:r>
                      <a:r>
                        <a:rPr lang="en-US" baseline="0" dirty="0" smtClean="0">
                          <a:solidFill>
                            <a:schemeClr val="tx1"/>
                          </a:solidFill>
                        </a:rPr>
                        <a:t>49.9, </a:t>
                      </a:r>
                      <a:r>
                        <a:rPr lang="en-US" baseline="0" dirty="0" smtClean="0">
                          <a:solidFill>
                            <a:schemeClr val="tx1"/>
                          </a:solidFill>
                        </a:rPr>
                        <a:t>-5)</a:t>
                      </a:r>
                      <a:endParaRPr lang="en-US" dirty="0">
                        <a:solidFill>
                          <a:schemeClr val="tx1"/>
                        </a:solidFill>
                      </a:endParaRPr>
                    </a:p>
                  </a:txBody>
                  <a:tcPr>
                    <a:solidFill>
                      <a:schemeClr val="tx2">
                        <a:lumMod val="20000"/>
                        <a:lumOff val="80000"/>
                      </a:schemeClr>
                    </a:solidFill>
                  </a:tcPr>
                </a:tc>
              </a:tr>
              <a:tr h="231432">
                <a:tc>
                  <a:txBody>
                    <a:bodyPr/>
                    <a:lstStyle/>
                    <a:p>
                      <a:pPr algn="ctr"/>
                      <a:endParaRPr lang="en-US" dirty="0">
                        <a:solidFill>
                          <a:schemeClr val="tx1"/>
                        </a:solidFill>
                      </a:endParaRPr>
                    </a:p>
                  </a:txBody>
                  <a:tcPr>
                    <a:solidFill>
                      <a:schemeClr val="tx2">
                        <a:lumMod val="20000"/>
                        <a:lumOff val="80000"/>
                      </a:schemeClr>
                    </a:solidFill>
                  </a:tcPr>
                </a:tc>
                <a:tc>
                  <a:txBody>
                    <a:bodyPr/>
                    <a:lstStyle/>
                    <a:p>
                      <a:pPr algn="ctr"/>
                      <a:r>
                        <a:rPr lang="en-US" dirty="0" smtClean="0">
                          <a:solidFill>
                            <a:schemeClr val="tx1"/>
                          </a:solidFill>
                        </a:rPr>
                        <a:t>x </a:t>
                      </a:r>
                      <a:r>
                        <a:rPr lang="en-US" dirty="0" err="1" smtClean="0">
                          <a:solidFill>
                            <a:schemeClr val="tx1"/>
                          </a:solidFill>
                        </a:rPr>
                        <a:t>Signal</a:t>
                      </a:r>
                      <a:r>
                        <a:rPr lang="en-US" baseline="0" dirty="0" err="1" smtClean="0">
                          <a:solidFill>
                            <a:schemeClr val="tx1"/>
                          </a:solidFill>
                        </a:rPr>
                        <a:t>:Noise</a:t>
                      </a:r>
                      <a:r>
                        <a:rPr lang="en-US" baseline="0" dirty="0" smtClean="0">
                          <a:solidFill>
                            <a:schemeClr val="tx1"/>
                          </a:solidFill>
                        </a:rPr>
                        <a:t>  </a:t>
                      </a:r>
                      <a:r>
                        <a:rPr lang="en-US" dirty="0" smtClean="0">
                          <a:solidFill>
                            <a:schemeClr val="tx1"/>
                          </a:solidFill>
                        </a:rPr>
                        <a:t>0.988</a:t>
                      </a:r>
                      <a:endParaRPr lang="en-US" dirty="0">
                        <a:solidFill>
                          <a:schemeClr val="tx1"/>
                        </a:solidFill>
                      </a:endParaRPr>
                    </a:p>
                  </a:txBody>
                  <a:tcPr>
                    <a:solidFill>
                      <a:schemeClr val="tx2">
                        <a:lumMod val="20000"/>
                        <a:lumOff val="80000"/>
                      </a:schemeClr>
                    </a:solidFill>
                  </a:tcPr>
                </a:tc>
              </a:tr>
              <a:tr h="2314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y </a:t>
                      </a:r>
                      <a:r>
                        <a:rPr lang="en-US" dirty="0" err="1" smtClean="0">
                          <a:solidFill>
                            <a:schemeClr val="tx1"/>
                          </a:solidFill>
                        </a:rPr>
                        <a:t>Signal</a:t>
                      </a:r>
                      <a:r>
                        <a:rPr lang="en-US" baseline="0" dirty="0" err="1" smtClean="0">
                          <a:solidFill>
                            <a:schemeClr val="tx1"/>
                          </a:solidFill>
                        </a:rPr>
                        <a:t>:Noise</a:t>
                      </a:r>
                      <a:r>
                        <a:rPr lang="en-US" baseline="0" dirty="0" smtClean="0">
                          <a:solidFill>
                            <a:schemeClr val="tx1"/>
                          </a:solidFill>
                        </a:rPr>
                        <a:t>  </a:t>
                      </a:r>
                      <a:r>
                        <a:rPr lang="en-US" dirty="0" smtClean="0">
                          <a:solidFill>
                            <a:schemeClr val="tx1"/>
                          </a:solidFill>
                        </a:rPr>
                        <a:t>0.962</a:t>
                      </a:r>
                      <a:endParaRPr lang="en-US" dirty="0">
                        <a:solidFill>
                          <a:schemeClr val="tx1"/>
                        </a:solidFill>
                      </a:endParaRPr>
                    </a:p>
                  </a:txBody>
                  <a:tcPr>
                    <a:solidFill>
                      <a:schemeClr val="tx2">
                        <a:lumMod val="20000"/>
                        <a:lumOff val="80000"/>
                      </a:schemeClr>
                    </a:solidFill>
                  </a:tcPr>
                </a:tc>
              </a:tr>
              <a:tr h="2314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txBody>
                  <a:tcPr>
                    <a:solidFill>
                      <a:schemeClr val="tx2">
                        <a:lumMod val="20000"/>
                        <a:lumOff val="80000"/>
                      </a:schemeClr>
                    </a:solidFill>
                  </a:tcPr>
                </a:tc>
                <a:tc>
                  <a:txBody>
                    <a:bodyPr/>
                    <a:lstStyle/>
                    <a:p>
                      <a:pPr algn="ctr"/>
                      <a:r>
                        <a:rPr lang="en-US" dirty="0" smtClean="0">
                          <a:solidFill>
                            <a:schemeClr val="tx1"/>
                          </a:solidFill>
                        </a:rPr>
                        <a:t>z </a:t>
                      </a:r>
                      <a:r>
                        <a:rPr lang="en-US" dirty="0" err="1" smtClean="0">
                          <a:solidFill>
                            <a:schemeClr val="tx1"/>
                          </a:solidFill>
                        </a:rPr>
                        <a:t>Signal</a:t>
                      </a:r>
                      <a:r>
                        <a:rPr lang="en-US" baseline="0" dirty="0" err="1" smtClean="0">
                          <a:solidFill>
                            <a:schemeClr val="tx1"/>
                          </a:solidFill>
                        </a:rPr>
                        <a:t>:Noise</a:t>
                      </a:r>
                      <a:r>
                        <a:rPr lang="en-US" baseline="0" dirty="0" smtClean="0">
                          <a:solidFill>
                            <a:schemeClr val="tx1"/>
                          </a:solidFill>
                        </a:rPr>
                        <a:t>  </a:t>
                      </a:r>
                      <a:r>
                        <a:rPr lang="en-US" dirty="0" smtClean="0">
                          <a:solidFill>
                            <a:schemeClr val="tx1"/>
                          </a:solidFill>
                        </a:rPr>
                        <a:t>0.756</a:t>
                      </a:r>
                      <a:endParaRPr lang="en-US" dirty="0">
                        <a:solidFill>
                          <a:schemeClr val="tx1"/>
                        </a:solidFill>
                      </a:endParaRPr>
                    </a:p>
                  </a:txBody>
                  <a:tcPr>
                    <a:solidFill>
                      <a:schemeClr val="tx2">
                        <a:lumMod val="20000"/>
                        <a:lumOff val="80000"/>
                      </a:schemeClr>
                    </a:solidFill>
                  </a:tcPr>
                </a:tc>
              </a:tr>
            </a:tbl>
          </a:graphicData>
        </a:graphic>
      </p:graphicFrame>
      <p:pic>
        <p:nvPicPr>
          <p:cNvPr id="4" name="Picture 3" descr="55.png"/>
          <p:cNvPicPr>
            <a:picLocks noChangeAspect="1"/>
          </p:cNvPicPr>
          <p:nvPr/>
        </p:nvPicPr>
        <p:blipFill>
          <a:blip r:embed="rId2" cstate="print"/>
          <a:stretch>
            <a:fillRect/>
          </a:stretch>
        </p:blipFill>
        <p:spPr>
          <a:xfrm>
            <a:off x="0" y="4248150"/>
            <a:ext cx="7639050" cy="2609850"/>
          </a:xfrm>
          <a:prstGeom prst="rect">
            <a:avLst/>
          </a:prstGeom>
        </p:spPr>
      </p:pic>
      <p:pic>
        <p:nvPicPr>
          <p:cNvPr id="6" name="Picture 5" descr="55.png"/>
          <p:cNvPicPr>
            <a:picLocks noChangeAspect="1"/>
          </p:cNvPicPr>
          <p:nvPr/>
        </p:nvPicPr>
        <p:blipFill>
          <a:blip r:embed="rId2" cstate="print"/>
          <a:srcRect l="38903" t="21168" r="43142" b="58394"/>
          <a:stretch>
            <a:fillRect/>
          </a:stretch>
        </p:blipFill>
        <p:spPr>
          <a:xfrm>
            <a:off x="3505200" y="4800600"/>
            <a:ext cx="1371600" cy="533400"/>
          </a:xfrm>
          <a:prstGeom prst="rect">
            <a:avLst/>
          </a:prstGeom>
        </p:spPr>
      </p:pic>
      <p:sp>
        <p:nvSpPr>
          <p:cNvPr id="7" name="Rectangle 6"/>
          <p:cNvSpPr/>
          <p:nvPr/>
        </p:nvSpPr>
        <p:spPr>
          <a:xfrm>
            <a:off x="2971800" y="4800600"/>
            <a:ext cx="533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p:cNvSpPr txBox="1">
            <a:spLocks noChangeArrowheads="1"/>
          </p:cNvSpPr>
          <p:nvPr/>
        </p:nvSpPr>
        <p:spPr>
          <a:xfrm>
            <a:off x="0" y="0"/>
            <a:ext cx="3581400" cy="32766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Experiments with retrieving</a:t>
            </a:r>
            <a:r>
              <a:rPr kumimoji="0" lang="en-US" sz="3600" b="0" i="0" u="none" strike="noStrike" kern="1200" cap="none" spc="0" normalizeH="0" noProof="0" dirty="0" smtClean="0">
                <a:ln>
                  <a:noFill/>
                </a:ln>
                <a:solidFill>
                  <a:schemeClr val="tx1"/>
                </a:solidFill>
                <a:effectLst/>
                <a:uLnTx/>
                <a:uFillTx/>
                <a:latin typeface="+mj-lt"/>
                <a:ea typeface="+mj-ea"/>
                <a:cs typeface="+mj-cs"/>
              </a:rPr>
              <a:t> </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errors in</a:t>
            </a:r>
            <a:r>
              <a:rPr kumimoji="0" lang="en-US" sz="3600" b="0" i="0" u="none" strike="noStrike" kern="1200" cap="none" spc="0" normalizeH="0" noProof="0" dirty="0" smtClean="0">
                <a:ln>
                  <a:noFill/>
                </a:ln>
                <a:solidFill>
                  <a:schemeClr val="tx1"/>
                </a:solidFill>
                <a:effectLst/>
                <a:uLnTx/>
                <a:uFillTx/>
                <a:latin typeface="+mj-lt"/>
                <a:ea typeface="+mj-ea"/>
                <a:cs typeface="+mj-cs"/>
              </a:rPr>
              <a:t> </a:t>
            </a:r>
            <a:r>
              <a:rPr lang="en-US" sz="3600" dirty="0" smtClean="0">
                <a:latin typeface="+mj-lt"/>
                <a:ea typeface="+mj-ea"/>
                <a:cs typeface="+mj-cs"/>
              </a:rPr>
              <a:t>hypothetical</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 independent flux data</a:t>
            </a:r>
            <a:r>
              <a:rPr kumimoji="0" lang="en-US" sz="3600" b="0" i="0" u="none" strike="noStrike" kern="1200" cap="none" spc="0" normalizeH="0" noProof="0" dirty="0" smtClean="0">
                <a:ln>
                  <a:noFill/>
                </a:ln>
                <a:solidFill>
                  <a:schemeClr val="tx1"/>
                </a:solidFill>
                <a:effectLst/>
                <a:uLnTx/>
                <a:uFillTx/>
                <a:latin typeface="+mj-lt"/>
                <a:ea typeface="+mj-ea"/>
                <a:cs typeface="+mj-cs"/>
              </a:rPr>
              <a:t> by triple </a:t>
            </a:r>
            <a:r>
              <a:rPr kumimoji="0" lang="en-US" sz="3600" b="0" i="0" u="none" strike="noStrike" kern="1200" cap="none" spc="0" normalizeH="0" noProof="0" dirty="0" err="1" smtClean="0">
                <a:ln>
                  <a:noFill/>
                </a:ln>
                <a:solidFill>
                  <a:schemeClr val="tx1"/>
                </a:solidFill>
                <a:effectLst/>
                <a:uLnTx/>
                <a:uFillTx/>
                <a:latin typeface="+mj-lt"/>
                <a:ea typeface="+mj-ea"/>
                <a:cs typeface="+mj-cs"/>
              </a:rPr>
              <a:t>colloc</a:t>
            </a:r>
            <a:r>
              <a:rPr lang="en-US" sz="3600" dirty="0" err="1" smtClean="0">
                <a:latin typeface="+mj-lt"/>
                <a:ea typeface="+mj-ea"/>
                <a:cs typeface="+mj-cs"/>
              </a:rPr>
              <a:t>ation</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TotalTime>
  <Words>2005</Words>
  <Application>Microsoft Office PowerPoint</Application>
  <PresentationFormat>On-screen Show (4:3)</PresentationFormat>
  <Paragraphs>220</Paragraphs>
  <Slides>20</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Office Theme</vt:lpstr>
      <vt:lpstr>Image</vt:lpstr>
      <vt:lpstr>Equation</vt:lpstr>
      <vt:lpstr>Slide 1</vt:lpstr>
      <vt:lpstr>Slide 2</vt:lpstr>
      <vt:lpstr>Slide 3</vt:lpstr>
      <vt:lpstr>Slide 4</vt:lpstr>
      <vt:lpstr>Slide 5</vt:lpstr>
      <vt:lpstr>Slide 6</vt:lpstr>
      <vt:lpstr>Slide 7</vt:lpstr>
      <vt:lpstr>Slide 8</vt:lpstr>
      <vt:lpstr>Slide 9</vt:lpstr>
      <vt:lpstr>Feasibility of performing triple collocation</vt:lpstr>
      <vt:lpstr>Atlantic Water and general circulation</vt:lpstr>
      <vt:lpstr>Transformation and ventilation hypotheses</vt:lpstr>
      <vt:lpstr>Distinguish Mode Water Regions</vt:lpstr>
      <vt:lpstr>Rates &amp; Mechanisms</vt:lpstr>
      <vt:lpstr>18° Water  and the Nutrient Gradient</vt:lpstr>
      <vt:lpstr>18° Water &amp; Potential Vorticity</vt:lpstr>
      <vt:lpstr>Importance of 18° Water </vt:lpstr>
      <vt:lpstr>References</vt:lpstr>
      <vt:lpstr>18° Water Dissipation</vt:lpstr>
      <vt:lpstr>Air-sea flux evaluation with turbulence resolving model PALM</vt:lpstr>
    </vt:vector>
  </TitlesOfParts>
  <Company>Nansen Environmental and Remote Sensing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Danielson</dc:creator>
  <cp:lastModifiedBy>Rick Danielson</cp:lastModifiedBy>
  <cp:revision>36</cp:revision>
  <dcterms:created xsi:type="dcterms:W3CDTF">2015-01-26T03:34:26Z</dcterms:created>
  <dcterms:modified xsi:type="dcterms:W3CDTF">2015-01-26T15:21:25Z</dcterms:modified>
</cp:coreProperties>
</file>