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72" r:id="rId4"/>
    <p:sldId id="273" r:id="rId5"/>
    <p:sldId id="274" r:id="rId6"/>
    <p:sldId id="275" r:id="rId7"/>
    <p:sldId id="277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8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6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4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0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4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5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6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2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0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BE9FA-50EB-834E-A2E2-25C69A20FC16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1166-680A-9045-9A29-7E7418F1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8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057" y="4711700"/>
            <a:ext cx="1727200" cy="2146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8304" y="319657"/>
            <a:ext cx="2535696" cy="15948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554" y="3185937"/>
            <a:ext cx="2368290" cy="14249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2207" y="4463512"/>
            <a:ext cx="1486924" cy="136619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843" y="4964552"/>
            <a:ext cx="1514758" cy="18934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6154" y="3454298"/>
            <a:ext cx="2525153" cy="8191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83319" y="4766840"/>
            <a:ext cx="2690982" cy="136619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80008" y="3386056"/>
            <a:ext cx="1624626" cy="10811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082" y="810871"/>
            <a:ext cx="1461676" cy="5846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5936" y="1597811"/>
            <a:ext cx="6409778" cy="1477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90"/>
                </a:solidFill>
                <a:latin typeface="Arial"/>
                <a:cs typeface="Arial"/>
              </a:rPr>
              <a:t>Draft for Requirements baseline document</a:t>
            </a:r>
            <a:endParaRPr lang="en-US" sz="2400" b="1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ctr"/>
            <a:endParaRPr lang="en-US" sz="24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algn="ctr"/>
            <a:r>
              <a:rPr lang="en-US" sz="2400" b="1" dirty="0" smtClean="0">
                <a:solidFill>
                  <a:srgbClr val="000090"/>
                </a:solidFill>
                <a:latin typeface="Arial"/>
                <a:cs typeface="Arial"/>
              </a:rPr>
              <a:t>ESA/TIE-OHF </a:t>
            </a: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meeting, January 2015</a:t>
            </a:r>
          </a:p>
          <a:p>
            <a:pPr algn="ctr"/>
            <a:r>
              <a:rPr lang="en-US" dirty="0" err="1" smtClean="0">
                <a:solidFill>
                  <a:srgbClr val="000090"/>
                </a:solidFill>
                <a:latin typeface="Arial"/>
                <a:cs typeface="Arial"/>
              </a:rPr>
              <a:t>Ifremer</a:t>
            </a:r>
            <a:r>
              <a:rPr lang="en-US" dirty="0" smtClean="0">
                <a:solidFill>
                  <a:srgbClr val="000090"/>
                </a:solidFill>
                <a:latin typeface="Arial"/>
                <a:cs typeface="Arial"/>
              </a:rPr>
              <a:t> Headquarter, Paris</a:t>
            </a:r>
            <a:endParaRPr lang="en-US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34576" y="6184154"/>
            <a:ext cx="4211539" cy="67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5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057" y="4711700"/>
            <a:ext cx="1727200" cy="2146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8304" y="319657"/>
            <a:ext cx="2535696" cy="15948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554" y="3185937"/>
            <a:ext cx="2368290" cy="14249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2207" y="4463512"/>
            <a:ext cx="1486924" cy="136619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843" y="4964552"/>
            <a:ext cx="1514758" cy="18934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6154" y="3454298"/>
            <a:ext cx="2525153" cy="8191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83319" y="4766840"/>
            <a:ext cx="2690982" cy="136619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80008" y="3386056"/>
            <a:ext cx="1624626" cy="10811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082" y="810871"/>
            <a:ext cx="1461676" cy="5846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5936" y="1597811"/>
            <a:ext cx="6409778" cy="1477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90"/>
                </a:solidFill>
                <a:latin typeface="Arial"/>
                <a:cs typeface="Arial"/>
              </a:rPr>
              <a:t>Draft for Requirements baseline document</a:t>
            </a:r>
            <a:endParaRPr lang="en-US" sz="2400" b="1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algn="ctr"/>
            <a:endParaRPr lang="en-US" sz="2400" b="1" dirty="0">
              <a:solidFill>
                <a:srgbClr val="000090"/>
              </a:solidFill>
              <a:latin typeface="Arial"/>
              <a:cs typeface="Arial"/>
            </a:endParaRPr>
          </a:p>
          <a:p>
            <a:pPr algn="ctr"/>
            <a:r>
              <a:rPr lang="en-US" sz="2400" b="1" dirty="0" smtClean="0">
                <a:solidFill>
                  <a:srgbClr val="000090"/>
                </a:solidFill>
                <a:latin typeface="Arial"/>
                <a:cs typeface="Arial"/>
              </a:rPr>
              <a:t>ESA/TIE-OHF </a:t>
            </a: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meeting, January 2015</a:t>
            </a:r>
          </a:p>
          <a:p>
            <a:pPr algn="ctr"/>
            <a:r>
              <a:rPr lang="en-US" dirty="0" err="1" smtClean="0">
                <a:solidFill>
                  <a:srgbClr val="000090"/>
                </a:solidFill>
                <a:latin typeface="Arial"/>
                <a:cs typeface="Arial"/>
              </a:rPr>
              <a:t>Ifremer</a:t>
            </a:r>
            <a:r>
              <a:rPr lang="en-US" dirty="0" smtClean="0">
                <a:solidFill>
                  <a:srgbClr val="000090"/>
                </a:solidFill>
                <a:latin typeface="Arial"/>
                <a:cs typeface="Arial"/>
              </a:rPr>
              <a:t> Headquarter, Paris</a:t>
            </a:r>
            <a:endParaRPr lang="en-US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34576" y="6184154"/>
            <a:ext cx="4211539" cy="67384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3185936"/>
            <a:ext cx="9144000" cy="36720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4480" y="3158559"/>
            <a:ext cx="87968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Suggestion: </a:t>
            </a:r>
          </a:p>
          <a:p>
            <a:endParaRPr lang="en-US" sz="8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I will generate a first draft, send it around to complement (project partners only); note: regarding to discussion with ESA yesterday, we have only a short time window for this step, please collaborate!)</a:t>
            </a:r>
          </a:p>
          <a:p>
            <a:endParaRPr lang="en-US" sz="10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And then I will send this draft to all partners/collaborators of the project for </a:t>
            </a:r>
            <a:r>
              <a:rPr lang="en-US" sz="2400" dirty="0" err="1" smtClean="0">
                <a:solidFill>
                  <a:srgbClr val="000090"/>
                </a:solidFill>
                <a:latin typeface="Arial"/>
                <a:cs typeface="Arial"/>
              </a:rPr>
              <a:t>dicussion</a:t>
            </a: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 and overall agreement on the defined </a:t>
            </a:r>
            <a:r>
              <a:rPr lang="en-US" sz="2400" dirty="0" err="1" smtClean="0">
                <a:solidFill>
                  <a:srgbClr val="000090"/>
                </a:solidFill>
                <a:latin typeface="Arial"/>
                <a:cs typeface="Arial"/>
              </a:rPr>
              <a:t>requirments</a:t>
            </a: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 (first agreements already expected during meeting today)</a:t>
            </a:r>
            <a:endParaRPr lang="en-US" sz="2400" dirty="0">
              <a:solidFill>
                <a:srgbClr val="00009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171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435991" y="1118480"/>
            <a:ext cx="847342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  <a:defRPr/>
            </a:pPr>
            <a:r>
              <a:rPr lang="en-US" sz="2000" b="1" u="sng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Intro:</a:t>
            </a:r>
          </a:p>
          <a:p>
            <a:pPr algn="just">
              <a:defRPr/>
            </a:pPr>
            <a:endParaRPr lang="en-US" sz="2000" b="1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General description of TIE-OHF and broader context (e.g. link to CLIVAR Research Focus)</a:t>
            </a: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Main objectives for this document and how these will be achieved (e.g. paper assessments, information from other projects, e.g. ORA-IP and white papers (e.g. Ocean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Obs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2009; WHOI/GSOP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wrokshop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2012 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 other suggestions ( maybe comments from M.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Bourrassa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?)</a:t>
            </a: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 Milestone of the project, as this document serves as the principal basis to build up the “reference dataset”</a:t>
            </a: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868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435991" y="1118480"/>
            <a:ext cx="84734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2. Description of raw input data (re-processed satellite parameters)</a:t>
            </a:r>
          </a:p>
          <a:p>
            <a:pPr algn="just"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Table of proposal: and some description (please add bullet points)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75813"/>
            <a:ext cx="9144000" cy="434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4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379121" y="1118480"/>
            <a:ext cx="847342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000" b="1" u="sng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3. Description of raw products for TIEH-OHF</a:t>
            </a:r>
            <a:endParaRPr lang="en-US" sz="2000" b="1" u="sng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3.1 Intro (e.g. choice of data for this project is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focussed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on observations as it is dedicated for; use of only 1 reanalysis for comparison; BUT: Similar inter-comparison objective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establishs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strong link to ORA-IP)</a:t>
            </a: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Overview on products generate </a:t>
            </a:r>
            <a:r>
              <a:rPr lang="en-US" sz="2000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similar figure as: </a:t>
            </a: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Short description of product types (e.g. blended, remote sensing, reanalysis, In Situ)</a:t>
            </a:r>
          </a:p>
          <a:p>
            <a:pPr algn="just"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" name="Picture 1" descr="Fig8Timelin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98" y="3336582"/>
            <a:ext cx="6349976" cy="261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952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284342" y="872026"/>
            <a:ext cx="8700899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000" b="1" u="sng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3. Description of raw products for TIEH-OHF</a:t>
            </a:r>
            <a:endParaRPr lang="en-US" sz="2000" b="1" u="sng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3.2 Meta-Data</a:t>
            </a:r>
          </a:p>
          <a:p>
            <a:pPr algn="just"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 algn="just">
              <a:buFont typeface="Wingdings" charset="0"/>
              <a:buChar char="è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Use information from interface-control document (Jean-Françoise, Antoine)</a:t>
            </a:r>
          </a:p>
          <a:p>
            <a:pPr algn="just"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3.3 Strength &amp; weakness: key performance of products</a:t>
            </a:r>
          </a:p>
          <a:p>
            <a:pPr algn="just">
              <a:defRPr/>
            </a:pPr>
            <a:endParaRPr lang="en-US" sz="8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Recommended uncertainty range  CLIVAR recommendation ? (discussion/agreement)</a:t>
            </a:r>
          </a:p>
          <a:p>
            <a:pPr algn="just">
              <a:defRPr/>
            </a:pPr>
            <a:endParaRPr lang="en-US" sz="8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Confidence mask: build a “reference climatology” from the reference data set (ensemble climatology? Or one product only? Or for each product?  to be discussed and agreed), which will be distributed with the reference dataset (very valuable for community!); then: build confidence mask: departure from climatology</a:t>
            </a:r>
          </a:p>
          <a:p>
            <a:pPr algn="just">
              <a:defRPr/>
            </a:pPr>
            <a:endParaRPr lang="en-US" sz="8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Check whether other methods for performance tests can be useful by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assissing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 revie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w paper Ocean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Obs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,/ WHOI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worksho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, ORA-IP (paper of Magdalena, research gate draft (currently most recent one).</a:t>
            </a: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02977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284342" y="872026"/>
            <a:ext cx="870089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000" b="1" u="sng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3. Description of raw products for TIEH-OHF</a:t>
            </a:r>
            <a:endParaRPr lang="en-US" sz="2000" b="1" u="sng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3.4 Ensemble method</a:t>
            </a: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 discussion/input needed; maybe information available from ORA-IP (paper Magdalena?)</a:t>
            </a: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just"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3.5 Resampling in time and space (“homogenization”)</a:t>
            </a:r>
            <a:endParaRPr lang="en-US" sz="8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Resolution in space and time? Discussion/agreement</a:t>
            </a: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File format and file name (please find agreement)</a:t>
            </a:r>
          </a:p>
          <a:p>
            <a:pPr marL="342900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342900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Variable names: to be fixed through Essential Climate Variable (GCOS)</a:t>
            </a: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13591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49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530" y="168293"/>
            <a:ext cx="763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Towards Improved Estimates of Ocean Heat Flux (TIE-OHF)</a:t>
            </a:r>
            <a:endParaRPr lang="en-US" sz="2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284342" y="872026"/>
            <a:ext cx="8700899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000" b="1" u="sng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Further points to be discussed:</a:t>
            </a:r>
          </a:p>
          <a:p>
            <a:pPr algn="just">
              <a:defRPr/>
            </a:pPr>
            <a:endParaRPr lang="en-US" sz="2000" b="1" u="sng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514350" indent="-514350" algn="just">
              <a:buAutoNum type="romanLcParenR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Are there additional information needed in the document?</a:t>
            </a:r>
          </a:p>
          <a:p>
            <a:pPr marL="514350" indent="-514350" algn="just">
              <a:buAutoNum type="romanLcParenR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514350" indent="-514350" algn="just">
              <a:buAutoNum type="romanLcParenR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Who will be dedicated to lead and organize the BAMS proposal?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Abderahim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? Deadline??  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IMPORTANT to start very early, as scientific discussions are expected…: Maybe discuss here: what are you aiming to address there? Define main objectives/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thematics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 (bullet points)</a:t>
            </a: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514350" indent="-514350" algn="just">
              <a:buAutoNum type="romanLcParenR"/>
              <a:defRPr/>
            </a:pP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marL="514350" indent="-514350" algn="just">
              <a:buAutoNum type="romanLcParenR"/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Further communication: workshop/conference/meeting</a:t>
            </a:r>
          </a:p>
          <a:p>
            <a:pPr marL="514350" indent="-514350" algn="just">
              <a:buAutoNum type="romanLcParenR"/>
              <a:defRPr/>
            </a:pPr>
            <a:endParaRPr lang="en-US" sz="2000" b="1" u="sng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Joint TIE-OHF/SOLAS workshop: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convenor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 team? Please agree</a:t>
            </a: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GCOS/CLIVAR/?: September 2015 (ESA), please add link here</a:t>
            </a: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Joint CLIVAR RF/GSOP/COST (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reanalyses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) meeting, to be planned for fall 2015 in Exeter, </a:t>
            </a:r>
            <a:r>
              <a:rPr lang="en-US" sz="2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MetOffice</a:t>
            </a:r>
            <a:r>
              <a:rPr lang="en-US" sz="2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/>
              </a:rPr>
              <a:t> (location confirmed)</a:t>
            </a:r>
            <a:endParaRPr lang="en-US" sz="2000" dirty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  <a:p>
            <a:pPr algn="just">
              <a:defRPr/>
            </a:pPr>
            <a:endParaRPr lang="en-US" sz="2000" dirty="0" smtClean="0">
              <a:solidFill>
                <a:srgbClr val="00009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846412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766</Words>
  <Application>Microsoft Macintosh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Karina von Schuckmann</dc:creator>
  <cp:lastModifiedBy>Karina von Schuckmann</cp:lastModifiedBy>
  <cp:revision>47</cp:revision>
  <dcterms:created xsi:type="dcterms:W3CDTF">2014-12-01T10:16:32Z</dcterms:created>
  <dcterms:modified xsi:type="dcterms:W3CDTF">2015-01-27T07:34:24Z</dcterms:modified>
</cp:coreProperties>
</file>