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6" r:id="rId3"/>
    <p:sldId id="272" r:id="rId4"/>
    <p:sldId id="273" r:id="rId5"/>
    <p:sldId id="274" r:id="rId6"/>
    <p:sldId id="275" r:id="rId7"/>
    <p:sldId id="277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E9FA-50EB-834E-A2E2-25C69A20FC16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1166-680A-9045-9A29-7E7418F1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E9FA-50EB-834E-A2E2-25C69A20FC16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1166-680A-9045-9A29-7E7418F1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8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E9FA-50EB-834E-A2E2-25C69A20FC16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1166-680A-9045-9A29-7E7418F1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6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E9FA-50EB-834E-A2E2-25C69A20FC16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1166-680A-9045-9A29-7E7418F1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8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E9FA-50EB-834E-A2E2-25C69A20FC16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1166-680A-9045-9A29-7E7418F1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4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E9FA-50EB-834E-A2E2-25C69A20FC16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1166-680A-9045-9A29-7E7418F1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0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E9FA-50EB-834E-A2E2-25C69A20FC16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1166-680A-9045-9A29-7E7418F1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48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E9FA-50EB-834E-A2E2-25C69A20FC16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1166-680A-9045-9A29-7E7418F1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5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E9FA-50EB-834E-A2E2-25C69A20FC16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1166-680A-9045-9A29-7E7418F1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6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E9FA-50EB-834E-A2E2-25C69A20FC16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1166-680A-9045-9A29-7E7418F1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2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E9FA-50EB-834E-A2E2-25C69A20FC16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1166-680A-9045-9A29-7E7418F1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0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BE9FA-50EB-834E-A2E2-25C69A20FC16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21166-680A-9045-9A29-7E7418F1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8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057" y="4711700"/>
            <a:ext cx="1727200" cy="2146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8304" y="319657"/>
            <a:ext cx="2535696" cy="15948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7496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1530" y="168293"/>
            <a:ext cx="7634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Towards Improved Estimates of Ocean Heat Flux (TIE-OHF)</a:t>
            </a:r>
            <a:endParaRPr lang="en-US" sz="2000" b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554" y="3185937"/>
            <a:ext cx="2368290" cy="14249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2207" y="4463512"/>
            <a:ext cx="1486924" cy="136619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6843" y="4964552"/>
            <a:ext cx="1514758" cy="18934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6154" y="3454298"/>
            <a:ext cx="2525153" cy="81917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83319" y="4766840"/>
            <a:ext cx="2690982" cy="136619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80008" y="3386056"/>
            <a:ext cx="1624626" cy="108111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082" y="810871"/>
            <a:ext cx="1461676" cy="5846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5936" y="1597811"/>
            <a:ext cx="6409778" cy="1477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0"/>
                </a:solidFill>
                <a:latin typeface="Arial"/>
                <a:cs typeface="Arial"/>
              </a:rPr>
              <a:t>Draft for Requirements baseline document</a:t>
            </a:r>
            <a:endParaRPr lang="en-US" sz="2400" b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algn="ctr"/>
            <a:endParaRPr lang="en-US" sz="2400" b="1" dirty="0">
              <a:solidFill>
                <a:srgbClr val="000090"/>
              </a:solidFill>
              <a:latin typeface="Arial"/>
              <a:cs typeface="Arial"/>
            </a:endParaRPr>
          </a:p>
          <a:p>
            <a:pPr algn="ctr"/>
            <a:r>
              <a:rPr lang="en-US" sz="2400" b="1" dirty="0" smtClean="0">
                <a:solidFill>
                  <a:srgbClr val="000090"/>
                </a:solidFill>
                <a:latin typeface="Arial"/>
                <a:cs typeface="Arial"/>
              </a:rPr>
              <a:t>ESA/TIE-OHF </a:t>
            </a:r>
            <a:r>
              <a:rPr lang="en-US" sz="2400" dirty="0" smtClean="0">
                <a:solidFill>
                  <a:srgbClr val="000090"/>
                </a:solidFill>
                <a:latin typeface="Arial"/>
                <a:cs typeface="Arial"/>
              </a:rPr>
              <a:t>meeting, January 2015</a:t>
            </a:r>
          </a:p>
          <a:p>
            <a:pPr algn="ctr"/>
            <a:r>
              <a:rPr lang="en-US" dirty="0" err="1" smtClean="0">
                <a:solidFill>
                  <a:srgbClr val="000090"/>
                </a:solidFill>
                <a:latin typeface="Arial"/>
                <a:cs typeface="Arial"/>
              </a:rPr>
              <a:t>Ifremer</a:t>
            </a:r>
            <a:r>
              <a:rPr lang="en-US" dirty="0" smtClean="0">
                <a:solidFill>
                  <a:srgbClr val="000090"/>
                </a:solidFill>
                <a:latin typeface="Arial"/>
                <a:cs typeface="Arial"/>
              </a:rPr>
              <a:t> Headquarter, Paris</a:t>
            </a:r>
            <a:endParaRPr lang="en-US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34576" y="6184154"/>
            <a:ext cx="4211539" cy="67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057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057" y="4711700"/>
            <a:ext cx="1727200" cy="2146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8304" y="319657"/>
            <a:ext cx="2535696" cy="15948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7496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1530" y="168293"/>
            <a:ext cx="7634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Towards Improved Estimates of Ocean Heat Flux (TIE-OHF)</a:t>
            </a:r>
            <a:endParaRPr lang="en-US" sz="2000" b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554" y="3185937"/>
            <a:ext cx="2368290" cy="14249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2207" y="4463512"/>
            <a:ext cx="1486924" cy="136619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6843" y="4964552"/>
            <a:ext cx="1514758" cy="18934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6154" y="3454298"/>
            <a:ext cx="2525153" cy="81917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83319" y="4766840"/>
            <a:ext cx="2690982" cy="136619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80008" y="3386056"/>
            <a:ext cx="1624626" cy="108111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082" y="810871"/>
            <a:ext cx="1461676" cy="5846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5936" y="1597811"/>
            <a:ext cx="6409778" cy="1477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0"/>
                </a:solidFill>
                <a:latin typeface="Arial"/>
                <a:cs typeface="Arial"/>
              </a:rPr>
              <a:t>Draft for Requirements baseline document</a:t>
            </a:r>
            <a:endParaRPr lang="en-US" sz="2400" b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algn="ctr"/>
            <a:endParaRPr lang="en-US" sz="2400" b="1" dirty="0">
              <a:solidFill>
                <a:srgbClr val="000090"/>
              </a:solidFill>
              <a:latin typeface="Arial"/>
              <a:cs typeface="Arial"/>
            </a:endParaRPr>
          </a:p>
          <a:p>
            <a:pPr algn="ctr"/>
            <a:r>
              <a:rPr lang="en-US" sz="2400" b="1" dirty="0" smtClean="0">
                <a:solidFill>
                  <a:srgbClr val="000090"/>
                </a:solidFill>
                <a:latin typeface="Arial"/>
                <a:cs typeface="Arial"/>
              </a:rPr>
              <a:t>ESA/TIE-OHF </a:t>
            </a:r>
            <a:r>
              <a:rPr lang="en-US" sz="2400" dirty="0" smtClean="0">
                <a:solidFill>
                  <a:srgbClr val="000090"/>
                </a:solidFill>
                <a:latin typeface="Arial"/>
                <a:cs typeface="Arial"/>
              </a:rPr>
              <a:t>meeting, January 2015</a:t>
            </a:r>
          </a:p>
          <a:p>
            <a:pPr algn="ctr"/>
            <a:r>
              <a:rPr lang="en-US" dirty="0" err="1" smtClean="0">
                <a:solidFill>
                  <a:srgbClr val="000090"/>
                </a:solidFill>
                <a:latin typeface="Arial"/>
                <a:cs typeface="Arial"/>
              </a:rPr>
              <a:t>Ifremer</a:t>
            </a:r>
            <a:r>
              <a:rPr lang="en-US" dirty="0" smtClean="0">
                <a:solidFill>
                  <a:srgbClr val="000090"/>
                </a:solidFill>
                <a:latin typeface="Arial"/>
                <a:cs typeface="Arial"/>
              </a:rPr>
              <a:t> Headquarter, Paris</a:t>
            </a:r>
            <a:endParaRPr lang="en-US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34576" y="6184154"/>
            <a:ext cx="4211539" cy="67384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" y="3185936"/>
            <a:ext cx="9144000" cy="36720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4480" y="3158559"/>
            <a:ext cx="879682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90"/>
                </a:solidFill>
                <a:latin typeface="Arial"/>
                <a:cs typeface="Arial"/>
              </a:rPr>
              <a:t>Suggestion: </a:t>
            </a:r>
          </a:p>
          <a:p>
            <a:endParaRPr lang="en-US" sz="800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Ø"/>
            </a:pPr>
            <a:r>
              <a:rPr lang="en-US" sz="2400" dirty="0" smtClean="0">
                <a:solidFill>
                  <a:srgbClr val="000090"/>
                </a:solidFill>
                <a:latin typeface="Arial"/>
                <a:cs typeface="Arial"/>
              </a:rPr>
              <a:t>I will generate a first draft, send it around to complement (project partners only); note: regarding to discussion with ESA yesterday, we have only a short time window for this step, please collaborate!)</a:t>
            </a:r>
          </a:p>
          <a:p>
            <a:endParaRPr lang="en-US" sz="1000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Ø"/>
            </a:pPr>
            <a:r>
              <a:rPr lang="en-US" sz="2400" dirty="0" smtClean="0">
                <a:solidFill>
                  <a:srgbClr val="000090"/>
                </a:solidFill>
                <a:latin typeface="Arial"/>
                <a:cs typeface="Arial"/>
              </a:rPr>
              <a:t>And then I will send this draft to all partners/collaborators of the project for </a:t>
            </a:r>
            <a:r>
              <a:rPr lang="en-US" sz="2400" dirty="0" err="1" smtClean="0">
                <a:solidFill>
                  <a:srgbClr val="000090"/>
                </a:solidFill>
                <a:latin typeface="Arial"/>
                <a:cs typeface="Arial"/>
              </a:rPr>
              <a:t>dicussion</a:t>
            </a:r>
            <a:r>
              <a:rPr lang="en-US" sz="2400" dirty="0" smtClean="0">
                <a:solidFill>
                  <a:srgbClr val="000090"/>
                </a:solidFill>
                <a:latin typeface="Arial"/>
                <a:cs typeface="Arial"/>
              </a:rPr>
              <a:t> and overall agreement on the defined </a:t>
            </a:r>
            <a:r>
              <a:rPr lang="en-US" sz="2400" dirty="0" err="1" smtClean="0">
                <a:solidFill>
                  <a:srgbClr val="000090"/>
                </a:solidFill>
                <a:latin typeface="Arial"/>
                <a:cs typeface="Arial"/>
              </a:rPr>
              <a:t>requirments</a:t>
            </a:r>
            <a:r>
              <a:rPr lang="en-US" sz="2400" dirty="0" smtClean="0">
                <a:solidFill>
                  <a:srgbClr val="000090"/>
                </a:solidFill>
                <a:latin typeface="Arial"/>
                <a:cs typeface="Arial"/>
              </a:rPr>
              <a:t> (first agreements already expected during meeting today)</a:t>
            </a:r>
            <a:endParaRPr lang="en-US" sz="2400" dirty="0">
              <a:solidFill>
                <a:srgbClr val="00009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171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496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1530" y="168293"/>
            <a:ext cx="7634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Towards Improved Estimates of Ocean Heat Flux (TIE-OHF)</a:t>
            </a:r>
            <a:endParaRPr lang="en-US" sz="2000" b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7" name="ZoneTexte 4"/>
          <p:cNvSpPr txBox="1">
            <a:spLocks noChangeArrowheads="1"/>
          </p:cNvSpPr>
          <p:nvPr/>
        </p:nvSpPr>
        <p:spPr bwMode="auto">
          <a:xfrm>
            <a:off x="435991" y="1118480"/>
            <a:ext cx="847342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  <a:defRPr/>
            </a:pPr>
            <a:r>
              <a:rPr lang="en-US" sz="2000" b="1" u="sng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Intro:</a:t>
            </a:r>
          </a:p>
          <a:p>
            <a:pPr algn="just">
              <a:defRPr/>
            </a:pPr>
            <a:endParaRPr lang="en-US" sz="20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342900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General description of TIE-OHF and broader context (e.g. link to CLIVAR Research Focus)</a:t>
            </a:r>
          </a:p>
          <a:p>
            <a:pPr marL="342900" indent="-342900" algn="just">
              <a:buFont typeface="Wingdings" charset="2"/>
              <a:buChar char="Ø"/>
              <a:defRPr/>
            </a:pPr>
            <a:endParaRPr lang="en-US" sz="20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342900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Main objectives for this document and how these will be achieved (e.g. paper assessments, information from other projects, e.g. ORA-IP and white papers (e.g. Ocean </a:t>
            </a:r>
            <a:r>
              <a:rPr lang="en-US" sz="20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Obs</a:t>
            </a: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2009; WHOI/GSOP </a:t>
            </a:r>
            <a:r>
              <a:rPr lang="en-US" sz="20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wrokshop</a:t>
            </a: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2012 </a:t>
            </a: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 other suggestions ( maybe comments from M. </a:t>
            </a:r>
            <a:r>
              <a:rPr lang="en-US" sz="20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Bourrassa</a:t>
            </a: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?)</a:t>
            </a:r>
            <a:endParaRPr lang="en-US" sz="2000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342900" indent="-342900" algn="just">
              <a:buFont typeface="Wingdings" charset="2"/>
              <a:buChar char="Ø"/>
              <a:defRPr/>
            </a:pPr>
            <a:endParaRPr lang="en-US" sz="20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342900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 Milestone of the project, as this document serves as the principal basis to build up the “reference dataset”</a:t>
            </a:r>
            <a:endParaRPr lang="en-US" sz="2000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342900" indent="-342900" algn="just">
              <a:buFont typeface="Wingdings" charset="2"/>
              <a:buChar char="Ø"/>
              <a:defRPr/>
            </a:pPr>
            <a:endParaRPr lang="en-US" sz="20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868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496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1530" y="168293"/>
            <a:ext cx="7634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Towards Improved Estimates of Ocean Heat Flux (TIE-OHF)</a:t>
            </a:r>
            <a:endParaRPr lang="en-US" sz="2000" b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7" name="ZoneTexte 4"/>
          <p:cNvSpPr txBox="1">
            <a:spLocks noChangeArrowheads="1"/>
          </p:cNvSpPr>
          <p:nvPr/>
        </p:nvSpPr>
        <p:spPr bwMode="auto">
          <a:xfrm>
            <a:off x="435991" y="1118480"/>
            <a:ext cx="84734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2. Description of raw input data (re-processed satellite parameters)</a:t>
            </a:r>
          </a:p>
          <a:p>
            <a:pPr algn="just">
              <a:defRPr/>
            </a:pPr>
            <a:endParaRPr lang="en-US" sz="20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just"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Table of proposal: and some description (please add bullet points)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75813"/>
            <a:ext cx="9144000" cy="434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84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496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1530" y="168293"/>
            <a:ext cx="7634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Towards Improved Estimates of Ocean Heat Flux (TIE-OHF)</a:t>
            </a:r>
            <a:endParaRPr lang="en-US" sz="2000" b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7" name="ZoneTexte 4"/>
          <p:cNvSpPr txBox="1">
            <a:spLocks noChangeArrowheads="1"/>
          </p:cNvSpPr>
          <p:nvPr/>
        </p:nvSpPr>
        <p:spPr bwMode="auto">
          <a:xfrm>
            <a:off x="379121" y="1118480"/>
            <a:ext cx="8473424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000" b="1" u="sng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3. Description of raw products for TIEH-OHF</a:t>
            </a:r>
            <a:endParaRPr lang="en-US" sz="2000" b="1" u="sng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just">
              <a:defRPr/>
            </a:pPr>
            <a:endParaRPr lang="en-US" sz="2000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just"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3.1 Intro (e.g. choice of data for this project is </a:t>
            </a:r>
            <a:r>
              <a:rPr lang="en-US" sz="20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focussed</a:t>
            </a: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on observations as it is dedicated for; use of only 1 reanalysis for comparison; BUT: Similar inter-comparison objective </a:t>
            </a:r>
            <a:r>
              <a:rPr lang="en-US" sz="20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establishs</a:t>
            </a: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strong link to ORA-IP)</a:t>
            </a:r>
          </a:p>
          <a:p>
            <a:pPr marL="342900" indent="-342900" algn="just">
              <a:buFont typeface="Wingdings" charset="2"/>
              <a:buChar char="Ø"/>
              <a:defRPr/>
            </a:pPr>
            <a:endParaRPr lang="en-US" sz="2000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342900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Overview on products generate </a:t>
            </a:r>
            <a:r>
              <a:rPr lang="en-US" sz="2000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similar figure as: </a:t>
            </a:r>
          </a:p>
          <a:p>
            <a:pPr marL="342900" indent="-342900" algn="just">
              <a:buFont typeface="Wingdings" charset="2"/>
              <a:buChar char="Ø"/>
              <a:defRPr/>
            </a:pPr>
            <a:endParaRPr lang="en-US" sz="2000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342900" indent="-342900" algn="just">
              <a:buFont typeface="Wingdings" charset="2"/>
              <a:buChar char="Ø"/>
              <a:defRPr/>
            </a:pPr>
            <a:endParaRPr lang="en-US" sz="2000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342900" indent="-342900" algn="just">
              <a:buFont typeface="Wingdings" charset="2"/>
              <a:buChar char="Ø"/>
              <a:defRPr/>
            </a:pPr>
            <a:endParaRPr lang="en-US" sz="20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342900" indent="-342900" algn="just">
              <a:buFont typeface="Wingdings" charset="2"/>
              <a:buChar char="Ø"/>
              <a:defRPr/>
            </a:pPr>
            <a:endParaRPr lang="en-US" sz="2000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342900" indent="-342900" algn="just">
              <a:buFont typeface="Wingdings" charset="2"/>
              <a:buChar char="Ø"/>
              <a:defRPr/>
            </a:pPr>
            <a:endParaRPr lang="en-US" sz="20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342900" indent="-342900" algn="just">
              <a:buFont typeface="Wingdings" charset="2"/>
              <a:buChar char="Ø"/>
              <a:defRPr/>
            </a:pPr>
            <a:endParaRPr lang="en-US" sz="2000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342900" indent="-342900" algn="just">
              <a:buFont typeface="Wingdings" charset="2"/>
              <a:buChar char="Ø"/>
              <a:defRPr/>
            </a:pPr>
            <a:endParaRPr lang="en-US" sz="20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342900" indent="-342900" algn="just">
              <a:buFont typeface="Wingdings" charset="2"/>
              <a:buChar char="Ø"/>
              <a:defRPr/>
            </a:pPr>
            <a:endParaRPr lang="en-US" sz="2000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342900" indent="-342900" algn="just">
              <a:buFont typeface="Wingdings" charset="2"/>
              <a:buChar char="Ø"/>
              <a:defRPr/>
            </a:pPr>
            <a:endParaRPr lang="en-US" sz="2000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342900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Short description of product types (e.g. blended, remote sensing, reanalysis, In Situ)</a:t>
            </a:r>
          </a:p>
          <a:p>
            <a:pPr algn="just">
              <a:defRPr/>
            </a:pPr>
            <a:endParaRPr lang="en-US" sz="20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just">
              <a:defRPr/>
            </a:pPr>
            <a:endParaRPr lang="en-US" sz="20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6" name="Picture 1" descr="Fig8Timelin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398" y="3336582"/>
            <a:ext cx="6349976" cy="261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9529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496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1530" y="168293"/>
            <a:ext cx="7634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Towards Improved Estimates of Ocean Heat Flux (TIE-OHF)</a:t>
            </a:r>
            <a:endParaRPr lang="en-US" sz="2000" b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7" name="ZoneTexte 4"/>
          <p:cNvSpPr txBox="1">
            <a:spLocks noChangeArrowheads="1"/>
          </p:cNvSpPr>
          <p:nvPr/>
        </p:nvSpPr>
        <p:spPr bwMode="auto">
          <a:xfrm>
            <a:off x="284342" y="872026"/>
            <a:ext cx="8700899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000" b="1" u="sng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3. Description of raw products for TIEH-OHF</a:t>
            </a:r>
            <a:endParaRPr lang="en-US" sz="2000" b="1" u="sng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just">
              <a:defRPr/>
            </a:pPr>
            <a:endParaRPr lang="en-US" sz="2000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just"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3.2 Meta-Data</a:t>
            </a:r>
          </a:p>
          <a:p>
            <a:pPr algn="just">
              <a:defRPr/>
            </a:pPr>
            <a:endParaRPr lang="en-US" sz="20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342900" indent="-342900" algn="just">
              <a:buFont typeface="Wingdings" charset="0"/>
              <a:buChar char="è"/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Use information from interface-control document (Jean-Françoise, Antoine)</a:t>
            </a:r>
          </a:p>
          <a:p>
            <a:pPr algn="just">
              <a:defRPr/>
            </a:pPr>
            <a:endParaRPr lang="en-US" sz="20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Wingdings"/>
            </a:endParaRPr>
          </a:p>
          <a:p>
            <a:pPr algn="just"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3.3 Strength &amp; weakness: key performance of products</a:t>
            </a:r>
          </a:p>
          <a:p>
            <a:pPr algn="just">
              <a:defRPr/>
            </a:pPr>
            <a:endParaRPr lang="en-US" sz="8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Wingdings"/>
            </a:endParaRPr>
          </a:p>
          <a:p>
            <a:pPr marL="342900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Recommended uncertainty range  CLIVAR recommendation ? (discussion/agreement)</a:t>
            </a:r>
          </a:p>
          <a:p>
            <a:pPr algn="just">
              <a:defRPr/>
            </a:pPr>
            <a:endParaRPr lang="en-US" sz="8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Wingdings"/>
            </a:endParaRPr>
          </a:p>
          <a:p>
            <a:pPr marL="342900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Confidence mask: build a “reference climatology” from the reference data set (ensemble climatology? Or one product only? Or for each product?  to be discussed and agreed), which will be distributed with the reference dataset (very valuable for community!); then: build confidence mask: departure from climatology</a:t>
            </a:r>
          </a:p>
          <a:p>
            <a:pPr algn="just">
              <a:defRPr/>
            </a:pPr>
            <a:endParaRPr lang="en-US" sz="8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Wingdings"/>
            </a:endParaRPr>
          </a:p>
          <a:p>
            <a:pPr marL="342900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Check whether other methods for performance tests can be useful by </a:t>
            </a:r>
            <a:r>
              <a:rPr lang="en-US" sz="20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assissing</a:t>
            </a: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 revie</a:t>
            </a: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w paper Ocean </a:t>
            </a:r>
            <a:r>
              <a:rPr lang="en-US" sz="20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Obs</a:t>
            </a: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,/ WHOI </a:t>
            </a:r>
            <a:r>
              <a:rPr lang="en-US" sz="20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worksho</a:t>
            </a: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, ORA-IP (paper of Magdalena, research gate draft (currently most recent one).</a:t>
            </a:r>
            <a:endParaRPr lang="en-US" sz="2000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Wingdings"/>
            </a:endParaRPr>
          </a:p>
          <a:p>
            <a:pPr marL="342900" indent="-342900" algn="just">
              <a:buFont typeface="Wingdings" charset="2"/>
              <a:buChar char="Ø"/>
              <a:defRPr/>
            </a:pPr>
            <a:endParaRPr lang="en-US" sz="20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029775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496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1530" y="168293"/>
            <a:ext cx="7634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Towards Improved Estimates of Ocean Heat Flux (TIE-OHF)</a:t>
            </a:r>
            <a:endParaRPr lang="en-US" sz="2000" b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7" name="ZoneTexte 4"/>
          <p:cNvSpPr txBox="1">
            <a:spLocks noChangeArrowheads="1"/>
          </p:cNvSpPr>
          <p:nvPr/>
        </p:nvSpPr>
        <p:spPr bwMode="auto">
          <a:xfrm>
            <a:off x="284342" y="872026"/>
            <a:ext cx="8700899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000" b="1" u="sng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3. Description of raw products for TIEH-OHF</a:t>
            </a:r>
            <a:endParaRPr lang="en-US" sz="2000" b="1" u="sng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just">
              <a:defRPr/>
            </a:pPr>
            <a:endParaRPr lang="en-US" sz="2000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just"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3.4 Ensemble method</a:t>
            </a:r>
          </a:p>
          <a:p>
            <a:pPr algn="just">
              <a:defRPr/>
            </a:pPr>
            <a:endParaRPr lang="en-US" sz="2000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just"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 discussion/input needed; maybe information available from ORA-IP (paper Magdalena?)</a:t>
            </a:r>
            <a:endParaRPr lang="en-US" sz="20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just">
              <a:defRPr/>
            </a:pPr>
            <a:endParaRPr lang="en-US" sz="20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Wingdings"/>
            </a:endParaRPr>
          </a:p>
          <a:p>
            <a:pPr algn="just"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3.5 Resampling in time and space (“homogenization”)</a:t>
            </a:r>
            <a:endParaRPr lang="en-US" sz="8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Wingdings"/>
            </a:endParaRPr>
          </a:p>
          <a:p>
            <a:pPr algn="just">
              <a:defRPr/>
            </a:pPr>
            <a:endParaRPr lang="en-US" sz="2000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Wingdings"/>
            </a:endParaRPr>
          </a:p>
          <a:p>
            <a:pPr marL="342900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Resolution in space and time? Discussion/agreement</a:t>
            </a:r>
          </a:p>
          <a:p>
            <a:pPr marL="342900" indent="-342900" algn="just">
              <a:buFont typeface="Wingdings" charset="2"/>
              <a:buChar char="Ø"/>
              <a:defRPr/>
            </a:pPr>
            <a:endParaRPr lang="en-US" sz="20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Wingdings"/>
            </a:endParaRPr>
          </a:p>
          <a:p>
            <a:pPr marL="342900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File format and file name (please find agreement)</a:t>
            </a:r>
          </a:p>
          <a:p>
            <a:pPr marL="342900" indent="-342900" algn="just">
              <a:buFont typeface="Wingdings" charset="2"/>
              <a:buChar char="Ø"/>
              <a:defRPr/>
            </a:pPr>
            <a:endParaRPr lang="en-US" sz="20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Wingdings"/>
            </a:endParaRPr>
          </a:p>
          <a:p>
            <a:pPr marL="342900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Variable names: to be fixed through Essential Climate Variable (GCOS)</a:t>
            </a:r>
            <a:endParaRPr lang="en-US" sz="20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135917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496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1530" y="168293"/>
            <a:ext cx="7634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Towards Improved Estimates of Ocean Heat Flux (TIE-OHF)</a:t>
            </a:r>
            <a:endParaRPr lang="en-US" sz="2000" b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7" name="ZoneTexte 4"/>
          <p:cNvSpPr txBox="1">
            <a:spLocks noChangeArrowheads="1"/>
          </p:cNvSpPr>
          <p:nvPr/>
        </p:nvSpPr>
        <p:spPr bwMode="auto">
          <a:xfrm>
            <a:off x="284342" y="872026"/>
            <a:ext cx="8700899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000" b="1" u="sng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Further points to be discussed:</a:t>
            </a:r>
          </a:p>
          <a:p>
            <a:pPr algn="just">
              <a:defRPr/>
            </a:pPr>
            <a:endParaRPr lang="en-US" sz="2000" b="1" u="sng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Wingdings"/>
            </a:endParaRPr>
          </a:p>
          <a:p>
            <a:pPr marL="514350" indent="-514350" algn="just">
              <a:buAutoNum type="romanLcParenR"/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Are there additional information needed in the document?</a:t>
            </a:r>
          </a:p>
          <a:p>
            <a:pPr marL="514350" indent="-514350" algn="just">
              <a:buAutoNum type="romanLcParenR"/>
              <a:defRPr/>
            </a:pPr>
            <a:endParaRPr lang="en-US" sz="20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Wingdings"/>
            </a:endParaRPr>
          </a:p>
          <a:p>
            <a:pPr marL="514350" indent="-514350" algn="just">
              <a:buAutoNum type="romanLcParenR"/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Who will be dedicated to lead and organize the BAMS proposal? </a:t>
            </a:r>
            <a:r>
              <a:rPr lang="en-US" sz="20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Abderahim</a:t>
            </a: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? Deadline??  </a:t>
            </a: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IMPORTANT to start very early, as scientific discussions are expected…: Maybe discuss here: what are you aiming to address there? Define main objectives/</a:t>
            </a:r>
            <a:r>
              <a:rPr lang="en-US" sz="20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thematics</a:t>
            </a: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 (bullet points)</a:t>
            </a:r>
            <a:endParaRPr lang="en-US" sz="2000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Wingdings"/>
            </a:endParaRPr>
          </a:p>
          <a:p>
            <a:pPr marL="514350" indent="-514350" algn="just">
              <a:buAutoNum type="romanLcParenR"/>
              <a:defRPr/>
            </a:pPr>
            <a:endParaRPr lang="en-US" sz="20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Wingdings"/>
            </a:endParaRPr>
          </a:p>
          <a:p>
            <a:pPr marL="514350" indent="-514350" algn="just">
              <a:buAutoNum type="romanLcParenR"/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Further communication: workshop/conference/meeting</a:t>
            </a:r>
          </a:p>
          <a:p>
            <a:pPr marL="514350" indent="-514350" algn="just">
              <a:buAutoNum type="romanLcParenR"/>
              <a:defRPr/>
            </a:pPr>
            <a:endParaRPr lang="en-US" sz="2000" b="1" u="sng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Wingdings"/>
            </a:endParaRPr>
          </a:p>
          <a:p>
            <a:pPr algn="just"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Joint TIE-OHF/SOLAS workshop: </a:t>
            </a:r>
            <a:r>
              <a:rPr lang="en-US" sz="20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convenor</a:t>
            </a: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 team? Please agree</a:t>
            </a:r>
            <a:endParaRPr lang="en-US" sz="20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Wingdings"/>
            </a:endParaRPr>
          </a:p>
          <a:p>
            <a:pPr algn="just">
              <a:defRPr/>
            </a:pPr>
            <a:endParaRPr lang="en-US" sz="2000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Wingdings"/>
            </a:endParaRPr>
          </a:p>
          <a:p>
            <a:pPr algn="just"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GCOS/CLIVAR/?: September 2015 (ESA), please add link here</a:t>
            </a:r>
          </a:p>
          <a:p>
            <a:pPr algn="just">
              <a:defRPr/>
            </a:pPr>
            <a:endParaRPr lang="en-US" sz="2000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Wingdings"/>
            </a:endParaRPr>
          </a:p>
          <a:p>
            <a:pPr algn="just">
              <a:defRPr/>
            </a:pP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Joint CLIVAR RF/GSOP/COST (</a:t>
            </a:r>
            <a:r>
              <a:rPr lang="en-US" sz="20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reanalyses</a:t>
            </a: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) meeting, to be planned for fall 2015 in Exeter, </a:t>
            </a:r>
            <a:r>
              <a:rPr lang="en-US" sz="20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MetOffice</a:t>
            </a:r>
            <a:r>
              <a:rPr lang="en-US" sz="2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/>
              </a:rPr>
              <a:t> (location confirmed)</a:t>
            </a:r>
            <a:endParaRPr lang="en-US" sz="20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Wingdings"/>
            </a:endParaRPr>
          </a:p>
          <a:p>
            <a:pPr algn="just">
              <a:defRPr/>
            </a:pPr>
            <a:endParaRPr lang="en-US" sz="2000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846412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766</Words>
  <Application>Microsoft Macintosh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KvS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Karina von Schuckmann</dc:creator>
  <cp:lastModifiedBy>Karina von Schuckmann</cp:lastModifiedBy>
  <cp:revision>47</cp:revision>
  <dcterms:created xsi:type="dcterms:W3CDTF">2014-12-01T10:16:32Z</dcterms:created>
  <dcterms:modified xsi:type="dcterms:W3CDTF">2015-01-27T07:34:24Z</dcterms:modified>
</cp:coreProperties>
</file>